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304" r:id="rId8"/>
    <p:sldId id="262" r:id="rId9"/>
    <p:sldId id="263" r:id="rId10"/>
    <p:sldId id="276" r:id="rId11"/>
    <p:sldId id="306" r:id="rId12"/>
    <p:sldId id="307" r:id="rId13"/>
    <p:sldId id="282" r:id="rId14"/>
    <p:sldId id="309" r:id="rId15"/>
    <p:sldId id="310" r:id="rId16"/>
    <p:sldId id="348" r:id="rId17"/>
    <p:sldId id="312" r:id="rId18"/>
    <p:sldId id="315" r:id="rId19"/>
    <p:sldId id="316" r:id="rId20"/>
    <p:sldId id="317" r:id="rId21"/>
    <p:sldId id="349" r:id="rId22"/>
    <p:sldId id="318" r:id="rId23"/>
    <p:sldId id="319" r:id="rId24"/>
    <p:sldId id="321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7" r:id="rId39"/>
    <p:sldId id="338" r:id="rId40"/>
    <p:sldId id="339" r:id="rId41"/>
    <p:sldId id="347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D3FFB-7E8F-C448-AA87-345656D549C9}" type="datetimeFigureOut">
              <a:rPr lang="en-US" smtClean="0"/>
              <a:t>15/09/20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1A3BA-3E67-3D48-8EB5-3455465C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1A3BA-3E67-3D48-8EB5-3455465C1A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15/09/20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15/09/20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15/09/20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15/09/20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15/09/20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531" y="778509"/>
            <a:ext cx="8044180" cy="966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31" y="1243457"/>
            <a:ext cx="8369300" cy="332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15/09/20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4.jpg"/><Relationship Id="rId7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3.jpg"/><Relationship Id="rId7" Type="http://schemas.openxmlformats.org/officeDocument/2006/relationships/image" Target="../media/image9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200" y="1828800"/>
            <a:ext cx="6371844" cy="1010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702309"/>
            <a:ext cx="8613775" cy="21980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45" dirty="0" smtClean="0">
                <a:solidFill>
                  <a:srgbClr val="C00000"/>
                </a:solidFill>
                <a:latin typeface="Times New Roman"/>
                <a:cs typeface="Times New Roman"/>
              </a:rPr>
              <a:t>PROPERTIES </a:t>
            </a:r>
            <a:r>
              <a:rPr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000" b="1" spc="-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MONOSACCHARIDES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spc="80" dirty="0">
                <a:solidFill>
                  <a:srgbClr val="6F2F9F"/>
                </a:solidFill>
                <a:latin typeface="Times New Roman"/>
                <a:cs typeface="Times New Roman"/>
              </a:rPr>
              <a:t>Physical</a:t>
            </a:r>
            <a:r>
              <a:rPr sz="2000" b="1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6F2F9F"/>
                </a:solidFill>
                <a:latin typeface="Times New Roman"/>
                <a:cs typeface="Times New Roman"/>
              </a:rPr>
              <a:t>properties:</a:t>
            </a:r>
            <a:endParaRPr sz="2000" dirty="0">
              <a:latin typeface="Times New Roman"/>
              <a:cs typeface="Times New Roman"/>
            </a:endParaRPr>
          </a:p>
          <a:p>
            <a:pPr marL="355600" marR="5080" algn="just">
              <a:lnSpc>
                <a:spcPct val="100000"/>
              </a:lnSpc>
            </a:pPr>
            <a:r>
              <a:rPr sz="2000" spc="-30" dirty="0">
                <a:latin typeface="Georgia"/>
                <a:cs typeface="Georgia"/>
              </a:rPr>
              <a:t>Monosaccharides </a:t>
            </a:r>
            <a:r>
              <a:rPr sz="2000" spc="-50" dirty="0">
                <a:latin typeface="Georgia"/>
                <a:cs typeface="Georgia"/>
              </a:rPr>
              <a:t>are </a:t>
            </a:r>
            <a:r>
              <a:rPr sz="2000" spc="-30" dirty="0">
                <a:latin typeface="Georgia"/>
                <a:cs typeface="Georgia"/>
              </a:rPr>
              <a:t>colourless, </a:t>
            </a:r>
            <a:r>
              <a:rPr sz="2000" spc="-25" dirty="0">
                <a:latin typeface="Georgia"/>
                <a:cs typeface="Georgia"/>
              </a:rPr>
              <a:t>crystalline </a:t>
            </a:r>
            <a:r>
              <a:rPr sz="2000" spc="-30" dirty="0">
                <a:latin typeface="Georgia"/>
                <a:cs typeface="Georgia"/>
              </a:rPr>
              <a:t>compounds, </a:t>
            </a:r>
            <a:r>
              <a:rPr sz="2000" spc="-35" dirty="0">
                <a:latin typeface="Georgia"/>
                <a:cs typeface="Georgia"/>
              </a:rPr>
              <a:t>readily </a:t>
            </a:r>
            <a:r>
              <a:rPr sz="2000" spc="-20" dirty="0">
                <a:latin typeface="Georgia"/>
                <a:cs typeface="Georgia"/>
              </a:rPr>
              <a:t>soluble </a:t>
            </a:r>
            <a:r>
              <a:rPr sz="2000" spc="-40" dirty="0">
                <a:latin typeface="Georgia"/>
                <a:cs typeface="Georgia"/>
              </a:rPr>
              <a:t>in  </a:t>
            </a:r>
            <a:r>
              <a:rPr sz="2000" spc="-30" dirty="0">
                <a:latin typeface="Georgia"/>
                <a:cs typeface="Georgia"/>
              </a:rPr>
              <a:t>water and sweet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25" dirty="0">
                <a:latin typeface="Georgia"/>
                <a:cs typeface="Georgia"/>
              </a:rPr>
              <a:t>taste. Their solutions </a:t>
            </a:r>
            <a:r>
              <a:rPr sz="2000" spc="-45" dirty="0">
                <a:latin typeface="Georgia"/>
                <a:cs typeface="Georgia"/>
              </a:rPr>
              <a:t>are </a:t>
            </a:r>
            <a:r>
              <a:rPr sz="2000" spc="-20" dirty="0">
                <a:latin typeface="Georgia"/>
                <a:cs typeface="Georgia"/>
              </a:rPr>
              <a:t>optically </a:t>
            </a:r>
            <a:r>
              <a:rPr sz="2000" spc="-25" dirty="0">
                <a:latin typeface="Georgia"/>
                <a:cs typeface="Georgia"/>
              </a:rPr>
              <a:t>active </a:t>
            </a:r>
            <a:r>
              <a:rPr sz="2000" spc="-30" dirty="0">
                <a:latin typeface="Georgia"/>
                <a:cs typeface="Georgia"/>
              </a:rPr>
              <a:t>and </a:t>
            </a:r>
            <a:r>
              <a:rPr sz="2000" spc="-15" dirty="0">
                <a:latin typeface="Georgia"/>
                <a:cs typeface="Georgia"/>
              </a:rPr>
              <a:t>exhibit  </a:t>
            </a:r>
            <a:r>
              <a:rPr sz="2000" spc="-20" dirty="0">
                <a:latin typeface="Georgia"/>
                <a:cs typeface="Georgia"/>
              </a:rPr>
              <a:t>mutarotation.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7400" y="3048000"/>
            <a:ext cx="3872484" cy="266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sp>
          <p:nvSpPr>
            <p:cNvPr id="4" name="object 4"/>
            <p:cNvSpPr/>
            <p:nvPr/>
          </p:nvSpPr>
          <p:spPr>
            <a:xfrm>
              <a:off x="2743200" y="4197096"/>
              <a:ext cx="6384035" cy="26532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3211" y="3540252"/>
              <a:ext cx="4773295" cy="3310254"/>
            </a:xfrm>
            <a:custGeom>
              <a:avLst/>
              <a:gdLst/>
              <a:ahLst/>
              <a:cxnLst/>
              <a:rect l="l" t="t" r="r" b="b"/>
              <a:pathLst>
                <a:path w="4773295" h="3310254">
                  <a:moveTo>
                    <a:pt x="4773168" y="0"/>
                  </a:moveTo>
                  <a:lnTo>
                    <a:pt x="4617593" y="34925"/>
                  </a:lnTo>
                  <a:lnTo>
                    <a:pt x="4247769" y="104775"/>
                  </a:lnTo>
                  <a:lnTo>
                    <a:pt x="4049394" y="130175"/>
                  </a:lnTo>
                  <a:lnTo>
                    <a:pt x="3627119" y="190500"/>
                  </a:lnTo>
                  <a:lnTo>
                    <a:pt x="3420744" y="215900"/>
                  </a:lnTo>
                  <a:lnTo>
                    <a:pt x="3222370" y="250825"/>
                  </a:lnTo>
                  <a:lnTo>
                    <a:pt x="3023869" y="276225"/>
                  </a:lnTo>
                  <a:lnTo>
                    <a:pt x="2842894" y="320675"/>
                  </a:lnTo>
                  <a:lnTo>
                    <a:pt x="2679445" y="363600"/>
                  </a:lnTo>
                  <a:lnTo>
                    <a:pt x="2541396" y="414400"/>
                  </a:lnTo>
                  <a:lnTo>
                    <a:pt x="2420746" y="476250"/>
                  </a:lnTo>
                  <a:lnTo>
                    <a:pt x="2335021" y="536575"/>
                  </a:lnTo>
                  <a:lnTo>
                    <a:pt x="2309621" y="569976"/>
                  </a:lnTo>
                  <a:lnTo>
                    <a:pt x="2282570" y="614426"/>
                  </a:lnTo>
                  <a:lnTo>
                    <a:pt x="2265171" y="657225"/>
                  </a:lnTo>
                  <a:lnTo>
                    <a:pt x="2265171" y="700151"/>
                  </a:lnTo>
                  <a:lnTo>
                    <a:pt x="2274696" y="752475"/>
                  </a:lnTo>
                  <a:lnTo>
                    <a:pt x="2292095" y="795401"/>
                  </a:lnTo>
                  <a:lnTo>
                    <a:pt x="2317495" y="838200"/>
                  </a:lnTo>
                  <a:lnTo>
                    <a:pt x="2352420" y="873125"/>
                  </a:lnTo>
                  <a:lnTo>
                    <a:pt x="2446146" y="941451"/>
                  </a:lnTo>
                  <a:lnTo>
                    <a:pt x="2576321" y="1011301"/>
                  </a:lnTo>
                  <a:lnTo>
                    <a:pt x="2722244" y="1063625"/>
                  </a:lnTo>
                  <a:lnTo>
                    <a:pt x="3058794" y="1166876"/>
                  </a:lnTo>
                  <a:lnTo>
                    <a:pt x="3420744" y="1252601"/>
                  </a:lnTo>
                  <a:lnTo>
                    <a:pt x="3601719" y="1305052"/>
                  </a:lnTo>
                  <a:lnTo>
                    <a:pt x="3765168" y="1347851"/>
                  </a:lnTo>
                  <a:lnTo>
                    <a:pt x="3911218" y="1400302"/>
                  </a:lnTo>
                  <a:lnTo>
                    <a:pt x="4049394" y="1460627"/>
                  </a:lnTo>
                  <a:lnTo>
                    <a:pt x="4152518" y="1520952"/>
                  </a:lnTo>
                  <a:lnTo>
                    <a:pt x="4187443" y="1555877"/>
                  </a:lnTo>
                  <a:lnTo>
                    <a:pt x="4247769" y="1633601"/>
                  </a:lnTo>
                  <a:lnTo>
                    <a:pt x="4255643" y="1676527"/>
                  </a:lnTo>
                  <a:lnTo>
                    <a:pt x="4255643" y="1719326"/>
                  </a:lnTo>
                  <a:lnTo>
                    <a:pt x="4230243" y="1789176"/>
                  </a:lnTo>
                  <a:lnTo>
                    <a:pt x="4195318" y="1824101"/>
                  </a:lnTo>
                  <a:lnTo>
                    <a:pt x="4152518" y="1857502"/>
                  </a:lnTo>
                  <a:lnTo>
                    <a:pt x="4100067" y="1884426"/>
                  </a:lnTo>
                  <a:lnTo>
                    <a:pt x="4039869" y="1917827"/>
                  </a:lnTo>
                  <a:lnTo>
                    <a:pt x="3971543" y="1944751"/>
                  </a:lnTo>
                  <a:lnTo>
                    <a:pt x="3885818" y="1970151"/>
                  </a:lnTo>
                  <a:lnTo>
                    <a:pt x="3790568" y="1995551"/>
                  </a:lnTo>
                  <a:lnTo>
                    <a:pt x="3695318" y="2022602"/>
                  </a:lnTo>
                  <a:lnTo>
                    <a:pt x="3584193" y="2047989"/>
                  </a:lnTo>
                  <a:lnTo>
                    <a:pt x="2430271" y="2341702"/>
                  </a:lnTo>
                  <a:lnTo>
                    <a:pt x="2076196" y="2444889"/>
                  </a:lnTo>
                  <a:lnTo>
                    <a:pt x="1696847" y="2567139"/>
                  </a:lnTo>
                  <a:lnTo>
                    <a:pt x="1301623" y="2713189"/>
                  </a:lnTo>
                  <a:lnTo>
                    <a:pt x="879348" y="2886240"/>
                  </a:lnTo>
                  <a:lnTo>
                    <a:pt x="447675" y="3084690"/>
                  </a:lnTo>
                  <a:lnTo>
                    <a:pt x="0" y="3310127"/>
                  </a:lnTo>
                  <a:lnTo>
                    <a:pt x="241300" y="3310127"/>
                  </a:lnTo>
                  <a:lnTo>
                    <a:pt x="387350" y="3292664"/>
                  </a:lnTo>
                  <a:lnTo>
                    <a:pt x="612775" y="3162477"/>
                  </a:lnTo>
                  <a:lnTo>
                    <a:pt x="852424" y="3032302"/>
                  </a:lnTo>
                  <a:lnTo>
                    <a:pt x="1111123" y="2911640"/>
                  </a:lnTo>
                  <a:lnTo>
                    <a:pt x="1395222" y="2798927"/>
                  </a:lnTo>
                  <a:lnTo>
                    <a:pt x="1688973" y="2687789"/>
                  </a:lnTo>
                  <a:lnTo>
                    <a:pt x="1998472" y="2575077"/>
                  </a:lnTo>
                  <a:lnTo>
                    <a:pt x="2774695" y="2333764"/>
                  </a:lnTo>
                  <a:lnTo>
                    <a:pt x="2928619" y="2289302"/>
                  </a:lnTo>
                  <a:lnTo>
                    <a:pt x="3247770" y="2211514"/>
                  </a:lnTo>
                  <a:lnTo>
                    <a:pt x="3901693" y="2040001"/>
                  </a:lnTo>
                  <a:lnTo>
                    <a:pt x="4049394" y="2005076"/>
                  </a:lnTo>
                  <a:lnTo>
                    <a:pt x="4195318" y="1962277"/>
                  </a:lnTo>
                  <a:lnTo>
                    <a:pt x="4333494" y="1927352"/>
                  </a:lnTo>
                  <a:lnTo>
                    <a:pt x="4454144" y="1892427"/>
                  </a:lnTo>
                  <a:lnTo>
                    <a:pt x="4565269" y="1857502"/>
                  </a:lnTo>
                  <a:lnTo>
                    <a:pt x="4652518" y="1824101"/>
                  </a:lnTo>
                  <a:lnTo>
                    <a:pt x="4720844" y="1797177"/>
                  </a:lnTo>
                  <a:lnTo>
                    <a:pt x="4773168" y="1771777"/>
                  </a:lnTo>
                  <a:lnTo>
                    <a:pt x="4773168" y="1382776"/>
                  </a:lnTo>
                  <a:lnTo>
                    <a:pt x="4668393" y="1365377"/>
                  </a:lnTo>
                  <a:lnTo>
                    <a:pt x="4238244" y="1279652"/>
                  </a:lnTo>
                  <a:lnTo>
                    <a:pt x="4074794" y="1244727"/>
                  </a:lnTo>
                  <a:lnTo>
                    <a:pt x="3557269" y="1114552"/>
                  </a:lnTo>
                  <a:lnTo>
                    <a:pt x="3393820" y="1063625"/>
                  </a:lnTo>
                  <a:lnTo>
                    <a:pt x="3247770" y="1011301"/>
                  </a:lnTo>
                  <a:lnTo>
                    <a:pt x="3109594" y="958850"/>
                  </a:lnTo>
                  <a:lnTo>
                    <a:pt x="2988944" y="898525"/>
                  </a:lnTo>
                  <a:lnTo>
                    <a:pt x="2895345" y="847725"/>
                  </a:lnTo>
                  <a:lnTo>
                    <a:pt x="2825495" y="785876"/>
                  </a:lnTo>
                  <a:lnTo>
                    <a:pt x="2807969" y="752475"/>
                  </a:lnTo>
                  <a:lnTo>
                    <a:pt x="2790570" y="725551"/>
                  </a:lnTo>
                  <a:lnTo>
                    <a:pt x="2782569" y="692150"/>
                  </a:lnTo>
                  <a:lnTo>
                    <a:pt x="2790570" y="665226"/>
                  </a:lnTo>
                  <a:lnTo>
                    <a:pt x="2825495" y="604901"/>
                  </a:lnTo>
                  <a:lnTo>
                    <a:pt x="2877819" y="544576"/>
                  </a:lnTo>
                  <a:lnTo>
                    <a:pt x="2955670" y="501650"/>
                  </a:lnTo>
                  <a:lnTo>
                    <a:pt x="3049269" y="458850"/>
                  </a:lnTo>
                  <a:lnTo>
                    <a:pt x="3152520" y="423925"/>
                  </a:lnTo>
                  <a:lnTo>
                    <a:pt x="3273170" y="389000"/>
                  </a:lnTo>
                  <a:lnTo>
                    <a:pt x="3549268" y="338200"/>
                  </a:lnTo>
                  <a:lnTo>
                    <a:pt x="3858894" y="285750"/>
                  </a:lnTo>
                  <a:lnTo>
                    <a:pt x="4169917" y="250825"/>
                  </a:lnTo>
                  <a:lnTo>
                    <a:pt x="4635119" y="173100"/>
                  </a:lnTo>
                  <a:lnTo>
                    <a:pt x="4773168" y="138175"/>
                  </a:lnTo>
                  <a:lnTo>
                    <a:pt x="4773168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0952" cy="4568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566928" cy="309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615" y="0"/>
              <a:ext cx="271272" cy="309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576" y="0"/>
              <a:ext cx="554736" cy="309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06723" y="76200"/>
            <a:ext cx="2226564" cy="1011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778377" y="195783"/>
            <a:ext cx="1651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4E4FF"/>
                </a:solidFill>
                <a:latin typeface="Arial"/>
                <a:cs typeface="Arial"/>
              </a:rPr>
              <a:t>Tri</a:t>
            </a:r>
            <a:r>
              <a:rPr sz="3600" b="1" spc="-15" dirty="0">
                <a:solidFill>
                  <a:srgbClr val="E4E4FF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E4E4FF"/>
                </a:solidFill>
                <a:latin typeface="Arial"/>
                <a:cs typeface="Arial"/>
              </a:rPr>
              <a:t>ses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4162" y="1067562"/>
            <a:ext cx="8145780" cy="5790438"/>
            <a:chOff x="534162" y="1067562"/>
            <a:chExt cx="8145780" cy="5790438"/>
          </a:xfrm>
        </p:grpSpPr>
        <p:sp>
          <p:nvSpPr>
            <p:cNvPr id="16" name="object 16"/>
            <p:cNvSpPr/>
            <p:nvPr/>
          </p:nvSpPr>
          <p:spPr>
            <a:xfrm>
              <a:off x="534162" y="1067562"/>
              <a:ext cx="8145780" cy="1097280"/>
            </a:xfrm>
            <a:custGeom>
              <a:avLst/>
              <a:gdLst/>
              <a:ahLst/>
              <a:cxnLst/>
              <a:rect l="l" t="t" r="r" b="b"/>
              <a:pathLst>
                <a:path w="8145780" h="1097280">
                  <a:moveTo>
                    <a:pt x="7962900" y="0"/>
                  </a:moveTo>
                  <a:lnTo>
                    <a:pt x="182879" y="0"/>
                  </a:lnTo>
                  <a:lnTo>
                    <a:pt x="134262" y="6535"/>
                  </a:lnTo>
                  <a:lnTo>
                    <a:pt x="90576" y="24976"/>
                  </a:lnTo>
                  <a:lnTo>
                    <a:pt x="53563" y="53578"/>
                  </a:lnTo>
                  <a:lnTo>
                    <a:pt x="24968" y="90593"/>
                  </a:lnTo>
                  <a:lnTo>
                    <a:pt x="6532" y="134276"/>
                  </a:lnTo>
                  <a:lnTo>
                    <a:pt x="0" y="182879"/>
                  </a:lnTo>
                  <a:lnTo>
                    <a:pt x="0" y="914400"/>
                  </a:lnTo>
                  <a:lnTo>
                    <a:pt x="6532" y="963003"/>
                  </a:lnTo>
                  <a:lnTo>
                    <a:pt x="24968" y="1006686"/>
                  </a:lnTo>
                  <a:lnTo>
                    <a:pt x="53563" y="1043701"/>
                  </a:lnTo>
                  <a:lnTo>
                    <a:pt x="90576" y="1072303"/>
                  </a:lnTo>
                  <a:lnTo>
                    <a:pt x="134262" y="1090744"/>
                  </a:lnTo>
                  <a:lnTo>
                    <a:pt x="182879" y="1097279"/>
                  </a:lnTo>
                  <a:lnTo>
                    <a:pt x="7962900" y="1097279"/>
                  </a:lnTo>
                  <a:lnTo>
                    <a:pt x="8011503" y="1090744"/>
                  </a:lnTo>
                  <a:lnTo>
                    <a:pt x="8055186" y="1072303"/>
                  </a:lnTo>
                  <a:lnTo>
                    <a:pt x="8092201" y="1043701"/>
                  </a:lnTo>
                  <a:lnTo>
                    <a:pt x="8120803" y="1006686"/>
                  </a:lnTo>
                  <a:lnTo>
                    <a:pt x="8139244" y="963003"/>
                  </a:lnTo>
                  <a:lnTo>
                    <a:pt x="8145780" y="914400"/>
                  </a:lnTo>
                  <a:lnTo>
                    <a:pt x="8145780" y="182879"/>
                  </a:lnTo>
                  <a:lnTo>
                    <a:pt x="8139244" y="134276"/>
                  </a:lnTo>
                  <a:lnTo>
                    <a:pt x="8120803" y="90593"/>
                  </a:lnTo>
                  <a:lnTo>
                    <a:pt x="8092201" y="53578"/>
                  </a:lnTo>
                  <a:lnTo>
                    <a:pt x="8055186" y="24976"/>
                  </a:lnTo>
                  <a:lnTo>
                    <a:pt x="8011503" y="6535"/>
                  </a:lnTo>
                  <a:lnTo>
                    <a:pt x="79629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4162" y="1067562"/>
              <a:ext cx="8145780" cy="1097280"/>
            </a:xfrm>
            <a:custGeom>
              <a:avLst/>
              <a:gdLst/>
              <a:ahLst/>
              <a:cxnLst/>
              <a:rect l="l" t="t" r="r" b="b"/>
              <a:pathLst>
                <a:path w="8145780" h="1097280">
                  <a:moveTo>
                    <a:pt x="0" y="182879"/>
                  </a:moveTo>
                  <a:lnTo>
                    <a:pt x="6532" y="134276"/>
                  </a:lnTo>
                  <a:lnTo>
                    <a:pt x="24968" y="90593"/>
                  </a:lnTo>
                  <a:lnTo>
                    <a:pt x="53563" y="53578"/>
                  </a:lnTo>
                  <a:lnTo>
                    <a:pt x="90576" y="24976"/>
                  </a:lnTo>
                  <a:lnTo>
                    <a:pt x="134262" y="6535"/>
                  </a:lnTo>
                  <a:lnTo>
                    <a:pt x="182879" y="0"/>
                  </a:lnTo>
                  <a:lnTo>
                    <a:pt x="7962900" y="0"/>
                  </a:lnTo>
                  <a:lnTo>
                    <a:pt x="8011503" y="6535"/>
                  </a:lnTo>
                  <a:lnTo>
                    <a:pt x="8055186" y="24976"/>
                  </a:lnTo>
                  <a:lnTo>
                    <a:pt x="8092201" y="53578"/>
                  </a:lnTo>
                  <a:lnTo>
                    <a:pt x="8120803" y="90593"/>
                  </a:lnTo>
                  <a:lnTo>
                    <a:pt x="8139244" y="134276"/>
                  </a:lnTo>
                  <a:lnTo>
                    <a:pt x="8145780" y="182879"/>
                  </a:lnTo>
                  <a:lnTo>
                    <a:pt x="8145780" y="914400"/>
                  </a:lnTo>
                  <a:lnTo>
                    <a:pt x="8139244" y="963003"/>
                  </a:lnTo>
                  <a:lnTo>
                    <a:pt x="8120803" y="1006686"/>
                  </a:lnTo>
                  <a:lnTo>
                    <a:pt x="8092201" y="1043701"/>
                  </a:lnTo>
                  <a:lnTo>
                    <a:pt x="8055186" y="1072303"/>
                  </a:lnTo>
                  <a:lnTo>
                    <a:pt x="8011503" y="1090744"/>
                  </a:lnTo>
                  <a:lnTo>
                    <a:pt x="7962900" y="1097279"/>
                  </a:lnTo>
                  <a:lnTo>
                    <a:pt x="182879" y="1097279"/>
                  </a:lnTo>
                  <a:lnTo>
                    <a:pt x="134262" y="1090744"/>
                  </a:lnTo>
                  <a:lnTo>
                    <a:pt x="90576" y="1072303"/>
                  </a:lnTo>
                  <a:lnTo>
                    <a:pt x="53563" y="1043701"/>
                  </a:lnTo>
                  <a:lnTo>
                    <a:pt x="24968" y="1006686"/>
                  </a:lnTo>
                  <a:lnTo>
                    <a:pt x="6532" y="963003"/>
                  </a:lnTo>
                  <a:lnTo>
                    <a:pt x="0" y="914400"/>
                  </a:lnTo>
                  <a:lnTo>
                    <a:pt x="0" y="182879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4162" y="2320290"/>
              <a:ext cx="8145780" cy="1295400"/>
            </a:xfrm>
            <a:custGeom>
              <a:avLst/>
              <a:gdLst/>
              <a:ahLst/>
              <a:cxnLst/>
              <a:rect l="l" t="t" r="r" b="b"/>
              <a:pathLst>
                <a:path w="8145780" h="1295400">
                  <a:moveTo>
                    <a:pt x="7929880" y="0"/>
                  </a:moveTo>
                  <a:lnTo>
                    <a:pt x="215900" y="0"/>
                  </a:lnTo>
                  <a:lnTo>
                    <a:pt x="166395" y="5701"/>
                  </a:lnTo>
                  <a:lnTo>
                    <a:pt x="120951" y="21941"/>
                  </a:lnTo>
                  <a:lnTo>
                    <a:pt x="80864" y="47426"/>
                  </a:lnTo>
                  <a:lnTo>
                    <a:pt x="47430" y="80859"/>
                  </a:lnTo>
                  <a:lnTo>
                    <a:pt x="21943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1" y="1129008"/>
                  </a:lnTo>
                  <a:lnTo>
                    <a:pt x="21943" y="1174453"/>
                  </a:lnTo>
                  <a:lnTo>
                    <a:pt x="47430" y="1214540"/>
                  </a:lnTo>
                  <a:lnTo>
                    <a:pt x="80864" y="1247973"/>
                  </a:lnTo>
                  <a:lnTo>
                    <a:pt x="120951" y="1273458"/>
                  </a:lnTo>
                  <a:lnTo>
                    <a:pt x="166395" y="1289698"/>
                  </a:lnTo>
                  <a:lnTo>
                    <a:pt x="215900" y="1295400"/>
                  </a:lnTo>
                  <a:lnTo>
                    <a:pt x="7929880" y="1295400"/>
                  </a:lnTo>
                  <a:lnTo>
                    <a:pt x="7979388" y="1289698"/>
                  </a:lnTo>
                  <a:lnTo>
                    <a:pt x="8024833" y="1273458"/>
                  </a:lnTo>
                  <a:lnTo>
                    <a:pt x="8064920" y="1247973"/>
                  </a:lnTo>
                  <a:lnTo>
                    <a:pt x="8098353" y="1214540"/>
                  </a:lnTo>
                  <a:lnTo>
                    <a:pt x="8123838" y="1174453"/>
                  </a:lnTo>
                  <a:lnTo>
                    <a:pt x="8140078" y="1129008"/>
                  </a:lnTo>
                  <a:lnTo>
                    <a:pt x="8145780" y="1079500"/>
                  </a:lnTo>
                  <a:lnTo>
                    <a:pt x="8145780" y="215900"/>
                  </a:lnTo>
                  <a:lnTo>
                    <a:pt x="8140078" y="166391"/>
                  </a:lnTo>
                  <a:lnTo>
                    <a:pt x="8123838" y="120946"/>
                  </a:lnTo>
                  <a:lnTo>
                    <a:pt x="8098353" y="80859"/>
                  </a:lnTo>
                  <a:lnTo>
                    <a:pt x="8064920" y="47426"/>
                  </a:lnTo>
                  <a:lnTo>
                    <a:pt x="8024833" y="21941"/>
                  </a:lnTo>
                  <a:lnTo>
                    <a:pt x="7979388" y="5701"/>
                  </a:lnTo>
                  <a:lnTo>
                    <a:pt x="792988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4162" y="2320290"/>
              <a:ext cx="8145780" cy="1295400"/>
            </a:xfrm>
            <a:custGeom>
              <a:avLst/>
              <a:gdLst/>
              <a:ahLst/>
              <a:cxnLst/>
              <a:rect l="l" t="t" r="r" b="b"/>
              <a:pathLst>
                <a:path w="8145780" h="1295400">
                  <a:moveTo>
                    <a:pt x="0" y="215900"/>
                  </a:moveTo>
                  <a:lnTo>
                    <a:pt x="5701" y="166391"/>
                  </a:lnTo>
                  <a:lnTo>
                    <a:pt x="21943" y="120946"/>
                  </a:lnTo>
                  <a:lnTo>
                    <a:pt x="47430" y="80859"/>
                  </a:lnTo>
                  <a:lnTo>
                    <a:pt x="80864" y="47426"/>
                  </a:lnTo>
                  <a:lnTo>
                    <a:pt x="120951" y="21941"/>
                  </a:lnTo>
                  <a:lnTo>
                    <a:pt x="166395" y="5701"/>
                  </a:lnTo>
                  <a:lnTo>
                    <a:pt x="215900" y="0"/>
                  </a:lnTo>
                  <a:lnTo>
                    <a:pt x="7929880" y="0"/>
                  </a:lnTo>
                  <a:lnTo>
                    <a:pt x="7979388" y="5701"/>
                  </a:lnTo>
                  <a:lnTo>
                    <a:pt x="8024833" y="21941"/>
                  </a:lnTo>
                  <a:lnTo>
                    <a:pt x="8064920" y="47426"/>
                  </a:lnTo>
                  <a:lnTo>
                    <a:pt x="8098353" y="80859"/>
                  </a:lnTo>
                  <a:lnTo>
                    <a:pt x="8123838" y="120946"/>
                  </a:lnTo>
                  <a:lnTo>
                    <a:pt x="8140078" y="166391"/>
                  </a:lnTo>
                  <a:lnTo>
                    <a:pt x="8145780" y="215900"/>
                  </a:lnTo>
                  <a:lnTo>
                    <a:pt x="8145780" y="1079500"/>
                  </a:lnTo>
                  <a:lnTo>
                    <a:pt x="8140078" y="1129008"/>
                  </a:lnTo>
                  <a:lnTo>
                    <a:pt x="8123838" y="1174453"/>
                  </a:lnTo>
                  <a:lnTo>
                    <a:pt x="8098353" y="1214540"/>
                  </a:lnTo>
                  <a:lnTo>
                    <a:pt x="8064920" y="1247973"/>
                  </a:lnTo>
                  <a:lnTo>
                    <a:pt x="8024833" y="1273458"/>
                  </a:lnTo>
                  <a:lnTo>
                    <a:pt x="7979388" y="1289698"/>
                  </a:lnTo>
                  <a:lnTo>
                    <a:pt x="7929880" y="1295400"/>
                  </a:lnTo>
                  <a:lnTo>
                    <a:pt x="215900" y="1295400"/>
                  </a:lnTo>
                  <a:lnTo>
                    <a:pt x="166395" y="1289698"/>
                  </a:lnTo>
                  <a:lnTo>
                    <a:pt x="120951" y="1273458"/>
                  </a:lnTo>
                  <a:lnTo>
                    <a:pt x="80864" y="1247973"/>
                  </a:lnTo>
                  <a:lnTo>
                    <a:pt x="47430" y="1214540"/>
                  </a:lnTo>
                  <a:lnTo>
                    <a:pt x="21943" y="1174453"/>
                  </a:lnTo>
                  <a:lnTo>
                    <a:pt x="5701" y="1129008"/>
                  </a:lnTo>
                  <a:lnTo>
                    <a:pt x="0" y="1079500"/>
                  </a:lnTo>
                  <a:lnTo>
                    <a:pt x="0" y="2159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4162" y="3882390"/>
              <a:ext cx="8145780" cy="1209040"/>
            </a:xfrm>
            <a:custGeom>
              <a:avLst/>
              <a:gdLst/>
              <a:ahLst/>
              <a:cxnLst/>
              <a:rect l="l" t="t" r="r" b="b"/>
              <a:pathLst>
                <a:path w="8145780" h="1209039">
                  <a:moveTo>
                    <a:pt x="7944358" y="0"/>
                  </a:moveTo>
                  <a:lnTo>
                    <a:pt x="201422" y="0"/>
                  </a:lnTo>
                  <a:lnTo>
                    <a:pt x="155238" y="5319"/>
                  </a:lnTo>
                  <a:lnTo>
                    <a:pt x="112843" y="20471"/>
                  </a:lnTo>
                  <a:lnTo>
                    <a:pt x="75444" y="44247"/>
                  </a:lnTo>
                  <a:lnTo>
                    <a:pt x="44251" y="75438"/>
                  </a:lnTo>
                  <a:lnTo>
                    <a:pt x="20473" y="112837"/>
                  </a:lnTo>
                  <a:lnTo>
                    <a:pt x="5319" y="155234"/>
                  </a:lnTo>
                  <a:lnTo>
                    <a:pt x="0" y="201422"/>
                  </a:lnTo>
                  <a:lnTo>
                    <a:pt x="0" y="1007110"/>
                  </a:lnTo>
                  <a:lnTo>
                    <a:pt x="5319" y="1053297"/>
                  </a:lnTo>
                  <a:lnTo>
                    <a:pt x="20473" y="1095694"/>
                  </a:lnTo>
                  <a:lnTo>
                    <a:pt x="44251" y="1133093"/>
                  </a:lnTo>
                  <a:lnTo>
                    <a:pt x="75444" y="1164284"/>
                  </a:lnTo>
                  <a:lnTo>
                    <a:pt x="112843" y="1188060"/>
                  </a:lnTo>
                  <a:lnTo>
                    <a:pt x="155238" y="1203212"/>
                  </a:lnTo>
                  <a:lnTo>
                    <a:pt x="201422" y="1208532"/>
                  </a:lnTo>
                  <a:lnTo>
                    <a:pt x="7944358" y="1208532"/>
                  </a:lnTo>
                  <a:lnTo>
                    <a:pt x="7990545" y="1203212"/>
                  </a:lnTo>
                  <a:lnTo>
                    <a:pt x="8032942" y="1188060"/>
                  </a:lnTo>
                  <a:lnTo>
                    <a:pt x="8070341" y="1164284"/>
                  </a:lnTo>
                  <a:lnTo>
                    <a:pt x="8101532" y="1133093"/>
                  </a:lnTo>
                  <a:lnTo>
                    <a:pt x="8125308" y="1095694"/>
                  </a:lnTo>
                  <a:lnTo>
                    <a:pt x="8140460" y="1053297"/>
                  </a:lnTo>
                  <a:lnTo>
                    <a:pt x="8145780" y="1007110"/>
                  </a:lnTo>
                  <a:lnTo>
                    <a:pt x="8145780" y="201422"/>
                  </a:lnTo>
                  <a:lnTo>
                    <a:pt x="8140460" y="155234"/>
                  </a:lnTo>
                  <a:lnTo>
                    <a:pt x="8125308" y="112837"/>
                  </a:lnTo>
                  <a:lnTo>
                    <a:pt x="8101532" y="75438"/>
                  </a:lnTo>
                  <a:lnTo>
                    <a:pt x="8070341" y="44247"/>
                  </a:lnTo>
                  <a:lnTo>
                    <a:pt x="8032942" y="20471"/>
                  </a:lnTo>
                  <a:lnTo>
                    <a:pt x="7990545" y="5319"/>
                  </a:lnTo>
                  <a:lnTo>
                    <a:pt x="7944358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4162" y="3882390"/>
              <a:ext cx="8145780" cy="1209040"/>
            </a:xfrm>
            <a:custGeom>
              <a:avLst/>
              <a:gdLst/>
              <a:ahLst/>
              <a:cxnLst/>
              <a:rect l="l" t="t" r="r" b="b"/>
              <a:pathLst>
                <a:path w="8145780" h="1209039">
                  <a:moveTo>
                    <a:pt x="0" y="201422"/>
                  </a:moveTo>
                  <a:lnTo>
                    <a:pt x="5319" y="155234"/>
                  </a:lnTo>
                  <a:lnTo>
                    <a:pt x="20473" y="112837"/>
                  </a:lnTo>
                  <a:lnTo>
                    <a:pt x="44251" y="75438"/>
                  </a:lnTo>
                  <a:lnTo>
                    <a:pt x="75444" y="44247"/>
                  </a:lnTo>
                  <a:lnTo>
                    <a:pt x="112843" y="20471"/>
                  </a:lnTo>
                  <a:lnTo>
                    <a:pt x="155238" y="5319"/>
                  </a:lnTo>
                  <a:lnTo>
                    <a:pt x="201422" y="0"/>
                  </a:lnTo>
                  <a:lnTo>
                    <a:pt x="7944358" y="0"/>
                  </a:lnTo>
                  <a:lnTo>
                    <a:pt x="7990545" y="5319"/>
                  </a:lnTo>
                  <a:lnTo>
                    <a:pt x="8032942" y="20471"/>
                  </a:lnTo>
                  <a:lnTo>
                    <a:pt x="8070341" y="44247"/>
                  </a:lnTo>
                  <a:lnTo>
                    <a:pt x="8101532" y="75438"/>
                  </a:lnTo>
                  <a:lnTo>
                    <a:pt x="8125308" y="112837"/>
                  </a:lnTo>
                  <a:lnTo>
                    <a:pt x="8140460" y="155234"/>
                  </a:lnTo>
                  <a:lnTo>
                    <a:pt x="8145780" y="201422"/>
                  </a:lnTo>
                  <a:lnTo>
                    <a:pt x="8145780" y="1007110"/>
                  </a:lnTo>
                  <a:lnTo>
                    <a:pt x="8140460" y="1053297"/>
                  </a:lnTo>
                  <a:lnTo>
                    <a:pt x="8125308" y="1095694"/>
                  </a:lnTo>
                  <a:lnTo>
                    <a:pt x="8101532" y="1133093"/>
                  </a:lnTo>
                  <a:lnTo>
                    <a:pt x="8070341" y="1164284"/>
                  </a:lnTo>
                  <a:lnTo>
                    <a:pt x="8032942" y="1188060"/>
                  </a:lnTo>
                  <a:lnTo>
                    <a:pt x="7990545" y="1203212"/>
                  </a:lnTo>
                  <a:lnTo>
                    <a:pt x="7944358" y="1208532"/>
                  </a:lnTo>
                  <a:lnTo>
                    <a:pt x="201422" y="1208532"/>
                  </a:lnTo>
                  <a:lnTo>
                    <a:pt x="155238" y="1203212"/>
                  </a:lnTo>
                  <a:lnTo>
                    <a:pt x="112843" y="1188060"/>
                  </a:lnTo>
                  <a:lnTo>
                    <a:pt x="75444" y="1164284"/>
                  </a:lnTo>
                  <a:lnTo>
                    <a:pt x="44251" y="1133093"/>
                  </a:lnTo>
                  <a:lnTo>
                    <a:pt x="20473" y="1095694"/>
                  </a:lnTo>
                  <a:lnTo>
                    <a:pt x="5319" y="1053297"/>
                  </a:lnTo>
                  <a:lnTo>
                    <a:pt x="0" y="1007110"/>
                  </a:lnTo>
                  <a:lnTo>
                    <a:pt x="0" y="20142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4162" y="5218937"/>
              <a:ext cx="8076438" cy="1639063"/>
            </a:xfrm>
            <a:custGeom>
              <a:avLst/>
              <a:gdLst/>
              <a:ahLst/>
              <a:cxnLst/>
              <a:rect l="l" t="t" r="r" b="b"/>
              <a:pathLst>
                <a:path w="8145780" h="1106804">
                  <a:moveTo>
                    <a:pt x="7961376" y="0"/>
                  </a:moveTo>
                  <a:lnTo>
                    <a:pt x="184416" y="0"/>
                  </a:lnTo>
                  <a:lnTo>
                    <a:pt x="135390" y="6586"/>
                  </a:lnTo>
                  <a:lnTo>
                    <a:pt x="91336" y="25174"/>
                  </a:lnTo>
                  <a:lnTo>
                    <a:pt x="54013" y="54006"/>
                  </a:lnTo>
                  <a:lnTo>
                    <a:pt x="25177" y="91327"/>
                  </a:lnTo>
                  <a:lnTo>
                    <a:pt x="6587" y="135378"/>
                  </a:lnTo>
                  <a:lnTo>
                    <a:pt x="0" y="184403"/>
                  </a:lnTo>
                  <a:lnTo>
                    <a:pt x="0" y="922007"/>
                  </a:lnTo>
                  <a:lnTo>
                    <a:pt x="6587" y="971033"/>
                  </a:lnTo>
                  <a:lnTo>
                    <a:pt x="25177" y="1015087"/>
                  </a:lnTo>
                  <a:lnTo>
                    <a:pt x="54013" y="1052410"/>
                  </a:lnTo>
                  <a:lnTo>
                    <a:pt x="91336" y="1081246"/>
                  </a:lnTo>
                  <a:lnTo>
                    <a:pt x="135390" y="1099836"/>
                  </a:lnTo>
                  <a:lnTo>
                    <a:pt x="184416" y="1106424"/>
                  </a:lnTo>
                  <a:lnTo>
                    <a:pt x="7961376" y="1106424"/>
                  </a:lnTo>
                  <a:lnTo>
                    <a:pt x="8010401" y="1099836"/>
                  </a:lnTo>
                  <a:lnTo>
                    <a:pt x="8054452" y="1081246"/>
                  </a:lnTo>
                  <a:lnTo>
                    <a:pt x="8091773" y="1052410"/>
                  </a:lnTo>
                  <a:lnTo>
                    <a:pt x="8120605" y="1015087"/>
                  </a:lnTo>
                  <a:lnTo>
                    <a:pt x="8139193" y="971033"/>
                  </a:lnTo>
                  <a:lnTo>
                    <a:pt x="8145780" y="922007"/>
                  </a:lnTo>
                  <a:lnTo>
                    <a:pt x="8145780" y="184403"/>
                  </a:lnTo>
                  <a:lnTo>
                    <a:pt x="8139193" y="135378"/>
                  </a:lnTo>
                  <a:lnTo>
                    <a:pt x="8120605" y="91327"/>
                  </a:lnTo>
                  <a:lnTo>
                    <a:pt x="8091773" y="54006"/>
                  </a:lnTo>
                  <a:lnTo>
                    <a:pt x="8054452" y="25174"/>
                  </a:lnTo>
                  <a:lnTo>
                    <a:pt x="8010401" y="6586"/>
                  </a:lnTo>
                  <a:lnTo>
                    <a:pt x="7961376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4162" y="5218937"/>
              <a:ext cx="8145780" cy="1106805"/>
            </a:xfrm>
            <a:custGeom>
              <a:avLst/>
              <a:gdLst/>
              <a:ahLst/>
              <a:cxnLst/>
              <a:rect l="l" t="t" r="r" b="b"/>
              <a:pathLst>
                <a:path w="8145780" h="1106804">
                  <a:moveTo>
                    <a:pt x="0" y="184403"/>
                  </a:moveTo>
                  <a:lnTo>
                    <a:pt x="6587" y="135378"/>
                  </a:lnTo>
                  <a:lnTo>
                    <a:pt x="25177" y="91327"/>
                  </a:lnTo>
                  <a:lnTo>
                    <a:pt x="54013" y="54006"/>
                  </a:lnTo>
                  <a:lnTo>
                    <a:pt x="91336" y="25174"/>
                  </a:lnTo>
                  <a:lnTo>
                    <a:pt x="135390" y="6586"/>
                  </a:lnTo>
                  <a:lnTo>
                    <a:pt x="184416" y="0"/>
                  </a:lnTo>
                  <a:lnTo>
                    <a:pt x="7961376" y="0"/>
                  </a:lnTo>
                  <a:lnTo>
                    <a:pt x="8010401" y="6586"/>
                  </a:lnTo>
                  <a:lnTo>
                    <a:pt x="8054452" y="25174"/>
                  </a:lnTo>
                  <a:lnTo>
                    <a:pt x="8091773" y="54006"/>
                  </a:lnTo>
                  <a:lnTo>
                    <a:pt x="8120605" y="91327"/>
                  </a:lnTo>
                  <a:lnTo>
                    <a:pt x="8139193" y="135378"/>
                  </a:lnTo>
                  <a:lnTo>
                    <a:pt x="8145780" y="184403"/>
                  </a:lnTo>
                  <a:lnTo>
                    <a:pt x="8145780" y="922007"/>
                  </a:lnTo>
                  <a:lnTo>
                    <a:pt x="8139193" y="971033"/>
                  </a:lnTo>
                  <a:lnTo>
                    <a:pt x="8120605" y="1015087"/>
                  </a:lnTo>
                  <a:lnTo>
                    <a:pt x="8091773" y="1052410"/>
                  </a:lnTo>
                  <a:lnTo>
                    <a:pt x="8054452" y="1081246"/>
                  </a:lnTo>
                  <a:lnTo>
                    <a:pt x="8010401" y="1099836"/>
                  </a:lnTo>
                  <a:lnTo>
                    <a:pt x="7961376" y="1106424"/>
                  </a:lnTo>
                  <a:lnTo>
                    <a:pt x="184416" y="1106424"/>
                  </a:lnTo>
                  <a:lnTo>
                    <a:pt x="135390" y="1099836"/>
                  </a:lnTo>
                  <a:lnTo>
                    <a:pt x="91336" y="1081246"/>
                  </a:lnTo>
                  <a:lnTo>
                    <a:pt x="54013" y="1052410"/>
                  </a:lnTo>
                  <a:lnTo>
                    <a:pt x="25177" y="1015087"/>
                  </a:lnTo>
                  <a:lnTo>
                    <a:pt x="6587" y="971033"/>
                  </a:lnTo>
                  <a:lnTo>
                    <a:pt x="0" y="922007"/>
                  </a:lnTo>
                  <a:lnTo>
                    <a:pt x="0" y="18440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37310" y="1317751"/>
            <a:ext cx="6936740" cy="5196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925194" algn="l"/>
                <a:tab pos="2642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smallest	monosaccharides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400" dirty="0">
              <a:latin typeface="Arial"/>
              <a:cs typeface="Arial"/>
            </a:endParaRPr>
          </a:p>
          <a:p>
            <a:pPr marL="770255" marR="759460" algn="ctr">
              <a:lnSpc>
                <a:spcPts val="3790"/>
              </a:lnSpc>
              <a:tabLst>
                <a:tab pos="2418715" algn="l"/>
                <a:tab pos="549211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Incl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	glyceral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yde	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  dihydroxyacetone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 dirty="0">
              <a:latin typeface="Arial"/>
              <a:cs typeface="Arial"/>
            </a:endParaRPr>
          </a:p>
          <a:p>
            <a:pPr marL="305435" marR="297180" algn="ctr">
              <a:lnSpc>
                <a:spcPts val="3790"/>
              </a:lnSpc>
              <a:tabLst>
                <a:tab pos="195326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Aldehyde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 ketone derivatives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 trihydric	alcohol,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glycerol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I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lang="en-US" sz="3200" dirty="0" err="1" smtClean="0">
                <a:solidFill>
                  <a:schemeClr val="bg1"/>
                </a:solidFill>
                <a:latin typeface="Arial"/>
                <a:cs typeface="Arial"/>
              </a:rPr>
              <a:t>mportant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 energy source and provides the basic carbon skeleton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1188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91658"/>
              </p:ext>
            </p:extLst>
          </p:nvPr>
        </p:nvGraphicFramePr>
        <p:xfrm>
          <a:off x="656793" y="1442066"/>
          <a:ext cx="6193154" cy="2837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320"/>
                <a:gridCol w="2755899"/>
                <a:gridCol w="2781935"/>
              </a:tblGrid>
              <a:tr h="8234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spc="-7" baseline="-20833" dirty="0">
                          <a:latin typeface="Arial"/>
                          <a:cs typeface="Arial"/>
                        </a:rPr>
                        <a:t>1</a:t>
                      </a:r>
                      <a:endParaRPr sz="2400" baseline="-20833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831850">
                        <a:lnSpc>
                          <a:spcPts val="309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CHO</a:t>
                      </a:r>
                      <a:endParaRPr sz="2800" dirty="0">
                        <a:latin typeface="Arial"/>
                        <a:cs typeface="Arial"/>
                      </a:endParaRPr>
                    </a:p>
                    <a:p>
                      <a:pPr marL="915669">
                        <a:lnSpc>
                          <a:spcPts val="329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|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5815">
                        <a:lnSpc>
                          <a:spcPts val="309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2775" spc="-7" baseline="-2102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OH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903605">
                        <a:lnSpc>
                          <a:spcPts val="329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|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86876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spc="-7" baseline="-20833" dirty="0">
                          <a:latin typeface="Arial"/>
                          <a:cs typeface="Arial"/>
                        </a:rPr>
                        <a:t>2</a:t>
                      </a:r>
                      <a:endParaRPr sz="2400" baseline="-20833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817880">
                        <a:lnSpc>
                          <a:spcPts val="3329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CHOH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91376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|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785">
                        <a:lnSpc>
                          <a:spcPts val="3329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C =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O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|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3910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400" spc="-7" baseline="-20833" dirty="0">
                          <a:latin typeface="Arial"/>
                          <a:cs typeface="Arial"/>
                        </a:rPr>
                        <a:t>3</a:t>
                      </a:r>
                      <a:endParaRPr sz="2400" baseline="-20833">
                        <a:latin typeface="Arial"/>
                        <a:cs typeface="Arial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31850">
                        <a:lnSpc>
                          <a:spcPts val="321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2775" spc="-7" baseline="-2102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OH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785">
                        <a:lnSpc>
                          <a:spcPts val="3210"/>
                        </a:lnSpc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2775" spc="-7" baseline="-2102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OH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059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ts val="2810"/>
                        </a:lnSpc>
                        <a:spcBef>
                          <a:spcPts val="107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Glyceraldehyde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6525" marB="0"/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ts val="2810"/>
                        </a:lnSpc>
                        <a:spcBef>
                          <a:spcPts val="107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Dihydroxyacetone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36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20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40" y="690117"/>
            <a:ext cx="376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" dirty="0"/>
              <a:t>2.</a:t>
            </a:r>
            <a:endParaRPr sz="3600"/>
          </a:p>
        </p:txBody>
      </p:sp>
      <p:sp>
        <p:nvSpPr>
          <p:cNvPr id="8" name="object 8"/>
          <p:cNvSpPr/>
          <p:nvPr/>
        </p:nvSpPr>
        <p:spPr>
          <a:xfrm>
            <a:off x="762000" y="838200"/>
            <a:ext cx="2895600" cy="38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1431" y="1183894"/>
            <a:ext cx="7903209" cy="307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89255">
              <a:lnSpc>
                <a:spcPct val="154400"/>
              </a:lnSpc>
              <a:spcBef>
                <a:spcPts val="100"/>
              </a:spcBef>
            </a:pPr>
            <a:r>
              <a:rPr sz="1800" spc="10" dirty="0">
                <a:solidFill>
                  <a:srgbClr val="04607A"/>
                </a:solidFill>
                <a:latin typeface="Georgia"/>
                <a:cs typeface="Georgia"/>
              </a:rPr>
              <a:t>When </a:t>
            </a:r>
            <a:r>
              <a:rPr sz="1800" spc="-25" dirty="0">
                <a:solidFill>
                  <a:srgbClr val="04607A"/>
                </a:solidFill>
                <a:latin typeface="Georgia"/>
                <a:cs typeface="Georgia"/>
              </a:rPr>
              <a:t>two </a:t>
            </a:r>
            <a:r>
              <a:rPr sz="1800" spc="-30" dirty="0">
                <a:solidFill>
                  <a:srgbClr val="04607A"/>
                </a:solidFill>
                <a:latin typeface="Georgia"/>
                <a:cs typeface="Georgia"/>
              </a:rPr>
              <a:t>monosaccharides </a:t>
            </a:r>
            <a:r>
              <a:rPr sz="1800" spc="-35" dirty="0">
                <a:solidFill>
                  <a:srgbClr val="04607A"/>
                </a:solidFill>
                <a:latin typeface="Georgia"/>
                <a:cs typeface="Georgia"/>
              </a:rPr>
              <a:t>(similar </a:t>
            </a:r>
            <a:r>
              <a:rPr sz="1800" spc="-25" dirty="0">
                <a:solidFill>
                  <a:srgbClr val="04607A"/>
                </a:solidFill>
                <a:latin typeface="Georgia"/>
                <a:cs typeface="Georgia"/>
              </a:rPr>
              <a:t>or</a:t>
            </a:r>
            <a:r>
              <a:rPr sz="1800" spc="-33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04607A"/>
                </a:solidFill>
                <a:latin typeface="Georgia"/>
                <a:cs typeface="Georgia"/>
              </a:rPr>
              <a:t>dissimilar) </a:t>
            </a:r>
            <a:r>
              <a:rPr sz="1800" spc="-50" dirty="0">
                <a:solidFill>
                  <a:srgbClr val="04607A"/>
                </a:solidFill>
                <a:latin typeface="Georgia"/>
                <a:cs typeface="Georgia"/>
              </a:rPr>
              <a:t>are </a:t>
            </a:r>
            <a:r>
              <a:rPr sz="1800" spc="-30" dirty="0">
                <a:solidFill>
                  <a:srgbClr val="04607A"/>
                </a:solidFill>
                <a:latin typeface="Georgia"/>
                <a:cs typeface="Georgia"/>
              </a:rPr>
              <a:t>combined together </a:t>
            </a:r>
            <a:r>
              <a:rPr sz="1800" spc="-35" dirty="0">
                <a:solidFill>
                  <a:srgbClr val="04607A"/>
                </a:solidFill>
                <a:latin typeface="Georgia"/>
                <a:cs typeface="Georgia"/>
              </a:rPr>
              <a:t>by  </a:t>
            </a:r>
            <a:r>
              <a:rPr sz="1800" spc="-40" dirty="0">
                <a:solidFill>
                  <a:srgbClr val="04607A"/>
                </a:solidFill>
                <a:latin typeface="Georgia"/>
                <a:cs typeface="Georgia"/>
              </a:rPr>
              <a:t>glycosidic linkage, </a:t>
            </a:r>
            <a:r>
              <a:rPr sz="1800" spc="-45" dirty="0">
                <a:solidFill>
                  <a:srgbClr val="04607A"/>
                </a:solidFill>
                <a:latin typeface="Georgia"/>
                <a:cs typeface="Georgia"/>
              </a:rPr>
              <a:t>a </a:t>
            </a:r>
            <a:r>
              <a:rPr sz="1800" spc="-30" dirty="0">
                <a:solidFill>
                  <a:srgbClr val="04607A"/>
                </a:solidFill>
                <a:latin typeface="Georgia"/>
                <a:cs typeface="Georgia"/>
              </a:rPr>
              <a:t>disaccharide </a:t>
            </a:r>
            <a:r>
              <a:rPr sz="1800" spc="-40" dirty="0">
                <a:solidFill>
                  <a:srgbClr val="04607A"/>
                </a:solidFill>
                <a:latin typeface="Georgia"/>
                <a:cs typeface="Georgia"/>
              </a:rPr>
              <a:t>is</a:t>
            </a:r>
            <a:r>
              <a:rPr sz="1800" spc="-114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04607A"/>
                </a:solidFill>
                <a:latin typeface="Georgia"/>
                <a:cs typeface="Georgia"/>
              </a:rPr>
              <a:t>formed.</a:t>
            </a:r>
            <a:endParaRPr sz="1800">
              <a:latin typeface="Georgia"/>
              <a:cs typeface="Georgia"/>
            </a:endParaRPr>
          </a:p>
          <a:p>
            <a:pPr marL="76200">
              <a:lnSpc>
                <a:spcPct val="100000"/>
              </a:lnSpc>
              <a:spcBef>
                <a:spcPts val="530"/>
              </a:spcBef>
            </a:pPr>
            <a:r>
              <a:rPr sz="1800" spc="-10" dirty="0">
                <a:solidFill>
                  <a:srgbClr val="0000FF"/>
                </a:solidFill>
                <a:latin typeface="Georgia"/>
                <a:cs typeface="Georgia"/>
              </a:rPr>
              <a:t>All </a:t>
            </a:r>
            <a:r>
              <a:rPr sz="1800" spc="-40" dirty="0">
                <a:solidFill>
                  <a:srgbClr val="0000FF"/>
                </a:solidFill>
                <a:latin typeface="Georgia"/>
                <a:cs typeface="Georgia"/>
              </a:rPr>
              <a:t>are </a:t>
            </a:r>
            <a:r>
              <a:rPr sz="1800" spc="-35" dirty="0">
                <a:solidFill>
                  <a:srgbClr val="0000FF"/>
                </a:solidFill>
                <a:latin typeface="Georgia"/>
                <a:cs typeface="Georgia"/>
              </a:rPr>
              <a:t>isomers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with </a:t>
            </a:r>
            <a:r>
              <a:rPr sz="1800" spc="-25" dirty="0">
                <a:solidFill>
                  <a:srgbClr val="0000FF"/>
                </a:solidFill>
                <a:latin typeface="Georgia"/>
                <a:cs typeface="Georgia"/>
              </a:rPr>
              <a:t>molecular </a:t>
            </a:r>
            <a:r>
              <a:rPr sz="1800" spc="-30" dirty="0">
                <a:solidFill>
                  <a:srgbClr val="0000FF"/>
                </a:solidFill>
                <a:latin typeface="Georgia"/>
                <a:cs typeface="Georgia"/>
              </a:rPr>
              <a:t>formula</a:t>
            </a:r>
            <a:r>
              <a:rPr sz="1800" spc="1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b="1" spc="-127" baseline="11574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8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12</a:t>
            </a:r>
            <a:r>
              <a:rPr sz="1800" b="1" spc="-127" baseline="11574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18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sz="1800" b="1" spc="-127" baseline="11574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18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11</a:t>
            </a:r>
            <a:endParaRPr sz="18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455"/>
              </a:spcBef>
            </a:pPr>
            <a:r>
              <a:rPr sz="1800" spc="45" dirty="0">
                <a:solidFill>
                  <a:srgbClr val="CC0066"/>
                </a:solidFill>
                <a:latin typeface="Georgia"/>
                <a:cs typeface="Georgia"/>
              </a:rPr>
              <a:t>On</a:t>
            </a:r>
            <a:r>
              <a:rPr sz="1800" spc="-10" dirty="0">
                <a:solidFill>
                  <a:srgbClr val="CC0066"/>
                </a:solidFill>
                <a:latin typeface="Georgia"/>
                <a:cs typeface="Georgia"/>
              </a:rPr>
              <a:t> </a:t>
            </a:r>
            <a:r>
              <a:rPr sz="1800" spc="-45" dirty="0">
                <a:solidFill>
                  <a:srgbClr val="CC0066"/>
                </a:solidFill>
                <a:latin typeface="Georgia"/>
                <a:cs typeface="Georgia"/>
              </a:rPr>
              <a:t>hydrolysis</a:t>
            </a:r>
            <a:r>
              <a:rPr sz="1800" spc="-90" dirty="0">
                <a:solidFill>
                  <a:srgbClr val="CC0066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CC0066"/>
                </a:solidFill>
                <a:latin typeface="Georgia"/>
                <a:cs typeface="Georgia"/>
              </a:rPr>
              <a:t>they</a:t>
            </a:r>
            <a:r>
              <a:rPr sz="1800" spc="-125" dirty="0">
                <a:solidFill>
                  <a:srgbClr val="CC0066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CC0066"/>
                </a:solidFill>
                <a:latin typeface="Georgia"/>
                <a:cs typeface="Georgia"/>
              </a:rPr>
              <a:t>yield</a:t>
            </a:r>
            <a:r>
              <a:rPr sz="1800" spc="-5" dirty="0">
                <a:solidFill>
                  <a:srgbClr val="CC0066"/>
                </a:solidFill>
                <a:latin typeface="Georgia"/>
                <a:cs typeface="Georgia"/>
              </a:rPr>
              <a:t> </a:t>
            </a:r>
            <a:r>
              <a:rPr sz="1800" spc="-135" dirty="0">
                <a:solidFill>
                  <a:srgbClr val="CC0066"/>
                </a:solidFill>
                <a:latin typeface="Georgia"/>
                <a:cs typeface="Georgia"/>
              </a:rPr>
              <a:t>2</a:t>
            </a:r>
            <a:r>
              <a:rPr sz="1800" spc="-85" dirty="0">
                <a:solidFill>
                  <a:srgbClr val="CC0066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CC0066"/>
                </a:solidFill>
                <a:latin typeface="Georgia"/>
                <a:cs typeface="Georgia"/>
              </a:rPr>
              <a:t>monosaccharide</a:t>
            </a:r>
            <a:r>
              <a:rPr sz="1800" spc="-75" dirty="0">
                <a:solidFill>
                  <a:srgbClr val="CC0066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048709"/>
                </a:solidFill>
                <a:latin typeface="Georgia"/>
                <a:cs typeface="Georgia"/>
              </a:rPr>
              <a:t>which</a:t>
            </a:r>
            <a:r>
              <a:rPr sz="1800" spc="-75" dirty="0">
                <a:solidFill>
                  <a:srgbClr val="048709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048709"/>
                </a:solidFill>
                <a:latin typeface="Georgia"/>
                <a:cs typeface="Georgia"/>
              </a:rPr>
              <a:t>soluble</a:t>
            </a:r>
            <a:r>
              <a:rPr sz="1800" spc="-40" dirty="0">
                <a:solidFill>
                  <a:srgbClr val="048709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048709"/>
                </a:solidFill>
                <a:latin typeface="Georgia"/>
                <a:cs typeface="Georgia"/>
              </a:rPr>
              <a:t>in</a:t>
            </a:r>
            <a:r>
              <a:rPr sz="1800" spc="-125" dirty="0">
                <a:solidFill>
                  <a:srgbClr val="048709"/>
                </a:solidFill>
                <a:latin typeface="Georgia"/>
                <a:cs typeface="Georgia"/>
              </a:rPr>
              <a:t> </a:t>
            </a:r>
            <a:r>
              <a:rPr sz="1800" spc="-30" dirty="0">
                <a:solidFill>
                  <a:srgbClr val="048709"/>
                </a:solidFill>
                <a:latin typeface="Georgia"/>
                <a:cs typeface="Georgia"/>
              </a:rPr>
              <a:t>water</a:t>
            </a:r>
            <a:endParaRPr sz="1800">
              <a:latin typeface="Georgia"/>
              <a:cs typeface="Georgia"/>
            </a:endParaRPr>
          </a:p>
          <a:p>
            <a:pPr marL="76200" marR="43180">
              <a:lnSpc>
                <a:spcPct val="108900"/>
              </a:lnSpc>
              <a:spcBef>
                <a:spcPts val="195"/>
              </a:spcBef>
            </a:pPr>
            <a:r>
              <a:rPr sz="1800" spc="-70" dirty="0">
                <a:solidFill>
                  <a:srgbClr val="6E2E9F"/>
                </a:solidFill>
                <a:latin typeface="Georgia"/>
                <a:cs typeface="Georgia"/>
              </a:rPr>
              <a:t>Even</a:t>
            </a:r>
            <a:r>
              <a:rPr sz="1800" spc="-30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6E2E9F"/>
                </a:solidFill>
                <a:latin typeface="Georgia"/>
                <a:cs typeface="Georgia"/>
              </a:rPr>
              <a:t>though</a:t>
            </a:r>
            <a:r>
              <a:rPr sz="1800" spc="-75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6E2E9F"/>
                </a:solidFill>
                <a:latin typeface="Georgia"/>
                <a:cs typeface="Georgia"/>
              </a:rPr>
              <a:t>they</a:t>
            </a:r>
            <a:r>
              <a:rPr sz="1800" spc="-110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40" dirty="0">
                <a:solidFill>
                  <a:srgbClr val="6E2E9F"/>
                </a:solidFill>
                <a:latin typeface="Georgia"/>
                <a:cs typeface="Georgia"/>
              </a:rPr>
              <a:t>are</a:t>
            </a:r>
            <a:r>
              <a:rPr sz="1800" spc="-95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6E2E9F"/>
                </a:solidFill>
                <a:latin typeface="Georgia"/>
                <a:cs typeface="Georgia"/>
              </a:rPr>
              <a:t>soluble</a:t>
            </a:r>
            <a:r>
              <a:rPr sz="1800" spc="-35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6E2E9F"/>
                </a:solidFill>
                <a:latin typeface="Georgia"/>
                <a:cs typeface="Georgia"/>
              </a:rPr>
              <a:t>in</a:t>
            </a:r>
            <a:r>
              <a:rPr sz="1800" spc="-70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55" dirty="0">
                <a:solidFill>
                  <a:srgbClr val="6E2E9F"/>
                </a:solidFill>
                <a:latin typeface="Georgia"/>
                <a:cs typeface="Georgia"/>
              </a:rPr>
              <a:t>water,</a:t>
            </a:r>
            <a:r>
              <a:rPr sz="1800" spc="-160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6E2E9F"/>
                </a:solidFill>
                <a:latin typeface="Georgia"/>
                <a:cs typeface="Georgia"/>
              </a:rPr>
              <a:t>they</a:t>
            </a:r>
            <a:r>
              <a:rPr sz="1800" spc="350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40" dirty="0">
                <a:solidFill>
                  <a:srgbClr val="6E2E9F"/>
                </a:solidFill>
                <a:latin typeface="Georgia"/>
                <a:cs typeface="Georgia"/>
              </a:rPr>
              <a:t>are</a:t>
            </a:r>
            <a:r>
              <a:rPr sz="1800" spc="-85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6E2E9F"/>
                </a:solidFill>
                <a:latin typeface="Georgia"/>
                <a:cs typeface="Georgia"/>
              </a:rPr>
              <a:t>too</a:t>
            </a:r>
            <a:r>
              <a:rPr sz="1800" spc="-35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40" dirty="0">
                <a:solidFill>
                  <a:srgbClr val="6E2E9F"/>
                </a:solidFill>
                <a:latin typeface="Georgia"/>
                <a:cs typeface="Georgia"/>
              </a:rPr>
              <a:t>large</a:t>
            </a:r>
            <a:r>
              <a:rPr sz="1800" spc="-85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6E2E9F"/>
                </a:solidFill>
                <a:latin typeface="Georgia"/>
                <a:cs typeface="Georgia"/>
              </a:rPr>
              <a:t>to</a:t>
            </a:r>
            <a:r>
              <a:rPr sz="1800" spc="-80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45" dirty="0">
                <a:solidFill>
                  <a:srgbClr val="6E2E9F"/>
                </a:solidFill>
                <a:latin typeface="Georgia"/>
                <a:cs typeface="Georgia"/>
              </a:rPr>
              <a:t>pass</a:t>
            </a:r>
            <a:r>
              <a:rPr sz="1800" spc="-65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6E2E9F"/>
                </a:solidFill>
                <a:latin typeface="Georgia"/>
                <a:cs typeface="Georgia"/>
              </a:rPr>
              <a:t>through</a:t>
            </a:r>
            <a:r>
              <a:rPr sz="1800" spc="-75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6E2E9F"/>
                </a:solidFill>
                <a:latin typeface="Georgia"/>
                <a:cs typeface="Georgia"/>
              </a:rPr>
              <a:t>the</a:t>
            </a:r>
            <a:r>
              <a:rPr sz="1800" spc="-95" dirty="0">
                <a:solidFill>
                  <a:srgbClr val="6E2E9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6E2E9F"/>
                </a:solidFill>
                <a:latin typeface="Georgia"/>
                <a:cs typeface="Georgia"/>
              </a:rPr>
              <a:t>cell  </a:t>
            </a:r>
            <a:r>
              <a:rPr sz="1800" spc="-30" dirty="0">
                <a:solidFill>
                  <a:srgbClr val="6E2E9F"/>
                </a:solidFill>
                <a:latin typeface="Georgia"/>
                <a:cs typeface="Georgia"/>
              </a:rPr>
              <a:t>membrane.</a:t>
            </a:r>
            <a:endParaRPr sz="1800">
              <a:latin typeface="Georgia"/>
              <a:cs typeface="Georgia"/>
            </a:endParaRPr>
          </a:p>
          <a:p>
            <a:pPr marL="76200">
              <a:lnSpc>
                <a:spcPct val="100000"/>
              </a:lnSpc>
              <a:spcBef>
                <a:spcPts val="70"/>
              </a:spcBef>
            </a:pPr>
            <a:r>
              <a:rPr sz="2400" b="1" spc="90" dirty="0">
                <a:solidFill>
                  <a:srgbClr val="00AF50"/>
                </a:solidFill>
                <a:latin typeface="Times New Roman"/>
                <a:cs typeface="Times New Roman"/>
              </a:rPr>
              <a:t>There</a:t>
            </a:r>
            <a:r>
              <a:rPr sz="2400" b="1" spc="-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80" dirty="0">
                <a:solidFill>
                  <a:srgbClr val="00AF50"/>
                </a:solidFill>
                <a:latin typeface="Times New Roman"/>
                <a:cs typeface="Times New Roman"/>
              </a:rPr>
              <a:t>are</a:t>
            </a:r>
            <a:r>
              <a:rPr sz="24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two</a:t>
            </a:r>
            <a:r>
              <a:rPr sz="24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types</a:t>
            </a:r>
            <a:endParaRPr sz="2400">
              <a:latin typeface="Times New Roman"/>
              <a:cs typeface="Times New Roman"/>
            </a:endParaRPr>
          </a:p>
          <a:p>
            <a:pPr marL="1330960">
              <a:lnSpc>
                <a:spcPct val="100000"/>
              </a:lnSpc>
              <a:spcBef>
                <a:spcPts val="1300"/>
              </a:spcBef>
            </a:pPr>
            <a:r>
              <a:rPr sz="2400" spc="-5" dirty="0">
                <a:solidFill>
                  <a:srgbClr val="C00000"/>
                </a:solidFill>
                <a:latin typeface="Carlito"/>
                <a:cs typeface="Carlito"/>
              </a:rPr>
              <a:t>Non-reducing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4344" y="4233164"/>
            <a:ext cx="16004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rlito"/>
                <a:cs typeface="Carlito"/>
              </a:rPr>
              <a:t>Sucrose  </a:t>
            </a:r>
            <a:r>
              <a:rPr sz="2400" spc="-310" dirty="0">
                <a:latin typeface="Carlito"/>
                <a:cs typeface="Carlito"/>
              </a:rPr>
              <a:t>T</a:t>
            </a:r>
            <a:r>
              <a:rPr sz="2400" spc="-70" dirty="0">
                <a:latin typeface="Carlito"/>
                <a:cs typeface="Carlito"/>
              </a:rPr>
              <a:t>r</a:t>
            </a:r>
            <a:r>
              <a:rPr sz="2400" spc="5" dirty="0">
                <a:latin typeface="Carlito"/>
                <a:cs typeface="Carlito"/>
              </a:rPr>
              <a:t>e</a:t>
            </a:r>
            <a:r>
              <a:rPr sz="2400" dirty="0">
                <a:latin typeface="Carlito"/>
                <a:cs typeface="Carlito"/>
              </a:rPr>
              <a:t>hal</a:t>
            </a:r>
            <a:r>
              <a:rPr sz="2400" spc="-10" dirty="0">
                <a:latin typeface="Carlito"/>
                <a:cs typeface="Carlito"/>
              </a:rPr>
              <a:t>o</a:t>
            </a:r>
            <a:r>
              <a:rPr sz="2400" spc="-15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58815" y="4233164"/>
            <a:ext cx="20563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Cane</a:t>
            </a:r>
            <a:r>
              <a:rPr sz="2400" spc="-18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sugar 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yeast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0200" y="5029200"/>
            <a:ext cx="22098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  <a:latin typeface="Carlito"/>
                <a:cs typeface="Carlito"/>
              </a:rPr>
              <a:t>Reducing</a:t>
            </a:r>
            <a:endParaRPr sz="2400" dirty="0">
              <a:latin typeface="Carlito"/>
              <a:cs typeface="Carlito"/>
            </a:endParaRPr>
          </a:p>
          <a:p>
            <a:pPr marL="926465" marR="5080">
              <a:lnSpc>
                <a:spcPct val="100000"/>
              </a:lnSpc>
            </a:pPr>
            <a:r>
              <a:rPr sz="2400" spc="-20" dirty="0">
                <a:latin typeface="Carlito"/>
                <a:cs typeface="Carlito"/>
              </a:rPr>
              <a:t>Lactose  </a:t>
            </a:r>
            <a:r>
              <a:rPr sz="2400" dirty="0">
                <a:latin typeface="Carlito"/>
                <a:cs typeface="Carlito"/>
              </a:rPr>
              <a:t>Mal</a:t>
            </a:r>
            <a:r>
              <a:rPr sz="2400" spc="-45" dirty="0">
                <a:latin typeface="Carlito"/>
                <a:cs typeface="Carlito"/>
              </a:rPr>
              <a:t>t</a:t>
            </a:r>
            <a:r>
              <a:rPr sz="2400" spc="-10" dirty="0">
                <a:latin typeface="Carlito"/>
                <a:cs typeface="Carlito"/>
              </a:rPr>
              <a:t>o</a:t>
            </a:r>
            <a:r>
              <a:rPr sz="2400" spc="-15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57800" y="5257800"/>
            <a:ext cx="1320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Milk </a:t>
            </a:r>
            <a:r>
              <a:rPr sz="2400" spc="-25" dirty="0">
                <a:latin typeface="Carlito"/>
                <a:cs typeface="Carlito"/>
              </a:rPr>
              <a:t>sugar  </a:t>
            </a:r>
            <a:r>
              <a:rPr sz="2400" dirty="0">
                <a:latin typeface="Carlito"/>
                <a:cs typeface="Carlito"/>
              </a:rPr>
              <a:t>Malt</a:t>
            </a:r>
            <a:r>
              <a:rPr sz="2400" spc="-20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sugar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sp>
          <p:nvSpPr>
            <p:cNvPr id="4" name="object 4"/>
            <p:cNvSpPr/>
            <p:nvPr/>
          </p:nvSpPr>
          <p:spPr>
            <a:xfrm>
              <a:off x="2743200" y="4197096"/>
              <a:ext cx="6384035" cy="26532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3211" y="3540252"/>
              <a:ext cx="4773295" cy="3310254"/>
            </a:xfrm>
            <a:custGeom>
              <a:avLst/>
              <a:gdLst/>
              <a:ahLst/>
              <a:cxnLst/>
              <a:rect l="l" t="t" r="r" b="b"/>
              <a:pathLst>
                <a:path w="4773295" h="3310254">
                  <a:moveTo>
                    <a:pt x="4773168" y="0"/>
                  </a:moveTo>
                  <a:lnTo>
                    <a:pt x="4617593" y="34925"/>
                  </a:lnTo>
                  <a:lnTo>
                    <a:pt x="4247769" y="104775"/>
                  </a:lnTo>
                  <a:lnTo>
                    <a:pt x="4049394" y="130175"/>
                  </a:lnTo>
                  <a:lnTo>
                    <a:pt x="3627119" y="190500"/>
                  </a:lnTo>
                  <a:lnTo>
                    <a:pt x="3420744" y="215900"/>
                  </a:lnTo>
                  <a:lnTo>
                    <a:pt x="3222370" y="250825"/>
                  </a:lnTo>
                  <a:lnTo>
                    <a:pt x="3023869" y="276225"/>
                  </a:lnTo>
                  <a:lnTo>
                    <a:pt x="2842894" y="320675"/>
                  </a:lnTo>
                  <a:lnTo>
                    <a:pt x="2679445" y="363600"/>
                  </a:lnTo>
                  <a:lnTo>
                    <a:pt x="2541396" y="414400"/>
                  </a:lnTo>
                  <a:lnTo>
                    <a:pt x="2420746" y="476250"/>
                  </a:lnTo>
                  <a:lnTo>
                    <a:pt x="2335021" y="536575"/>
                  </a:lnTo>
                  <a:lnTo>
                    <a:pt x="2309621" y="569976"/>
                  </a:lnTo>
                  <a:lnTo>
                    <a:pt x="2282570" y="614426"/>
                  </a:lnTo>
                  <a:lnTo>
                    <a:pt x="2265171" y="657225"/>
                  </a:lnTo>
                  <a:lnTo>
                    <a:pt x="2265171" y="700151"/>
                  </a:lnTo>
                  <a:lnTo>
                    <a:pt x="2274696" y="752475"/>
                  </a:lnTo>
                  <a:lnTo>
                    <a:pt x="2292095" y="795401"/>
                  </a:lnTo>
                  <a:lnTo>
                    <a:pt x="2317495" y="838200"/>
                  </a:lnTo>
                  <a:lnTo>
                    <a:pt x="2352420" y="873125"/>
                  </a:lnTo>
                  <a:lnTo>
                    <a:pt x="2446146" y="941451"/>
                  </a:lnTo>
                  <a:lnTo>
                    <a:pt x="2576321" y="1011301"/>
                  </a:lnTo>
                  <a:lnTo>
                    <a:pt x="2722244" y="1063625"/>
                  </a:lnTo>
                  <a:lnTo>
                    <a:pt x="3058794" y="1166876"/>
                  </a:lnTo>
                  <a:lnTo>
                    <a:pt x="3420744" y="1252601"/>
                  </a:lnTo>
                  <a:lnTo>
                    <a:pt x="3601719" y="1305052"/>
                  </a:lnTo>
                  <a:lnTo>
                    <a:pt x="3765168" y="1347851"/>
                  </a:lnTo>
                  <a:lnTo>
                    <a:pt x="3911218" y="1400302"/>
                  </a:lnTo>
                  <a:lnTo>
                    <a:pt x="4049394" y="1460627"/>
                  </a:lnTo>
                  <a:lnTo>
                    <a:pt x="4152518" y="1520952"/>
                  </a:lnTo>
                  <a:lnTo>
                    <a:pt x="4187443" y="1555877"/>
                  </a:lnTo>
                  <a:lnTo>
                    <a:pt x="4247769" y="1633601"/>
                  </a:lnTo>
                  <a:lnTo>
                    <a:pt x="4255643" y="1676527"/>
                  </a:lnTo>
                  <a:lnTo>
                    <a:pt x="4255643" y="1719326"/>
                  </a:lnTo>
                  <a:lnTo>
                    <a:pt x="4230243" y="1789176"/>
                  </a:lnTo>
                  <a:lnTo>
                    <a:pt x="4195318" y="1824101"/>
                  </a:lnTo>
                  <a:lnTo>
                    <a:pt x="4152518" y="1857502"/>
                  </a:lnTo>
                  <a:lnTo>
                    <a:pt x="4100067" y="1884426"/>
                  </a:lnTo>
                  <a:lnTo>
                    <a:pt x="4039869" y="1917827"/>
                  </a:lnTo>
                  <a:lnTo>
                    <a:pt x="3971543" y="1944751"/>
                  </a:lnTo>
                  <a:lnTo>
                    <a:pt x="3885818" y="1970151"/>
                  </a:lnTo>
                  <a:lnTo>
                    <a:pt x="3790568" y="1995551"/>
                  </a:lnTo>
                  <a:lnTo>
                    <a:pt x="3695318" y="2022602"/>
                  </a:lnTo>
                  <a:lnTo>
                    <a:pt x="3584193" y="2047989"/>
                  </a:lnTo>
                  <a:lnTo>
                    <a:pt x="2430271" y="2341702"/>
                  </a:lnTo>
                  <a:lnTo>
                    <a:pt x="2076196" y="2444889"/>
                  </a:lnTo>
                  <a:lnTo>
                    <a:pt x="1696847" y="2567139"/>
                  </a:lnTo>
                  <a:lnTo>
                    <a:pt x="1301623" y="2713189"/>
                  </a:lnTo>
                  <a:lnTo>
                    <a:pt x="879348" y="2886240"/>
                  </a:lnTo>
                  <a:lnTo>
                    <a:pt x="447675" y="3084690"/>
                  </a:lnTo>
                  <a:lnTo>
                    <a:pt x="0" y="3310127"/>
                  </a:lnTo>
                  <a:lnTo>
                    <a:pt x="241300" y="3310127"/>
                  </a:lnTo>
                  <a:lnTo>
                    <a:pt x="387350" y="3292664"/>
                  </a:lnTo>
                  <a:lnTo>
                    <a:pt x="612775" y="3162477"/>
                  </a:lnTo>
                  <a:lnTo>
                    <a:pt x="852424" y="3032302"/>
                  </a:lnTo>
                  <a:lnTo>
                    <a:pt x="1111123" y="2911640"/>
                  </a:lnTo>
                  <a:lnTo>
                    <a:pt x="1395222" y="2798927"/>
                  </a:lnTo>
                  <a:lnTo>
                    <a:pt x="1688973" y="2687789"/>
                  </a:lnTo>
                  <a:lnTo>
                    <a:pt x="1998472" y="2575077"/>
                  </a:lnTo>
                  <a:lnTo>
                    <a:pt x="2774695" y="2333764"/>
                  </a:lnTo>
                  <a:lnTo>
                    <a:pt x="2928619" y="2289302"/>
                  </a:lnTo>
                  <a:lnTo>
                    <a:pt x="3247770" y="2211514"/>
                  </a:lnTo>
                  <a:lnTo>
                    <a:pt x="3901693" y="2040001"/>
                  </a:lnTo>
                  <a:lnTo>
                    <a:pt x="4049394" y="2005076"/>
                  </a:lnTo>
                  <a:lnTo>
                    <a:pt x="4195318" y="1962277"/>
                  </a:lnTo>
                  <a:lnTo>
                    <a:pt x="4333494" y="1927352"/>
                  </a:lnTo>
                  <a:lnTo>
                    <a:pt x="4454144" y="1892427"/>
                  </a:lnTo>
                  <a:lnTo>
                    <a:pt x="4565269" y="1857502"/>
                  </a:lnTo>
                  <a:lnTo>
                    <a:pt x="4652518" y="1824101"/>
                  </a:lnTo>
                  <a:lnTo>
                    <a:pt x="4720844" y="1797177"/>
                  </a:lnTo>
                  <a:lnTo>
                    <a:pt x="4773168" y="1771777"/>
                  </a:lnTo>
                  <a:lnTo>
                    <a:pt x="4773168" y="1382776"/>
                  </a:lnTo>
                  <a:lnTo>
                    <a:pt x="4668393" y="1365377"/>
                  </a:lnTo>
                  <a:lnTo>
                    <a:pt x="4238244" y="1279652"/>
                  </a:lnTo>
                  <a:lnTo>
                    <a:pt x="4074794" y="1244727"/>
                  </a:lnTo>
                  <a:lnTo>
                    <a:pt x="3557269" y="1114552"/>
                  </a:lnTo>
                  <a:lnTo>
                    <a:pt x="3393820" y="1063625"/>
                  </a:lnTo>
                  <a:lnTo>
                    <a:pt x="3247770" y="1011301"/>
                  </a:lnTo>
                  <a:lnTo>
                    <a:pt x="3109594" y="958850"/>
                  </a:lnTo>
                  <a:lnTo>
                    <a:pt x="2988944" y="898525"/>
                  </a:lnTo>
                  <a:lnTo>
                    <a:pt x="2895345" y="847725"/>
                  </a:lnTo>
                  <a:lnTo>
                    <a:pt x="2825495" y="785876"/>
                  </a:lnTo>
                  <a:lnTo>
                    <a:pt x="2807969" y="752475"/>
                  </a:lnTo>
                  <a:lnTo>
                    <a:pt x="2790570" y="725551"/>
                  </a:lnTo>
                  <a:lnTo>
                    <a:pt x="2782569" y="692150"/>
                  </a:lnTo>
                  <a:lnTo>
                    <a:pt x="2790570" y="665226"/>
                  </a:lnTo>
                  <a:lnTo>
                    <a:pt x="2825495" y="604901"/>
                  </a:lnTo>
                  <a:lnTo>
                    <a:pt x="2877819" y="544576"/>
                  </a:lnTo>
                  <a:lnTo>
                    <a:pt x="2955670" y="501650"/>
                  </a:lnTo>
                  <a:lnTo>
                    <a:pt x="3049269" y="458850"/>
                  </a:lnTo>
                  <a:lnTo>
                    <a:pt x="3152520" y="423925"/>
                  </a:lnTo>
                  <a:lnTo>
                    <a:pt x="3273170" y="389000"/>
                  </a:lnTo>
                  <a:lnTo>
                    <a:pt x="3549268" y="338200"/>
                  </a:lnTo>
                  <a:lnTo>
                    <a:pt x="3858894" y="285750"/>
                  </a:lnTo>
                  <a:lnTo>
                    <a:pt x="4169917" y="250825"/>
                  </a:lnTo>
                  <a:lnTo>
                    <a:pt x="4635119" y="173100"/>
                  </a:lnTo>
                  <a:lnTo>
                    <a:pt x="4773168" y="138175"/>
                  </a:lnTo>
                  <a:lnTo>
                    <a:pt x="4773168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0952" cy="4568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566928" cy="309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615" y="0"/>
              <a:ext cx="271272" cy="309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576" y="0"/>
              <a:ext cx="554736" cy="309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7156" y="76200"/>
            <a:ext cx="8335009" cy="5275580"/>
            <a:chOff x="367156" y="76200"/>
            <a:chExt cx="8335009" cy="5275580"/>
          </a:xfrm>
        </p:grpSpPr>
        <p:sp>
          <p:nvSpPr>
            <p:cNvPr id="14" name="object 14"/>
            <p:cNvSpPr/>
            <p:nvPr/>
          </p:nvSpPr>
          <p:spPr>
            <a:xfrm>
              <a:off x="552411" y="857075"/>
              <a:ext cx="7810500" cy="4490085"/>
            </a:xfrm>
            <a:custGeom>
              <a:avLst/>
              <a:gdLst/>
              <a:ahLst/>
              <a:cxnLst/>
              <a:rect l="l" t="t" r="r" b="b"/>
              <a:pathLst>
                <a:path w="7810500" h="4490085">
                  <a:moveTo>
                    <a:pt x="2871381" y="2781093"/>
                  </a:moveTo>
                  <a:lnTo>
                    <a:pt x="2892662" y="2827085"/>
                  </a:lnTo>
                  <a:lnTo>
                    <a:pt x="2913944" y="2873074"/>
                  </a:lnTo>
                  <a:lnTo>
                    <a:pt x="2935225" y="2919060"/>
                  </a:lnTo>
                  <a:lnTo>
                    <a:pt x="2956507" y="2965038"/>
                  </a:lnTo>
                  <a:lnTo>
                    <a:pt x="2977788" y="3011008"/>
                  </a:lnTo>
                  <a:lnTo>
                    <a:pt x="2999070" y="3056966"/>
                  </a:lnTo>
                  <a:lnTo>
                    <a:pt x="3020352" y="3102911"/>
                  </a:lnTo>
                  <a:lnTo>
                    <a:pt x="3059212" y="3084929"/>
                  </a:lnTo>
                  <a:lnTo>
                    <a:pt x="3098060" y="3066970"/>
                  </a:lnTo>
                  <a:lnTo>
                    <a:pt x="3136884" y="3049012"/>
                  </a:lnTo>
                  <a:lnTo>
                    <a:pt x="3175673" y="3031029"/>
                  </a:lnTo>
                  <a:lnTo>
                    <a:pt x="3216727" y="3011453"/>
                  </a:lnTo>
                  <a:lnTo>
                    <a:pt x="3272595" y="2981112"/>
                  </a:lnTo>
                  <a:lnTo>
                    <a:pt x="3302147" y="2955343"/>
                  </a:lnTo>
                  <a:lnTo>
                    <a:pt x="3321526" y="2917191"/>
                  </a:lnTo>
                  <a:lnTo>
                    <a:pt x="3326830" y="2868566"/>
                  </a:lnTo>
                  <a:lnTo>
                    <a:pt x="3323088" y="2841244"/>
                  </a:lnTo>
                  <a:lnTo>
                    <a:pt x="3302292" y="2780966"/>
                  </a:lnTo>
                  <a:lnTo>
                    <a:pt x="3274606" y="2732944"/>
                  </a:lnTo>
                  <a:lnTo>
                    <a:pt x="3241586" y="2697400"/>
                  </a:lnTo>
                  <a:lnTo>
                    <a:pt x="3204327" y="2675032"/>
                  </a:lnTo>
                  <a:lnTo>
                    <a:pt x="3163735" y="2666666"/>
                  </a:lnTo>
                  <a:lnTo>
                    <a:pt x="3138067" y="2669403"/>
                  </a:lnTo>
                  <a:lnTo>
                    <a:pt x="3103362" y="2678938"/>
                  </a:lnTo>
                  <a:lnTo>
                    <a:pt x="3059632" y="2695259"/>
                  </a:lnTo>
                  <a:lnTo>
                    <a:pt x="3006890" y="2718355"/>
                  </a:lnTo>
                  <a:lnTo>
                    <a:pt x="2972983" y="2734069"/>
                  </a:lnTo>
                  <a:lnTo>
                    <a:pt x="2939087" y="2749772"/>
                  </a:lnTo>
                  <a:lnTo>
                    <a:pt x="2905216" y="2765450"/>
                  </a:lnTo>
                  <a:lnTo>
                    <a:pt x="2871381" y="2781093"/>
                  </a:lnTo>
                  <a:close/>
                </a:path>
                <a:path w="7810500" h="4490085">
                  <a:moveTo>
                    <a:pt x="2649639" y="2302430"/>
                  </a:moveTo>
                  <a:lnTo>
                    <a:pt x="2671111" y="2348839"/>
                  </a:lnTo>
                  <a:lnTo>
                    <a:pt x="2692598" y="2395234"/>
                  </a:lnTo>
                  <a:lnTo>
                    <a:pt x="2714091" y="2441622"/>
                  </a:lnTo>
                  <a:lnTo>
                    <a:pt x="2735585" y="2488010"/>
                  </a:lnTo>
                  <a:lnTo>
                    <a:pt x="2757071" y="2534405"/>
                  </a:lnTo>
                  <a:lnTo>
                    <a:pt x="2778544" y="2580814"/>
                  </a:lnTo>
                  <a:lnTo>
                    <a:pt x="2806069" y="2568070"/>
                  </a:lnTo>
                  <a:lnTo>
                    <a:pt x="2833582" y="2555351"/>
                  </a:lnTo>
                  <a:lnTo>
                    <a:pt x="2888526" y="2529887"/>
                  </a:lnTo>
                  <a:lnTo>
                    <a:pt x="2932817" y="2509027"/>
                  </a:lnTo>
                  <a:lnTo>
                    <a:pt x="2967583" y="2491978"/>
                  </a:lnTo>
                  <a:lnTo>
                    <a:pt x="3008541" y="2469308"/>
                  </a:lnTo>
                  <a:lnTo>
                    <a:pt x="3040386" y="2436987"/>
                  </a:lnTo>
                  <a:lnTo>
                    <a:pt x="3056420" y="2394759"/>
                  </a:lnTo>
                  <a:lnTo>
                    <a:pt x="3058249" y="2370520"/>
                  </a:lnTo>
                  <a:lnTo>
                    <a:pt x="3055721" y="2344864"/>
                  </a:lnTo>
                  <a:lnTo>
                    <a:pt x="3037497" y="2289349"/>
                  </a:lnTo>
                  <a:lnTo>
                    <a:pt x="3008731" y="2241248"/>
                  </a:lnTo>
                  <a:lnTo>
                    <a:pt x="2974251" y="2208577"/>
                  </a:lnTo>
                  <a:lnTo>
                    <a:pt x="2934801" y="2192750"/>
                  </a:lnTo>
                  <a:lnTo>
                    <a:pt x="2913618" y="2191807"/>
                  </a:lnTo>
                  <a:lnTo>
                    <a:pt x="2891447" y="2195496"/>
                  </a:lnTo>
                  <a:lnTo>
                    <a:pt x="2841647" y="2214816"/>
                  </a:lnTo>
                  <a:lnTo>
                    <a:pt x="2799560" y="2233376"/>
                  </a:lnTo>
                  <a:lnTo>
                    <a:pt x="2746032" y="2257853"/>
                  </a:lnTo>
                  <a:lnTo>
                    <a:pt x="2697835" y="2280142"/>
                  </a:lnTo>
                  <a:lnTo>
                    <a:pt x="2673737" y="2291286"/>
                  </a:lnTo>
                  <a:lnTo>
                    <a:pt x="2649639" y="2302430"/>
                  </a:lnTo>
                  <a:close/>
                </a:path>
                <a:path w="7810500" h="4490085">
                  <a:moveTo>
                    <a:pt x="2389035" y="2179875"/>
                  </a:moveTo>
                  <a:lnTo>
                    <a:pt x="2436497" y="2157886"/>
                  </a:lnTo>
                  <a:lnTo>
                    <a:pt x="2483961" y="2135900"/>
                  </a:lnTo>
                  <a:lnTo>
                    <a:pt x="2531430" y="2113918"/>
                  </a:lnTo>
                  <a:lnTo>
                    <a:pt x="2578905" y="2091942"/>
                  </a:lnTo>
                  <a:lnTo>
                    <a:pt x="2626389" y="2069976"/>
                  </a:lnTo>
                  <a:lnTo>
                    <a:pt x="2673885" y="2048020"/>
                  </a:lnTo>
                  <a:lnTo>
                    <a:pt x="2721394" y="2026078"/>
                  </a:lnTo>
                  <a:lnTo>
                    <a:pt x="2767874" y="2005411"/>
                  </a:lnTo>
                  <a:lnTo>
                    <a:pt x="2808817" y="1989137"/>
                  </a:lnTo>
                  <a:lnTo>
                    <a:pt x="2874048" y="1969817"/>
                  </a:lnTo>
                  <a:lnTo>
                    <a:pt x="2901122" y="1966410"/>
                  </a:lnTo>
                  <a:lnTo>
                    <a:pt x="2928435" y="1966848"/>
                  </a:lnTo>
                  <a:lnTo>
                    <a:pt x="2983776" y="1979215"/>
                  </a:lnTo>
                  <a:lnTo>
                    <a:pt x="3039243" y="2007060"/>
                  </a:lnTo>
                  <a:lnTo>
                    <a:pt x="3094139" y="2050335"/>
                  </a:lnTo>
                  <a:lnTo>
                    <a:pt x="3144145" y="2108025"/>
                  </a:lnTo>
                  <a:lnTo>
                    <a:pt x="3165648" y="2141954"/>
                  </a:lnTo>
                  <a:lnTo>
                    <a:pt x="3184817" y="2179240"/>
                  </a:lnTo>
                  <a:lnTo>
                    <a:pt x="3202057" y="2221577"/>
                  </a:lnTo>
                  <a:lnTo>
                    <a:pt x="3214535" y="2263997"/>
                  </a:lnTo>
                  <a:lnTo>
                    <a:pt x="3222250" y="2306488"/>
                  </a:lnTo>
                  <a:lnTo>
                    <a:pt x="3225203" y="2349039"/>
                  </a:lnTo>
                  <a:lnTo>
                    <a:pt x="3223421" y="2390066"/>
                  </a:lnTo>
                  <a:lnTo>
                    <a:pt x="3216757" y="2427986"/>
                  </a:lnTo>
                  <a:lnTo>
                    <a:pt x="3205236" y="2462785"/>
                  </a:lnTo>
                  <a:lnTo>
                    <a:pt x="3188881" y="2494454"/>
                  </a:lnTo>
                  <a:lnTo>
                    <a:pt x="3233430" y="2496691"/>
                  </a:lnTo>
                  <a:lnTo>
                    <a:pt x="3276193" y="2506630"/>
                  </a:lnTo>
                  <a:lnTo>
                    <a:pt x="3317147" y="2524261"/>
                  </a:lnTo>
                  <a:lnTo>
                    <a:pt x="3356267" y="2549572"/>
                  </a:lnTo>
                  <a:lnTo>
                    <a:pt x="3392795" y="2581580"/>
                  </a:lnTo>
                  <a:lnTo>
                    <a:pt x="3425799" y="2619327"/>
                  </a:lnTo>
                  <a:lnTo>
                    <a:pt x="3455279" y="2662836"/>
                  </a:lnTo>
                  <a:lnTo>
                    <a:pt x="3481235" y="2712132"/>
                  </a:lnTo>
                  <a:lnTo>
                    <a:pt x="3498425" y="2753608"/>
                  </a:lnTo>
                  <a:lnTo>
                    <a:pt x="3512080" y="2796095"/>
                  </a:lnTo>
                  <a:lnTo>
                    <a:pt x="3522186" y="2839559"/>
                  </a:lnTo>
                  <a:lnTo>
                    <a:pt x="3528733" y="2883963"/>
                  </a:lnTo>
                  <a:lnTo>
                    <a:pt x="3531398" y="2927445"/>
                  </a:lnTo>
                  <a:lnTo>
                    <a:pt x="3529860" y="2968164"/>
                  </a:lnTo>
                  <a:lnTo>
                    <a:pt x="3524107" y="3006121"/>
                  </a:lnTo>
                  <a:lnTo>
                    <a:pt x="3499673" y="3073435"/>
                  </a:lnTo>
                  <a:lnTo>
                    <a:pt x="3456620" y="3128006"/>
                  </a:lnTo>
                  <a:lnTo>
                    <a:pt x="3401022" y="3166576"/>
                  </a:lnTo>
                  <a:lnTo>
                    <a:pt x="3358902" y="3188970"/>
                  </a:lnTo>
                  <a:lnTo>
                    <a:pt x="3301684" y="3217578"/>
                  </a:lnTo>
                  <a:lnTo>
                    <a:pt x="3229394" y="3252390"/>
                  </a:lnTo>
                  <a:lnTo>
                    <a:pt x="3182223" y="3274234"/>
                  </a:lnTo>
                  <a:lnTo>
                    <a:pt x="3135066" y="3296078"/>
                  </a:lnTo>
                  <a:lnTo>
                    <a:pt x="3087916" y="3317922"/>
                  </a:lnTo>
                  <a:lnTo>
                    <a:pt x="3040766" y="3339766"/>
                  </a:lnTo>
                  <a:lnTo>
                    <a:pt x="2993609" y="3361610"/>
                  </a:lnTo>
                  <a:lnTo>
                    <a:pt x="2946438" y="3383454"/>
                  </a:lnTo>
                  <a:lnTo>
                    <a:pt x="2924999" y="3337163"/>
                  </a:lnTo>
                  <a:lnTo>
                    <a:pt x="2903560" y="3290871"/>
                  </a:lnTo>
                  <a:lnTo>
                    <a:pt x="2882122" y="3244580"/>
                  </a:lnTo>
                  <a:lnTo>
                    <a:pt x="2860683" y="3198288"/>
                  </a:lnTo>
                  <a:lnTo>
                    <a:pt x="2839245" y="3151997"/>
                  </a:lnTo>
                  <a:lnTo>
                    <a:pt x="2710613" y="2874248"/>
                  </a:lnTo>
                  <a:lnTo>
                    <a:pt x="2689175" y="2827956"/>
                  </a:lnTo>
                  <a:lnTo>
                    <a:pt x="2667736" y="2781665"/>
                  </a:lnTo>
                  <a:lnTo>
                    <a:pt x="2646298" y="2735373"/>
                  </a:lnTo>
                  <a:lnTo>
                    <a:pt x="2624859" y="2689082"/>
                  </a:lnTo>
                  <a:lnTo>
                    <a:pt x="2603420" y="2642790"/>
                  </a:lnTo>
                  <a:lnTo>
                    <a:pt x="2581982" y="2596499"/>
                  </a:lnTo>
                  <a:lnTo>
                    <a:pt x="2560543" y="2550207"/>
                  </a:lnTo>
                  <a:lnTo>
                    <a:pt x="2539105" y="2503916"/>
                  </a:lnTo>
                  <a:lnTo>
                    <a:pt x="2517666" y="2457624"/>
                  </a:lnTo>
                  <a:lnTo>
                    <a:pt x="2496227" y="2411333"/>
                  </a:lnTo>
                  <a:lnTo>
                    <a:pt x="2474789" y="2365041"/>
                  </a:lnTo>
                  <a:lnTo>
                    <a:pt x="2453350" y="2318750"/>
                  </a:lnTo>
                  <a:lnTo>
                    <a:pt x="2431912" y="2272458"/>
                  </a:lnTo>
                  <a:lnTo>
                    <a:pt x="2410473" y="2226167"/>
                  </a:lnTo>
                  <a:lnTo>
                    <a:pt x="2389035" y="2179875"/>
                  </a:lnTo>
                  <a:close/>
                </a:path>
                <a:path w="7810500" h="4490085">
                  <a:moveTo>
                    <a:pt x="1093254" y="2779950"/>
                  </a:moveTo>
                  <a:lnTo>
                    <a:pt x="1143483" y="2756708"/>
                  </a:lnTo>
                  <a:lnTo>
                    <a:pt x="1193730" y="2733460"/>
                  </a:lnTo>
                  <a:lnTo>
                    <a:pt x="1243983" y="2710200"/>
                  </a:lnTo>
                  <a:lnTo>
                    <a:pt x="1294231" y="2686921"/>
                  </a:lnTo>
                  <a:lnTo>
                    <a:pt x="1344460" y="2663618"/>
                  </a:lnTo>
                  <a:lnTo>
                    <a:pt x="1373966" y="2705358"/>
                  </a:lnTo>
                  <a:lnTo>
                    <a:pt x="1403472" y="2747095"/>
                  </a:lnTo>
                  <a:lnTo>
                    <a:pt x="1432978" y="2788831"/>
                  </a:lnTo>
                  <a:lnTo>
                    <a:pt x="1462484" y="2830565"/>
                  </a:lnTo>
                  <a:lnTo>
                    <a:pt x="1491989" y="2872298"/>
                  </a:lnTo>
                  <a:lnTo>
                    <a:pt x="1521493" y="2914029"/>
                  </a:lnTo>
                  <a:lnTo>
                    <a:pt x="1550996" y="2955760"/>
                  </a:lnTo>
                  <a:lnTo>
                    <a:pt x="1580499" y="2997490"/>
                  </a:lnTo>
                  <a:lnTo>
                    <a:pt x="1610001" y="3039221"/>
                  </a:lnTo>
                  <a:lnTo>
                    <a:pt x="1639501" y="3080951"/>
                  </a:lnTo>
                  <a:lnTo>
                    <a:pt x="1669000" y="3122681"/>
                  </a:lnTo>
                  <a:lnTo>
                    <a:pt x="1698498" y="3164412"/>
                  </a:lnTo>
                  <a:lnTo>
                    <a:pt x="1727994" y="3206144"/>
                  </a:lnTo>
                  <a:lnTo>
                    <a:pt x="1757489" y="3247876"/>
                  </a:lnTo>
                  <a:lnTo>
                    <a:pt x="1786981" y="3289611"/>
                  </a:lnTo>
                  <a:lnTo>
                    <a:pt x="1816472" y="3331346"/>
                  </a:lnTo>
                  <a:lnTo>
                    <a:pt x="1845960" y="3373084"/>
                  </a:lnTo>
                  <a:lnTo>
                    <a:pt x="1875447" y="3414823"/>
                  </a:lnTo>
                  <a:lnTo>
                    <a:pt x="1862618" y="3365378"/>
                  </a:lnTo>
                  <a:lnTo>
                    <a:pt x="1849788" y="3315932"/>
                  </a:lnTo>
                  <a:lnTo>
                    <a:pt x="1836956" y="3266487"/>
                  </a:lnTo>
                  <a:lnTo>
                    <a:pt x="1824123" y="3217040"/>
                  </a:lnTo>
                  <a:lnTo>
                    <a:pt x="1811288" y="3167594"/>
                  </a:lnTo>
                  <a:lnTo>
                    <a:pt x="1798452" y="3118146"/>
                  </a:lnTo>
                  <a:lnTo>
                    <a:pt x="1785615" y="3068698"/>
                  </a:lnTo>
                  <a:lnTo>
                    <a:pt x="1772778" y="3019249"/>
                  </a:lnTo>
                  <a:lnTo>
                    <a:pt x="1759940" y="2969799"/>
                  </a:lnTo>
                  <a:lnTo>
                    <a:pt x="1747103" y="2920348"/>
                  </a:lnTo>
                  <a:lnTo>
                    <a:pt x="1734265" y="2870895"/>
                  </a:lnTo>
                  <a:lnTo>
                    <a:pt x="1721429" y="2821441"/>
                  </a:lnTo>
                  <a:lnTo>
                    <a:pt x="1708593" y="2771986"/>
                  </a:lnTo>
                  <a:lnTo>
                    <a:pt x="1695758" y="2722529"/>
                  </a:lnTo>
                  <a:lnTo>
                    <a:pt x="1682924" y="2673070"/>
                  </a:lnTo>
                  <a:lnTo>
                    <a:pt x="1670092" y="2623609"/>
                  </a:lnTo>
                  <a:lnTo>
                    <a:pt x="1657262" y="2574145"/>
                  </a:lnTo>
                  <a:lnTo>
                    <a:pt x="1644434" y="2524680"/>
                  </a:lnTo>
                  <a:lnTo>
                    <a:pt x="1694801" y="2501363"/>
                  </a:lnTo>
                  <a:lnTo>
                    <a:pt x="1745162" y="2478046"/>
                  </a:lnTo>
                  <a:lnTo>
                    <a:pt x="1795511" y="2454729"/>
                  </a:lnTo>
                  <a:lnTo>
                    <a:pt x="1845841" y="2431411"/>
                  </a:lnTo>
                  <a:lnTo>
                    <a:pt x="1896148" y="2408094"/>
                  </a:lnTo>
                  <a:lnTo>
                    <a:pt x="1917586" y="2454386"/>
                  </a:lnTo>
                  <a:lnTo>
                    <a:pt x="1939025" y="2500677"/>
                  </a:lnTo>
                  <a:lnTo>
                    <a:pt x="1960463" y="2546969"/>
                  </a:lnTo>
                  <a:lnTo>
                    <a:pt x="1981902" y="2593260"/>
                  </a:lnTo>
                  <a:lnTo>
                    <a:pt x="2003340" y="2639552"/>
                  </a:lnTo>
                  <a:lnTo>
                    <a:pt x="2024779" y="2685843"/>
                  </a:lnTo>
                  <a:lnTo>
                    <a:pt x="2046218" y="2732135"/>
                  </a:lnTo>
                  <a:lnTo>
                    <a:pt x="2067656" y="2778426"/>
                  </a:lnTo>
                  <a:lnTo>
                    <a:pt x="2089095" y="2824718"/>
                  </a:lnTo>
                  <a:lnTo>
                    <a:pt x="2110533" y="2871009"/>
                  </a:lnTo>
                  <a:lnTo>
                    <a:pt x="2131972" y="2917301"/>
                  </a:lnTo>
                  <a:lnTo>
                    <a:pt x="2153411" y="2963592"/>
                  </a:lnTo>
                  <a:lnTo>
                    <a:pt x="2174849" y="3009884"/>
                  </a:lnTo>
                  <a:lnTo>
                    <a:pt x="2196288" y="3056175"/>
                  </a:lnTo>
                  <a:lnTo>
                    <a:pt x="2217726" y="3102467"/>
                  </a:lnTo>
                  <a:lnTo>
                    <a:pt x="2239165" y="3148758"/>
                  </a:lnTo>
                  <a:lnTo>
                    <a:pt x="2260603" y="3195050"/>
                  </a:lnTo>
                  <a:lnTo>
                    <a:pt x="2282042" y="3241341"/>
                  </a:lnTo>
                  <a:lnTo>
                    <a:pt x="2303481" y="3287633"/>
                  </a:lnTo>
                  <a:lnTo>
                    <a:pt x="2324919" y="3333924"/>
                  </a:lnTo>
                  <a:lnTo>
                    <a:pt x="2346358" y="3380216"/>
                  </a:lnTo>
                  <a:lnTo>
                    <a:pt x="2367796" y="3426507"/>
                  </a:lnTo>
                  <a:lnTo>
                    <a:pt x="2389235" y="3472799"/>
                  </a:lnTo>
                  <a:lnTo>
                    <a:pt x="2410673" y="3519090"/>
                  </a:lnTo>
                  <a:lnTo>
                    <a:pt x="2432112" y="3565382"/>
                  </a:lnTo>
                  <a:lnTo>
                    <a:pt x="2453551" y="3611673"/>
                  </a:lnTo>
                  <a:lnTo>
                    <a:pt x="2414591" y="3629751"/>
                  </a:lnTo>
                  <a:lnTo>
                    <a:pt x="2375620" y="3647805"/>
                  </a:lnTo>
                  <a:lnTo>
                    <a:pt x="2336625" y="3665858"/>
                  </a:lnTo>
                  <a:lnTo>
                    <a:pt x="2297595" y="3683936"/>
                  </a:lnTo>
                  <a:lnTo>
                    <a:pt x="2276711" y="3638816"/>
                  </a:lnTo>
                  <a:lnTo>
                    <a:pt x="2255827" y="3593697"/>
                  </a:lnTo>
                  <a:lnTo>
                    <a:pt x="2234940" y="3548579"/>
                  </a:lnTo>
                  <a:lnTo>
                    <a:pt x="2214053" y="3503463"/>
                  </a:lnTo>
                  <a:lnTo>
                    <a:pt x="2193164" y="3458348"/>
                  </a:lnTo>
                  <a:lnTo>
                    <a:pt x="2172275" y="3413234"/>
                  </a:lnTo>
                  <a:lnTo>
                    <a:pt x="2151385" y="3368120"/>
                  </a:lnTo>
                  <a:lnTo>
                    <a:pt x="2130494" y="3323007"/>
                  </a:lnTo>
                  <a:lnTo>
                    <a:pt x="2109603" y="3277895"/>
                  </a:lnTo>
                  <a:lnTo>
                    <a:pt x="2088711" y="3232782"/>
                  </a:lnTo>
                  <a:lnTo>
                    <a:pt x="2067820" y="3187670"/>
                  </a:lnTo>
                  <a:lnTo>
                    <a:pt x="2046928" y="3142558"/>
                  </a:lnTo>
                  <a:lnTo>
                    <a:pt x="2026037" y="3097445"/>
                  </a:lnTo>
                  <a:lnTo>
                    <a:pt x="2005147" y="3052332"/>
                  </a:lnTo>
                  <a:lnTo>
                    <a:pt x="1984256" y="3007219"/>
                  </a:lnTo>
                  <a:lnTo>
                    <a:pt x="1963367" y="2962104"/>
                  </a:lnTo>
                  <a:lnTo>
                    <a:pt x="1942478" y="2916989"/>
                  </a:lnTo>
                  <a:lnTo>
                    <a:pt x="1921591" y="2871873"/>
                  </a:lnTo>
                  <a:lnTo>
                    <a:pt x="1900705" y="2826755"/>
                  </a:lnTo>
                  <a:lnTo>
                    <a:pt x="1879820" y="2781637"/>
                  </a:lnTo>
                  <a:lnTo>
                    <a:pt x="1858937" y="2736516"/>
                  </a:lnTo>
                  <a:lnTo>
                    <a:pt x="1871964" y="2785266"/>
                  </a:lnTo>
                  <a:lnTo>
                    <a:pt x="1884993" y="2834016"/>
                  </a:lnTo>
                  <a:lnTo>
                    <a:pt x="1898023" y="2882766"/>
                  </a:lnTo>
                  <a:lnTo>
                    <a:pt x="1911055" y="2931516"/>
                  </a:lnTo>
                  <a:lnTo>
                    <a:pt x="1924088" y="2980267"/>
                  </a:lnTo>
                  <a:lnTo>
                    <a:pt x="1937121" y="3029018"/>
                  </a:lnTo>
                  <a:lnTo>
                    <a:pt x="1950156" y="3077770"/>
                  </a:lnTo>
                  <a:lnTo>
                    <a:pt x="1963190" y="3126522"/>
                  </a:lnTo>
                  <a:lnTo>
                    <a:pt x="1976226" y="3175275"/>
                  </a:lnTo>
                  <a:lnTo>
                    <a:pt x="1989261" y="3224028"/>
                  </a:lnTo>
                  <a:lnTo>
                    <a:pt x="2002297" y="3272783"/>
                  </a:lnTo>
                  <a:lnTo>
                    <a:pt x="2015332" y="3321538"/>
                  </a:lnTo>
                  <a:lnTo>
                    <a:pt x="2028368" y="3370294"/>
                  </a:lnTo>
                  <a:lnTo>
                    <a:pt x="2041403" y="3419052"/>
                  </a:lnTo>
                  <a:lnTo>
                    <a:pt x="2054437" y="3467810"/>
                  </a:lnTo>
                  <a:lnTo>
                    <a:pt x="2067471" y="3516570"/>
                  </a:lnTo>
                  <a:lnTo>
                    <a:pt x="2080503" y="3565331"/>
                  </a:lnTo>
                  <a:lnTo>
                    <a:pt x="2093535" y="3614094"/>
                  </a:lnTo>
                  <a:lnTo>
                    <a:pt x="2106565" y="3662857"/>
                  </a:lnTo>
                  <a:lnTo>
                    <a:pt x="2119594" y="3711623"/>
                  </a:lnTo>
                  <a:lnTo>
                    <a:pt x="2132622" y="3760390"/>
                  </a:lnTo>
                  <a:lnTo>
                    <a:pt x="2092236" y="3779061"/>
                  </a:lnTo>
                  <a:lnTo>
                    <a:pt x="2051850" y="3797744"/>
                  </a:lnTo>
                  <a:lnTo>
                    <a:pt x="2011464" y="3816451"/>
                  </a:lnTo>
                  <a:lnTo>
                    <a:pt x="1971078" y="3835193"/>
                  </a:lnTo>
                  <a:lnTo>
                    <a:pt x="1942340" y="3793700"/>
                  </a:lnTo>
                  <a:lnTo>
                    <a:pt x="1913604" y="3752208"/>
                  </a:lnTo>
                  <a:lnTo>
                    <a:pt x="1884870" y="3710715"/>
                  </a:lnTo>
                  <a:lnTo>
                    <a:pt x="1856137" y="3669223"/>
                  </a:lnTo>
                  <a:lnTo>
                    <a:pt x="1827406" y="3627731"/>
                  </a:lnTo>
                  <a:lnTo>
                    <a:pt x="1798676" y="3586240"/>
                  </a:lnTo>
                  <a:lnTo>
                    <a:pt x="1769947" y="3544749"/>
                  </a:lnTo>
                  <a:lnTo>
                    <a:pt x="1741220" y="3503258"/>
                  </a:lnTo>
                  <a:lnTo>
                    <a:pt x="1712493" y="3461769"/>
                  </a:lnTo>
                  <a:lnTo>
                    <a:pt x="1683767" y="3420280"/>
                  </a:lnTo>
                  <a:lnTo>
                    <a:pt x="1655043" y="3378792"/>
                  </a:lnTo>
                  <a:lnTo>
                    <a:pt x="1626319" y="3337304"/>
                  </a:lnTo>
                  <a:lnTo>
                    <a:pt x="1597596" y="3295818"/>
                  </a:lnTo>
                  <a:lnTo>
                    <a:pt x="1568873" y="3254333"/>
                  </a:lnTo>
                  <a:lnTo>
                    <a:pt x="1540151" y="3212849"/>
                  </a:lnTo>
                  <a:lnTo>
                    <a:pt x="1511430" y="3171366"/>
                  </a:lnTo>
                  <a:lnTo>
                    <a:pt x="1482709" y="3129884"/>
                  </a:lnTo>
                  <a:lnTo>
                    <a:pt x="1453988" y="3088404"/>
                  </a:lnTo>
                  <a:lnTo>
                    <a:pt x="1425268" y="3046926"/>
                  </a:lnTo>
                  <a:lnTo>
                    <a:pt x="1396548" y="3005449"/>
                  </a:lnTo>
                  <a:lnTo>
                    <a:pt x="1367828" y="2963973"/>
                  </a:lnTo>
                  <a:lnTo>
                    <a:pt x="1388727" y="3009077"/>
                  </a:lnTo>
                  <a:lnTo>
                    <a:pt x="1409626" y="3054183"/>
                  </a:lnTo>
                  <a:lnTo>
                    <a:pt x="1430522" y="3099290"/>
                  </a:lnTo>
                  <a:lnTo>
                    <a:pt x="1451418" y="3144399"/>
                  </a:lnTo>
                  <a:lnTo>
                    <a:pt x="1472312" y="3189509"/>
                  </a:lnTo>
                  <a:lnTo>
                    <a:pt x="1493206" y="3234620"/>
                  </a:lnTo>
                  <a:lnTo>
                    <a:pt x="1514099" y="3279733"/>
                  </a:lnTo>
                  <a:lnTo>
                    <a:pt x="1534991" y="3324847"/>
                  </a:lnTo>
                  <a:lnTo>
                    <a:pt x="1555883" y="3369961"/>
                  </a:lnTo>
                  <a:lnTo>
                    <a:pt x="1576774" y="3415077"/>
                  </a:lnTo>
                  <a:lnTo>
                    <a:pt x="1597666" y="3460194"/>
                  </a:lnTo>
                  <a:lnTo>
                    <a:pt x="1618557" y="3505312"/>
                  </a:lnTo>
                  <a:lnTo>
                    <a:pt x="1639449" y="3550430"/>
                  </a:lnTo>
                  <a:lnTo>
                    <a:pt x="1660342" y="3595549"/>
                  </a:lnTo>
                  <a:lnTo>
                    <a:pt x="1681234" y="3640668"/>
                  </a:lnTo>
                  <a:lnTo>
                    <a:pt x="1702128" y="3685788"/>
                  </a:lnTo>
                  <a:lnTo>
                    <a:pt x="1723022" y="3730909"/>
                  </a:lnTo>
                  <a:lnTo>
                    <a:pt x="1743918" y="3776030"/>
                  </a:lnTo>
                  <a:lnTo>
                    <a:pt x="1764815" y="3821151"/>
                  </a:lnTo>
                  <a:lnTo>
                    <a:pt x="1785713" y="3866272"/>
                  </a:lnTo>
                  <a:lnTo>
                    <a:pt x="1806613" y="3911393"/>
                  </a:lnTo>
                  <a:lnTo>
                    <a:pt x="1767582" y="3929415"/>
                  </a:lnTo>
                  <a:lnTo>
                    <a:pt x="1728587" y="3947461"/>
                  </a:lnTo>
                  <a:lnTo>
                    <a:pt x="1689616" y="3965507"/>
                  </a:lnTo>
                  <a:lnTo>
                    <a:pt x="1650657" y="3983529"/>
                  </a:lnTo>
                  <a:lnTo>
                    <a:pt x="1629218" y="3937238"/>
                  </a:lnTo>
                  <a:lnTo>
                    <a:pt x="1607779" y="3890946"/>
                  </a:lnTo>
                  <a:lnTo>
                    <a:pt x="1586341" y="3844655"/>
                  </a:lnTo>
                  <a:lnTo>
                    <a:pt x="1564902" y="3798363"/>
                  </a:lnTo>
                  <a:lnTo>
                    <a:pt x="1543464" y="3752072"/>
                  </a:lnTo>
                  <a:lnTo>
                    <a:pt x="1522025" y="3705780"/>
                  </a:lnTo>
                  <a:lnTo>
                    <a:pt x="1500587" y="3659489"/>
                  </a:lnTo>
                  <a:lnTo>
                    <a:pt x="1479148" y="3613197"/>
                  </a:lnTo>
                  <a:lnTo>
                    <a:pt x="1457709" y="3566906"/>
                  </a:lnTo>
                  <a:lnTo>
                    <a:pt x="1436271" y="3520614"/>
                  </a:lnTo>
                  <a:lnTo>
                    <a:pt x="1414832" y="3474323"/>
                  </a:lnTo>
                  <a:lnTo>
                    <a:pt x="1393394" y="3428031"/>
                  </a:lnTo>
                  <a:lnTo>
                    <a:pt x="1371955" y="3381740"/>
                  </a:lnTo>
                  <a:lnTo>
                    <a:pt x="1350517" y="3335448"/>
                  </a:lnTo>
                  <a:lnTo>
                    <a:pt x="1329078" y="3289157"/>
                  </a:lnTo>
                  <a:lnTo>
                    <a:pt x="1114692" y="2826242"/>
                  </a:lnTo>
                  <a:lnTo>
                    <a:pt x="1093254" y="2779950"/>
                  </a:lnTo>
                  <a:close/>
                </a:path>
                <a:path w="7810500" h="4490085">
                  <a:moveTo>
                    <a:pt x="0" y="3286299"/>
                  </a:moveTo>
                  <a:lnTo>
                    <a:pt x="47414" y="3264346"/>
                  </a:lnTo>
                  <a:lnTo>
                    <a:pt x="94828" y="3242388"/>
                  </a:lnTo>
                  <a:lnTo>
                    <a:pt x="142243" y="3220428"/>
                  </a:lnTo>
                  <a:lnTo>
                    <a:pt x="189658" y="3198465"/>
                  </a:lnTo>
                  <a:lnTo>
                    <a:pt x="237074" y="3176500"/>
                  </a:lnTo>
                  <a:lnTo>
                    <a:pt x="284489" y="3154534"/>
                  </a:lnTo>
                  <a:lnTo>
                    <a:pt x="331904" y="3132568"/>
                  </a:lnTo>
                  <a:lnTo>
                    <a:pt x="379320" y="3110602"/>
                  </a:lnTo>
                  <a:lnTo>
                    <a:pt x="426735" y="3088638"/>
                  </a:lnTo>
                  <a:lnTo>
                    <a:pt x="474150" y="3066675"/>
                  </a:lnTo>
                  <a:lnTo>
                    <a:pt x="521565" y="3044714"/>
                  </a:lnTo>
                  <a:lnTo>
                    <a:pt x="568980" y="3022757"/>
                  </a:lnTo>
                  <a:lnTo>
                    <a:pt x="616394" y="3000803"/>
                  </a:lnTo>
                  <a:lnTo>
                    <a:pt x="639966" y="3051740"/>
                  </a:lnTo>
                  <a:lnTo>
                    <a:pt x="663536" y="3102641"/>
                  </a:lnTo>
                  <a:lnTo>
                    <a:pt x="687106" y="3153519"/>
                  </a:lnTo>
                  <a:lnTo>
                    <a:pt x="710679" y="3204384"/>
                  </a:lnTo>
                  <a:lnTo>
                    <a:pt x="665824" y="3225183"/>
                  </a:lnTo>
                  <a:lnTo>
                    <a:pt x="620970" y="3245975"/>
                  </a:lnTo>
                  <a:lnTo>
                    <a:pt x="576116" y="3266761"/>
                  </a:lnTo>
                  <a:lnTo>
                    <a:pt x="531263" y="3287542"/>
                  </a:lnTo>
                  <a:lnTo>
                    <a:pt x="486410" y="3308318"/>
                  </a:lnTo>
                  <a:lnTo>
                    <a:pt x="441556" y="3329090"/>
                  </a:lnTo>
                  <a:lnTo>
                    <a:pt x="396703" y="3349859"/>
                  </a:lnTo>
                  <a:lnTo>
                    <a:pt x="351849" y="3370626"/>
                  </a:lnTo>
                  <a:lnTo>
                    <a:pt x="306995" y="3391391"/>
                  </a:lnTo>
                  <a:lnTo>
                    <a:pt x="262140" y="3412156"/>
                  </a:lnTo>
                  <a:lnTo>
                    <a:pt x="282733" y="3456616"/>
                  </a:lnTo>
                  <a:lnTo>
                    <a:pt x="303327" y="3501089"/>
                  </a:lnTo>
                  <a:lnTo>
                    <a:pt x="323921" y="3545570"/>
                  </a:lnTo>
                  <a:lnTo>
                    <a:pt x="344516" y="3590050"/>
                  </a:lnTo>
                  <a:lnTo>
                    <a:pt x="365113" y="3634524"/>
                  </a:lnTo>
                  <a:lnTo>
                    <a:pt x="385711" y="3678983"/>
                  </a:lnTo>
                  <a:lnTo>
                    <a:pt x="432083" y="3657516"/>
                  </a:lnTo>
                  <a:lnTo>
                    <a:pt x="478455" y="3636041"/>
                  </a:lnTo>
                  <a:lnTo>
                    <a:pt x="524827" y="3614561"/>
                  </a:lnTo>
                  <a:lnTo>
                    <a:pt x="571199" y="3593078"/>
                  </a:lnTo>
                  <a:lnTo>
                    <a:pt x="617571" y="3571594"/>
                  </a:lnTo>
                  <a:lnTo>
                    <a:pt x="663943" y="3550111"/>
                  </a:lnTo>
                  <a:lnTo>
                    <a:pt x="710315" y="3528631"/>
                  </a:lnTo>
                  <a:lnTo>
                    <a:pt x="756687" y="3507156"/>
                  </a:lnTo>
                  <a:lnTo>
                    <a:pt x="803059" y="3485689"/>
                  </a:lnTo>
                  <a:lnTo>
                    <a:pt x="826510" y="3536382"/>
                  </a:lnTo>
                  <a:lnTo>
                    <a:pt x="849985" y="3587099"/>
                  </a:lnTo>
                  <a:lnTo>
                    <a:pt x="873460" y="3637815"/>
                  </a:lnTo>
                  <a:lnTo>
                    <a:pt x="896912" y="3688508"/>
                  </a:lnTo>
                  <a:lnTo>
                    <a:pt x="850555" y="3709971"/>
                  </a:lnTo>
                  <a:lnTo>
                    <a:pt x="804195" y="3731436"/>
                  </a:lnTo>
                  <a:lnTo>
                    <a:pt x="757832" y="3752902"/>
                  </a:lnTo>
                  <a:lnTo>
                    <a:pt x="711466" y="3774371"/>
                  </a:lnTo>
                  <a:lnTo>
                    <a:pt x="665098" y="3795845"/>
                  </a:lnTo>
                  <a:lnTo>
                    <a:pt x="618729" y="3817324"/>
                  </a:lnTo>
                  <a:lnTo>
                    <a:pt x="572358" y="3838809"/>
                  </a:lnTo>
                  <a:lnTo>
                    <a:pt x="525987" y="3860301"/>
                  </a:lnTo>
                  <a:lnTo>
                    <a:pt x="479615" y="3881802"/>
                  </a:lnTo>
                  <a:lnTo>
                    <a:pt x="501288" y="3928564"/>
                  </a:lnTo>
                  <a:lnTo>
                    <a:pt x="522959" y="3975339"/>
                  </a:lnTo>
                  <a:lnTo>
                    <a:pt x="544630" y="4022125"/>
                  </a:lnTo>
                  <a:lnTo>
                    <a:pt x="566301" y="4068919"/>
                  </a:lnTo>
                  <a:lnTo>
                    <a:pt x="587972" y="4115721"/>
                  </a:lnTo>
                  <a:lnTo>
                    <a:pt x="609644" y="4162527"/>
                  </a:lnTo>
                  <a:lnTo>
                    <a:pt x="631316" y="4209335"/>
                  </a:lnTo>
                  <a:lnTo>
                    <a:pt x="677771" y="4187812"/>
                  </a:lnTo>
                  <a:lnTo>
                    <a:pt x="724223" y="4166295"/>
                  </a:lnTo>
                  <a:lnTo>
                    <a:pt x="770673" y="4144783"/>
                  </a:lnTo>
                  <a:lnTo>
                    <a:pt x="817122" y="4123274"/>
                  </a:lnTo>
                  <a:lnTo>
                    <a:pt x="863569" y="4101766"/>
                  </a:lnTo>
                  <a:lnTo>
                    <a:pt x="910016" y="4080258"/>
                  </a:lnTo>
                  <a:lnTo>
                    <a:pt x="956461" y="4058749"/>
                  </a:lnTo>
                  <a:lnTo>
                    <a:pt x="1002905" y="4037237"/>
                  </a:lnTo>
                  <a:lnTo>
                    <a:pt x="1049350" y="4015720"/>
                  </a:lnTo>
                  <a:lnTo>
                    <a:pt x="1095794" y="3994197"/>
                  </a:lnTo>
                  <a:lnTo>
                    <a:pt x="1119245" y="4044944"/>
                  </a:lnTo>
                  <a:lnTo>
                    <a:pt x="1142720" y="4095654"/>
                  </a:lnTo>
                  <a:lnTo>
                    <a:pt x="1166195" y="4146341"/>
                  </a:lnTo>
                  <a:lnTo>
                    <a:pt x="1189647" y="4197016"/>
                  </a:lnTo>
                  <a:lnTo>
                    <a:pt x="1144473" y="4217942"/>
                  </a:lnTo>
                  <a:lnTo>
                    <a:pt x="1099302" y="4238865"/>
                  </a:lnTo>
                  <a:lnTo>
                    <a:pt x="1054135" y="4259784"/>
                  </a:lnTo>
                  <a:lnTo>
                    <a:pt x="1008970" y="4280702"/>
                  </a:lnTo>
                  <a:lnTo>
                    <a:pt x="963808" y="4301618"/>
                  </a:lnTo>
                  <a:lnTo>
                    <a:pt x="918647" y="4322533"/>
                  </a:lnTo>
                  <a:lnTo>
                    <a:pt x="873488" y="4343447"/>
                  </a:lnTo>
                  <a:lnTo>
                    <a:pt x="828330" y="4364361"/>
                  </a:lnTo>
                  <a:lnTo>
                    <a:pt x="783172" y="4385276"/>
                  </a:lnTo>
                  <a:lnTo>
                    <a:pt x="738014" y="4406192"/>
                  </a:lnTo>
                  <a:lnTo>
                    <a:pt x="692857" y="4427110"/>
                  </a:lnTo>
                  <a:lnTo>
                    <a:pt x="647698" y="4448030"/>
                  </a:lnTo>
                  <a:lnTo>
                    <a:pt x="602538" y="4468952"/>
                  </a:lnTo>
                  <a:lnTo>
                    <a:pt x="557377" y="4489878"/>
                  </a:lnTo>
                  <a:lnTo>
                    <a:pt x="535940" y="4443587"/>
                  </a:lnTo>
                  <a:lnTo>
                    <a:pt x="514503" y="4397295"/>
                  </a:lnTo>
                  <a:lnTo>
                    <a:pt x="493065" y="4351004"/>
                  </a:lnTo>
                  <a:lnTo>
                    <a:pt x="471628" y="4304712"/>
                  </a:lnTo>
                  <a:lnTo>
                    <a:pt x="450190" y="4258421"/>
                  </a:lnTo>
                  <a:lnTo>
                    <a:pt x="428753" y="4212129"/>
                  </a:lnTo>
                  <a:lnTo>
                    <a:pt x="407315" y="4165838"/>
                  </a:lnTo>
                  <a:lnTo>
                    <a:pt x="385877" y="4119546"/>
                  </a:lnTo>
                  <a:lnTo>
                    <a:pt x="364440" y="4073255"/>
                  </a:lnTo>
                  <a:lnTo>
                    <a:pt x="343002" y="4026963"/>
                  </a:lnTo>
                  <a:lnTo>
                    <a:pt x="321564" y="3980672"/>
                  </a:lnTo>
                  <a:lnTo>
                    <a:pt x="300126" y="3934380"/>
                  </a:lnTo>
                  <a:lnTo>
                    <a:pt x="278688" y="3888089"/>
                  </a:lnTo>
                  <a:lnTo>
                    <a:pt x="257250" y="3841797"/>
                  </a:lnTo>
                  <a:lnTo>
                    <a:pt x="235813" y="3795506"/>
                  </a:lnTo>
                  <a:lnTo>
                    <a:pt x="214375" y="3749214"/>
                  </a:lnTo>
                  <a:lnTo>
                    <a:pt x="192937" y="3702923"/>
                  </a:lnTo>
                  <a:lnTo>
                    <a:pt x="171499" y="3656631"/>
                  </a:lnTo>
                  <a:lnTo>
                    <a:pt x="150062" y="3610340"/>
                  </a:lnTo>
                  <a:lnTo>
                    <a:pt x="128624" y="3564048"/>
                  </a:lnTo>
                  <a:lnTo>
                    <a:pt x="107186" y="3517757"/>
                  </a:lnTo>
                  <a:lnTo>
                    <a:pt x="85749" y="3471465"/>
                  </a:lnTo>
                  <a:lnTo>
                    <a:pt x="64311" y="3425174"/>
                  </a:lnTo>
                  <a:lnTo>
                    <a:pt x="42874" y="3378882"/>
                  </a:lnTo>
                  <a:lnTo>
                    <a:pt x="21437" y="3332591"/>
                  </a:lnTo>
                  <a:lnTo>
                    <a:pt x="0" y="3286299"/>
                  </a:lnTo>
                  <a:close/>
                </a:path>
                <a:path w="7810500" h="4490085">
                  <a:moveTo>
                    <a:pt x="3832390" y="2303192"/>
                  </a:moveTo>
                  <a:lnTo>
                    <a:pt x="3877123" y="2282462"/>
                  </a:lnTo>
                  <a:lnTo>
                    <a:pt x="3921845" y="2261743"/>
                  </a:lnTo>
                  <a:lnTo>
                    <a:pt x="3966560" y="2241030"/>
                  </a:lnTo>
                  <a:lnTo>
                    <a:pt x="4011274" y="2220320"/>
                  </a:lnTo>
                  <a:lnTo>
                    <a:pt x="4055989" y="2199608"/>
                  </a:lnTo>
                  <a:lnTo>
                    <a:pt x="4100711" y="2178888"/>
                  </a:lnTo>
                  <a:lnTo>
                    <a:pt x="4145445" y="2158158"/>
                  </a:lnTo>
                  <a:lnTo>
                    <a:pt x="4166794" y="2204322"/>
                  </a:lnTo>
                  <a:lnTo>
                    <a:pt x="4188161" y="2250468"/>
                  </a:lnTo>
                  <a:lnTo>
                    <a:pt x="4209535" y="2296607"/>
                  </a:lnTo>
                  <a:lnTo>
                    <a:pt x="4230902" y="2342753"/>
                  </a:lnTo>
                  <a:lnTo>
                    <a:pt x="4252252" y="2388917"/>
                  </a:lnTo>
                  <a:lnTo>
                    <a:pt x="4207518" y="2409607"/>
                  </a:lnTo>
                  <a:lnTo>
                    <a:pt x="4162796" y="2430308"/>
                  </a:lnTo>
                  <a:lnTo>
                    <a:pt x="4118081" y="2451016"/>
                  </a:lnTo>
                  <a:lnTo>
                    <a:pt x="4073367" y="2471726"/>
                  </a:lnTo>
                  <a:lnTo>
                    <a:pt x="4028652" y="2492433"/>
                  </a:lnTo>
                  <a:lnTo>
                    <a:pt x="3983930" y="2513134"/>
                  </a:lnTo>
                  <a:lnTo>
                    <a:pt x="3939197" y="2533824"/>
                  </a:lnTo>
                  <a:lnTo>
                    <a:pt x="3917860" y="2487710"/>
                  </a:lnTo>
                  <a:lnTo>
                    <a:pt x="3896516" y="2441577"/>
                  </a:lnTo>
                  <a:lnTo>
                    <a:pt x="3875161" y="2395439"/>
                  </a:lnTo>
                  <a:lnTo>
                    <a:pt x="3853788" y="2349306"/>
                  </a:lnTo>
                  <a:lnTo>
                    <a:pt x="3832390" y="2303192"/>
                  </a:lnTo>
                  <a:close/>
                </a:path>
                <a:path w="7810500" h="4490085">
                  <a:moveTo>
                    <a:pt x="4520984" y="1439846"/>
                  </a:moveTo>
                  <a:lnTo>
                    <a:pt x="4541177" y="1483497"/>
                  </a:lnTo>
                  <a:lnTo>
                    <a:pt x="4561370" y="1527147"/>
                  </a:lnTo>
                  <a:lnTo>
                    <a:pt x="4581563" y="1570791"/>
                  </a:lnTo>
                  <a:lnTo>
                    <a:pt x="4601756" y="1614429"/>
                  </a:lnTo>
                  <a:lnTo>
                    <a:pt x="4621949" y="1658058"/>
                  </a:lnTo>
                  <a:lnTo>
                    <a:pt x="4642142" y="1701676"/>
                  </a:lnTo>
                  <a:lnTo>
                    <a:pt x="4662335" y="1745281"/>
                  </a:lnTo>
                  <a:lnTo>
                    <a:pt x="4693386" y="1730898"/>
                  </a:lnTo>
                  <a:lnTo>
                    <a:pt x="4724438" y="1716516"/>
                  </a:lnTo>
                  <a:lnTo>
                    <a:pt x="4755489" y="1702133"/>
                  </a:lnTo>
                  <a:lnTo>
                    <a:pt x="4786541" y="1687750"/>
                  </a:lnTo>
                  <a:lnTo>
                    <a:pt x="4840833" y="1661533"/>
                  </a:lnTo>
                  <a:lnTo>
                    <a:pt x="4882934" y="1638696"/>
                  </a:lnTo>
                  <a:lnTo>
                    <a:pt x="4930559" y="1603168"/>
                  </a:lnTo>
                  <a:lnTo>
                    <a:pt x="4952454" y="1551447"/>
                  </a:lnTo>
                  <a:lnTo>
                    <a:pt x="4954054" y="1530397"/>
                  </a:lnTo>
                  <a:lnTo>
                    <a:pt x="4952575" y="1507771"/>
                  </a:lnTo>
                  <a:lnTo>
                    <a:pt x="4940141" y="1458710"/>
                  </a:lnTo>
                  <a:lnTo>
                    <a:pt x="4914422" y="1403961"/>
                  </a:lnTo>
                  <a:lnTo>
                    <a:pt x="4880513" y="1360146"/>
                  </a:lnTo>
                  <a:lnTo>
                    <a:pt x="4841172" y="1333331"/>
                  </a:lnTo>
                  <a:lnTo>
                    <a:pt x="4798639" y="1324326"/>
                  </a:lnTo>
                  <a:lnTo>
                    <a:pt x="4776254" y="1326562"/>
                  </a:lnTo>
                  <a:lnTo>
                    <a:pt x="4734042" y="1342437"/>
                  </a:lnTo>
                  <a:lnTo>
                    <a:pt x="4697976" y="1358245"/>
                  </a:lnTo>
                  <a:lnTo>
                    <a:pt x="4651921" y="1379267"/>
                  </a:lnTo>
                  <a:lnTo>
                    <a:pt x="4586404" y="1409557"/>
                  </a:lnTo>
                  <a:lnTo>
                    <a:pt x="4553676" y="1424701"/>
                  </a:lnTo>
                  <a:lnTo>
                    <a:pt x="4520984" y="1439846"/>
                  </a:lnTo>
                  <a:close/>
                </a:path>
                <a:path w="7810500" h="4490085">
                  <a:moveTo>
                    <a:pt x="4258729" y="1313989"/>
                  </a:moveTo>
                  <a:lnTo>
                    <a:pt x="4302919" y="1293553"/>
                  </a:lnTo>
                  <a:lnTo>
                    <a:pt x="4347099" y="1273107"/>
                  </a:lnTo>
                  <a:lnTo>
                    <a:pt x="4391270" y="1252656"/>
                  </a:lnTo>
                  <a:lnTo>
                    <a:pt x="4435433" y="1232201"/>
                  </a:lnTo>
                  <a:lnTo>
                    <a:pt x="4479591" y="1211747"/>
                  </a:lnTo>
                  <a:lnTo>
                    <a:pt x="4523744" y="1191295"/>
                  </a:lnTo>
                  <a:lnTo>
                    <a:pt x="4567894" y="1170850"/>
                  </a:lnTo>
                  <a:lnTo>
                    <a:pt x="4612043" y="1150413"/>
                  </a:lnTo>
                  <a:lnTo>
                    <a:pt x="4675078" y="1123694"/>
                  </a:lnTo>
                  <a:lnTo>
                    <a:pt x="4730851" y="1105249"/>
                  </a:lnTo>
                  <a:lnTo>
                    <a:pt x="4779385" y="1095067"/>
                  </a:lnTo>
                  <a:lnTo>
                    <a:pt x="4820704" y="1093136"/>
                  </a:lnTo>
                  <a:lnTo>
                    <a:pt x="4858375" y="1099258"/>
                  </a:lnTo>
                  <a:lnTo>
                    <a:pt x="4895951" y="1113059"/>
                  </a:lnTo>
                  <a:lnTo>
                    <a:pt x="4933432" y="1134552"/>
                  </a:lnTo>
                  <a:lnTo>
                    <a:pt x="4970818" y="1163748"/>
                  </a:lnTo>
                  <a:lnTo>
                    <a:pt x="5006582" y="1199346"/>
                  </a:lnTo>
                  <a:lnTo>
                    <a:pt x="5039191" y="1240027"/>
                  </a:lnTo>
                  <a:lnTo>
                    <a:pt x="5068633" y="1285781"/>
                  </a:lnTo>
                  <a:lnTo>
                    <a:pt x="5094897" y="1336595"/>
                  </a:lnTo>
                  <a:lnTo>
                    <a:pt x="5116951" y="1389905"/>
                  </a:lnTo>
                  <a:lnTo>
                    <a:pt x="5132830" y="1441477"/>
                  </a:lnTo>
                  <a:lnTo>
                    <a:pt x="5142546" y="1491312"/>
                  </a:lnTo>
                  <a:lnTo>
                    <a:pt x="5146111" y="1539409"/>
                  </a:lnTo>
                  <a:lnTo>
                    <a:pt x="5143538" y="1585769"/>
                  </a:lnTo>
                  <a:lnTo>
                    <a:pt x="5134515" y="1629660"/>
                  </a:lnTo>
                  <a:lnTo>
                    <a:pt x="5118719" y="1670351"/>
                  </a:lnTo>
                  <a:lnTo>
                    <a:pt x="5096144" y="1707842"/>
                  </a:lnTo>
                  <a:lnTo>
                    <a:pt x="5066785" y="1742132"/>
                  </a:lnTo>
                  <a:lnTo>
                    <a:pt x="5030635" y="1773221"/>
                  </a:lnTo>
                  <a:lnTo>
                    <a:pt x="5067542" y="1784703"/>
                  </a:lnTo>
                  <a:lnTo>
                    <a:pt x="5135880" y="1814333"/>
                  </a:lnTo>
                  <a:lnTo>
                    <a:pt x="5194232" y="1850942"/>
                  </a:lnTo>
                  <a:lnTo>
                    <a:pt x="5226304" y="1875249"/>
                  </a:lnTo>
                  <a:lnTo>
                    <a:pt x="5263509" y="1905463"/>
                  </a:lnTo>
                  <a:lnTo>
                    <a:pt x="5305853" y="1941596"/>
                  </a:lnTo>
                  <a:lnTo>
                    <a:pt x="5353342" y="1983660"/>
                  </a:lnTo>
                  <a:lnTo>
                    <a:pt x="5388384" y="2014966"/>
                  </a:lnTo>
                  <a:lnTo>
                    <a:pt x="5423413" y="2046271"/>
                  </a:lnTo>
                  <a:lnTo>
                    <a:pt x="5458434" y="2077577"/>
                  </a:lnTo>
                  <a:lnTo>
                    <a:pt x="5493456" y="2108882"/>
                  </a:lnTo>
                  <a:lnTo>
                    <a:pt x="5528484" y="2140188"/>
                  </a:lnTo>
                  <a:lnTo>
                    <a:pt x="5563527" y="2171493"/>
                  </a:lnTo>
                  <a:lnTo>
                    <a:pt x="5513332" y="2194734"/>
                  </a:lnTo>
                  <a:lnTo>
                    <a:pt x="5463149" y="2217975"/>
                  </a:lnTo>
                  <a:lnTo>
                    <a:pt x="5412990" y="2241216"/>
                  </a:lnTo>
                  <a:lnTo>
                    <a:pt x="5362867" y="2264457"/>
                  </a:lnTo>
                  <a:lnTo>
                    <a:pt x="5322417" y="2230167"/>
                  </a:lnTo>
                  <a:lnTo>
                    <a:pt x="5281968" y="2195877"/>
                  </a:lnTo>
                  <a:lnTo>
                    <a:pt x="5241518" y="2161587"/>
                  </a:lnTo>
                  <a:lnTo>
                    <a:pt x="5201069" y="2127297"/>
                  </a:lnTo>
                  <a:lnTo>
                    <a:pt x="5160619" y="2093007"/>
                  </a:lnTo>
                  <a:lnTo>
                    <a:pt x="5120170" y="2058717"/>
                  </a:lnTo>
                  <a:lnTo>
                    <a:pt x="5060874" y="2008784"/>
                  </a:lnTo>
                  <a:lnTo>
                    <a:pt x="5012712" y="1969484"/>
                  </a:lnTo>
                  <a:lnTo>
                    <a:pt x="4975669" y="1940827"/>
                  </a:lnTo>
                  <a:lnTo>
                    <a:pt x="4929850" y="1911586"/>
                  </a:lnTo>
                  <a:lnTo>
                    <a:pt x="4893032" y="1898199"/>
                  </a:lnTo>
                  <a:lnTo>
                    <a:pt x="4876076" y="1896030"/>
                  </a:lnTo>
                  <a:lnTo>
                    <a:pt x="4858050" y="1897199"/>
                  </a:lnTo>
                  <a:lnTo>
                    <a:pt x="4812711" y="1910014"/>
                  </a:lnTo>
                  <a:lnTo>
                    <a:pt x="4776847" y="1925591"/>
                  </a:lnTo>
                  <a:lnTo>
                    <a:pt x="4751362" y="1937432"/>
                  </a:lnTo>
                  <a:lnTo>
                    <a:pt x="4772493" y="1983115"/>
                  </a:lnTo>
                  <a:lnTo>
                    <a:pt x="4793630" y="2028792"/>
                  </a:lnTo>
                  <a:lnTo>
                    <a:pt x="4814772" y="2074465"/>
                  </a:lnTo>
                  <a:lnTo>
                    <a:pt x="4835919" y="2120135"/>
                  </a:lnTo>
                  <a:lnTo>
                    <a:pt x="4857069" y="2165804"/>
                  </a:lnTo>
                  <a:lnTo>
                    <a:pt x="4878223" y="2211472"/>
                  </a:lnTo>
                  <a:lnTo>
                    <a:pt x="4899380" y="2257141"/>
                  </a:lnTo>
                  <a:lnTo>
                    <a:pt x="4920540" y="2302811"/>
                  </a:lnTo>
                  <a:lnTo>
                    <a:pt x="4941701" y="2348484"/>
                  </a:lnTo>
                  <a:lnTo>
                    <a:pt x="4962863" y="2394162"/>
                  </a:lnTo>
                  <a:lnTo>
                    <a:pt x="4984026" y="2439844"/>
                  </a:lnTo>
                  <a:lnTo>
                    <a:pt x="4942040" y="2459275"/>
                  </a:lnTo>
                  <a:lnTo>
                    <a:pt x="4900079" y="2478706"/>
                  </a:lnTo>
                  <a:lnTo>
                    <a:pt x="4858117" y="2498137"/>
                  </a:lnTo>
                  <a:lnTo>
                    <a:pt x="4816132" y="2517568"/>
                  </a:lnTo>
                  <a:lnTo>
                    <a:pt x="4794693" y="2471277"/>
                  </a:lnTo>
                  <a:lnTo>
                    <a:pt x="4773254" y="2424985"/>
                  </a:lnTo>
                  <a:lnTo>
                    <a:pt x="4280167" y="1360281"/>
                  </a:lnTo>
                  <a:lnTo>
                    <a:pt x="4258729" y="1313989"/>
                  </a:lnTo>
                  <a:close/>
                </a:path>
                <a:path w="7810500" h="4490085">
                  <a:moveTo>
                    <a:pt x="6955320" y="40306"/>
                  </a:moveTo>
                  <a:lnTo>
                    <a:pt x="7006215" y="19911"/>
                  </a:lnTo>
                  <a:lnTo>
                    <a:pt x="7055777" y="6477"/>
                  </a:lnTo>
                  <a:lnTo>
                    <a:pt x="7104005" y="0"/>
                  </a:lnTo>
                  <a:lnTo>
                    <a:pt x="7150900" y="475"/>
                  </a:lnTo>
                  <a:lnTo>
                    <a:pt x="7196461" y="7901"/>
                  </a:lnTo>
                  <a:lnTo>
                    <a:pt x="7240689" y="22272"/>
                  </a:lnTo>
                  <a:lnTo>
                    <a:pt x="7283392" y="42973"/>
                  </a:lnTo>
                  <a:lnTo>
                    <a:pt x="7324504" y="69262"/>
                  </a:lnTo>
                  <a:lnTo>
                    <a:pt x="7364021" y="101139"/>
                  </a:lnTo>
                  <a:lnTo>
                    <a:pt x="7401941" y="138604"/>
                  </a:lnTo>
                  <a:lnTo>
                    <a:pt x="7438259" y="181657"/>
                  </a:lnTo>
                  <a:lnTo>
                    <a:pt x="7472972" y="230298"/>
                  </a:lnTo>
                  <a:lnTo>
                    <a:pt x="7436511" y="260875"/>
                  </a:lnTo>
                  <a:lnTo>
                    <a:pt x="7400074" y="291465"/>
                  </a:lnTo>
                  <a:lnTo>
                    <a:pt x="7363637" y="322077"/>
                  </a:lnTo>
                  <a:lnTo>
                    <a:pt x="7327176" y="352726"/>
                  </a:lnTo>
                  <a:lnTo>
                    <a:pt x="7297001" y="315672"/>
                  </a:lnTo>
                  <a:lnTo>
                    <a:pt x="7265136" y="285083"/>
                  </a:lnTo>
                  <a:lnTo>
                    <a:pt x="7231557" y="260947"/>
                  </a:lnTo>
                  <a:lnTo>
                    <a:pt x="7196239" y="243252"/>
                  </a:lnTo>
                  <a:lnTo>
                    <a:pt x="7123944" y="230044"/>
                  </a:lnTo>
                  <a:lnTo>
                    <a:pt x="7087725" y="235144"/>
                  </a:lnTo>
                  <a:lnTo>
                    <a:pt x="7051459" y="248078"/>
                  </a:lnTo>
                  <a:lnTo>
                    <a:pt x="7011151" y="271638"/>
                  </a:lnTo>
                  <a:lnTo>
                    <a:pt x="6978170" y="301623"/>
                  </a:lnTo>
                  <a:lnTo>
                    <a:pt x="6952530" y="338028"/>
                  </a:lnTo>
                  <a:lnTo>
                    <a:pt x="6934241" y="380845"/>
                  </a:lnTo>
                  <a:lnTo>
                    <a:pt x="6923316" y="430069"/>
                  </a:lnTo>
                  <a:lnTo>
                    <a:pt x="6920345" y="468893"/>
                  </a:lnTo>
                  <a:lnTo>
                    <a:pt x="6921882" y="510471"/>
                  </a:lnTo>
                  <a:lnTo>
                    <a:pt x="6927924" y="554806"/>
                  </a:lnTo>
                  <a:lnTo>
                    <a:pt x="6938470" y="601900"/>
                  </a:lnTo>
                  <a:lnTo>
                    <a:pt x="6953516" y="651756"/>
                  </a:lnTo>
                  <a:lnTo>
                    <a:pt x="6973061" y="704376"/>
                  </a:lnTo>
                  <a:lnTo>
                    <a:pt x="6997103" y="759761"/>
                  </a:lnTo>
                  <a:lnTo>
                    <a:pt x="7025793" y="818186"/>
                  </a:lnTo>
                  <a:lnTo>
                    <a:pt x="7055149" y="870995"/>
                  </a:lnTo>
                  <a:lnTo>
                    <a:pt x="7085164" y="918185"/>
                  </a:lnTo>
                  <a:lnTo>
                    <a:pt x="7115834" y="959755"/>
                  </a:lnTo>
                  <a:lnTo>
                    <a:pt x="7147155" y="995702"/>
                  </a:lnTo>
                  <a:lnTo>
                    <a:pt x="7179123" y="1026023"/>
                  </a:lnTo>
                  <a:lnTo>
                    <a:pt x="7211733" y="1050718"/>
                  </a:lnTo>
                  <a:lnTo>
                    <a:pt x="7257558" y="1076369"/>
                  </a:lnTo>
                  <a:lnTo>
                    <a:pt x="7302677" y="1091913"/>
                  </a:lnTo>
                  <a:lnTo>
                    <a:pt x="7347082" y="1097362"/>
                  </a:lnTo>
                  <a:lnTo>
                    <a:pt x="7390768" y="1092728"/>
                  </a:lnTo>
                  <a:lnTo>
                    <a:pt x="7433729" y="1078023"/>
                  </a:lnTo>
                  <a:lnTo>
                    <a:pt x="7483084" y="1046099"/>
                  </a:lnTo>
                  <a:lnTo>
                    <a:pt x="7525677" y="999029"/>
                  </a:lnTo>
                  <a:lnTo>
                    <a:pt x="7559554" y="943101"/>
                  </a:lnTo>
                  <a:lnTo>
                    <a:pt x="7582954" y="884221"/>
                  </a:lnTo>
                  <a:lnTo>
                    <a:pt x="7565313" y="846099"/>
                  </a:lnTo>
                  <a:lnTo>
                    <a:pt x="7547648" y="807942"/>
                  </a:lnTo>
                  <a:lnTo>
                    <a:pt x="7529983" y="769760"/>
                  </a:lnTo>
                  <a:lnTo>
                    <a:pt x="7512342" y="731567"/>
                  </a:lnTo>
                  <a:lnTo>
                    <a:pt x="7464260" y="753836"/>
                  </a:lnTo>
                  <a:lnTo>
                    <a:pt x="7416203" y="776081"/>
                  </a:lnTo>
                  <a:lnTo>
                    <a:pt x="7368145" y="798325"/>
                  </a:lnTo>
                  <a:lnTo>
                    <a:pt x="7320064" y="820594"/>
                  </a:lnTo>
                  <a:lnTo>
                    <a:pt x="7296612" y="769919"/>
                  </a:lnTo>
                  <a:lnTo>
                    <a:pt x="7273137" y="719232"/>
                  </a:lnTo>
                  <a:lnTo>
                    <a:pt x="7249662" y="668522"/>
                  </a:lnTo>
                  <a:lnTo>
                    <a:pt x="7226211" y="617775"/>
                  </a:lnTo>
                  <a:lnTo>
                    <a:pt x="7271412" y="596862"/>
                  </a:lnTo>
                  <a:lnTo>
                    <a:pt x="7316623" y="575939"/>
                  </a:lnTo>
                  <a:lnTo>
                    <a:pt x="7361839" y="555006"/>
                  </a:lnTo>
                  <a:lnTo>
                    <a:pt x="7407059" y="534066"/>
                  </a:lnTo>
                  <a:lnTo>
                    <a:pt x="7452278" y="513120"/>
                  </a:lnTo>
                  <a:lnTo>
                    <a:pt x="7497495" y="492170"/>
                  </a:lnTo>
                  <a:lnTo>
                    <a:pt x="7542705" y="471217"/>
                  </a:lnTo>
                  <a:lnTo>
                    <a:pt x="7587907" y="450262"/>
                  </a:lnTo>
                  <a:lnTo>
                    <a:pt x="7610119" y="498226"/>
                  </a:lnTo>
                  <a:lnTo>
                    <a:pt x="7632331" y="546184"/>
                  </a:lnTo>
                  <a:lnTo>
                    <a:pt x="7654544" y="594135"/>
                  </a:lnTo>
                  <a:lnTo>
                    <a:pt x="7676756" y="642081"/>
                  </a:lnTo>
                  <a:lnTo>
                    <a:pt x="7698968" y="690022"/>
                  </a:lnTo>
                  <a:lnTo>
                    <a:pt x="7721180" y="737960"/>
                  </a:lnTo>
                  <a:lnTo>
                    <a:pt x="7743393" y="785894"/>
                  </a:lnTo>
                  <a:lnTo>
                    <a:pt x="7765605" y="833827"/>
                  </a:lnTo>
                  <a:lnTo>
                    <a:pt x="7787817" y="881757"/>
                  </a:lnTo>
                  <a:lnTo>
                    <a:pt x="7810030" y="929687"/>
                  </a:lnTo>
                  <a:lnTo>
                    <a:pt x="7806811" y="942068"/>
                  </a:lnTo>
                  <a:lnTo>
                    <a:pt x="7797203" y="979090"/>
                  </a:lnTo>
                  <a:lnTo>
                    <a:pt x="7783133" y="1016551"/>
                  </a:lnTo>
                  <a:lnTo>
                    <a:pt x="7765135" y="1054274"/>
                  </a:lnTo>
                  <a:lnTo>
                    <a:pt x="7743232" y="1092283"/>
                  </a:lnTo>
                  <a:lnTo>
                    <a:pt x="7717447" y="1130601"/>
                  </a:lnTo>
                  <a:lnTo>
                    <a:pt x="7686663" y="1169463"/>
                  </a:lnTo>
                  <a:lnTo>
                    <a:pt x="7653599" y="1203906"/>
                  </a:lnTo>
                  <a:lnTo>
                    <a:pt x="7618262" y="1233928"/>
                  </a:lnTo>
                  <a:lnTo>
                    <a:pt x="7580656" y="1259532"/>
                  </a:lnTo>
                  <a:lnTo>
                    <a:pt x="7540790" y="1280715"/>
                  </a:lnTo>
                  <a:lnTo>
                    <a:pt x="7488470" y="1301090"/>
                  </a:lnTo>
                  <a:lnTo>
                    <a:pt x="7435900" y="1313900"/>
                  </a:lnTo>
                  <a:lnTo>
                    <a:pt x="7383074" y="1319138"/>
                  </a:lnTo>
                  <a:lnTo>
                    <a:pt x="7329986" y="1316799"/>
                  </a:lnTo>
                  <a:lnTo>
                    <a:pt x="7276630" y="1306877"/>
                  </a:lnTo>
                  <a:lnTo>
                    <a:pt x="7232571" y="1292885"/>
                  </a:lnTo>
                  <a:lnTo>
                    <a:pt x="7189423" y="1273890"/>
                  </a:lnTo>
                  <a:lnTo>
                    <a:pt x="7147185" y="1249886"/>
                  </a:lnTo>
                  <a:lnTo>
                    <a:pt x="7105857" y="1220865"/>
                  </a:lnTo>
                  <a:lnTo>
                    <a:pt x="7065439" y="1186821"/>
                  </a:lnTo>
                  <a:lnTo>
                    <a:pt x="7025932" y="1147746"/>
                  </a:lnTo>
                  <a:lnTo>
                    <a:pt x="6993266" y="1111108"/>
                  </a:lnTo>
                  <a:lnTo>
                    <a:pt x="6962104" y="1072492"/>
                  </a:lnTo>
                  <a:lnTo>
                    <a:pt x="6932442" y="1031897"/>
                  </a:lnTo>
                  <a:lnTo>
                    <a:pt x="6904275" y="989320"/>
                  </a:lnTo>
                  <a:lnTo>
                    <a:pt x="6877599" y="944759"/>
                  </a:lnTo>
                  <a:lnTo>
                    <a:pt x="6852409" y="898212"/>
                  </a:lnTo>
                  <a:lnTo>
                    <a:pt x="6828701" y="849677"/>
                  </a:lnTo>
                  <a:lnTo>
                    <a:pt x="6805335" y="796298"/>
                  </a:lnTo>
                  <a:lnTo>
                    <a:pt x="6784987" y="743604"/>
                  </a:lnTo>
                  <a:lnTo>
                    <a:pt x="6767655" y="691593"/>
                  </a:lnTo>
                  <a:lnTo>
                    <a:pt x="6753340" y="640267"/>
                  </a:lnTo>
                  <a:lnTo>
                    <a:pt x="6742043" y="589625"/>
                  </a:lnTo>
                  <a:lnTo>
                    <a:pt x="6733762" y="539668"/>
                  </a:lnTo>
                  <a:lnTo>
                    <a:pt x="6728498" y="490394"/>
                  </a:lnTo>
                  <a:lnTo>
                    <a:pt x="6726338" y="434493"/>
                  </a:lnTo>
                  <a:lnTo>
                    <a:pt x="6728747" y="381089"/>
                  </a:lnTo>
                  <a:lnTo>
                    <a:pt x="6735721" y="330184"/>
                  </a:lnTo>
                  <a:lnTo>
                    <a:pt x="6747256" y="281775"/>
                  </a:lnTo>
                  <a:lnTo>
                    <a:pt x="6763349" y="235865"/>
                  </a:lnTo>
                  <a:lnTo>
                    <a:pt x="6783997" y="192452"/>
                  </a:lnTo>
                  <a:lnTo>
                    <a:pt x="6807557" y="155342"/>
                  </a:lnTo>
                  <a:lnTo>
                    <a:pt x="6836475" y="121578"/>
                  </a:lnTo>
                  <a:lnTo>
                    <a:pt x="6870746" y="91155"/>
                  </a:lnTo>
                  <a:lnTo>
                    <a:pt x="6910363" y="64066"/>
                  </a:lnTo>
                  <a:lnTo>
                    <a:pt x="6955320" y="40306"/>
                  </a:lnTo>
                  <a:close/>
                </a:path>
                <a:path w="7810500" h="4490085">
                  <a:moveTo>
                    <a:pt x="5769521" y="589454"/>
                  </a:moveTo>
                  <a:lnTo>
                    <a:pt x="5813180" y="572472"/>
                  </a:lnTo>
                  <a:lnTo>
                    <a:pt x="5856967" y="561907"/>
                  </a:lnTo>
                  <a:lnTo>
                    <a:pt x="5900882" y="557757"/>
                  </a:lnTo>
                  <a:lnTo>
                    <a:pt x="5944929" y="560015"/>
                  </a:lnTo>
                  <a:lnTo>
                    <a:pt x="5989108" y="568679"/>
                  </a:lnTo>
                  <a:lnTo>
                    <a:pt x="6033424" y="583742"/>
                  </a:lnTo>
                  <a:lnTo>
                    <a:pt x="6077877" y="605202"/>
                  </a:lnTo>
                  <a:lnTo>
                    <a:pt x="6114942" y="628776"/>
                  </a:lnTo>
                  <a:lnTo>
                    <a:pt x="6152234" y="658800"/>
                  </a:lnTo>
                  <a:lnTo>
                    <a:pt x="6189763" y="695261"/>
                  </a:lnTo>
                  <a:lnTo>
                    <a:pt x="6227542" y="738148"/>
                  </a:lnTo>
                  <a:lnTo>
                    <a:pt x="6265583" y="787447"/>
                  </a:lnTo>
                  <a:lnTo>
                    <a:pt x="6230648" y="821070"/>
                  </a:lnTo>
                  <a:lnTo>
                    <a:pt x="6195748" y="854694"/>
                  </a:lnTo>
                  <a:lnTo>
                    <a:pt x="6160873" y="888317"/>
                  </a:lnTo>
                  <a:lnTo>
                    <a:pt x="6126010" y="921940"/>
                  </a:lnTo>
                  <a:lnTo>
                    <a:pt x="6096101" y="881911"/>
                  </a:lnTo>
                  <a:lnTo>
                    <a:pt x="6064478" y="848693"/>
                  </a:lnTo>
                  <a:lnTo>
                    <a:pt x="6031141" y="822285"/>
                  </a:lnTo>
                  <a:lnTo>
                    <a:pt x="5996089" y="802687"/>
                  </a:lnTo>
                  <a:lnTo>
                    <a:pt x="5925397" y="786003"/>
                  </a:lnTo>
                  <a:lnTo>
                    <a:pt x="5891022" y="789560"/>
                  </a:lnTo>
                  <a:lnTo>
                    <a:pt x="5816034" y="827466"/>
                  </a:lnTo>
                  <a:lnTo>
                    <a:pt x="5784697" y="863885"/>
                  </a:lnTo>
                  <a:lnTo>
                    <a:pt x="5763266" y="910282"/>
                  </a:lnTo>
                  <a:lnTo>
                    <a:pt x="5751741" y="966644"/>
                  </a:lnTo>
                  <a:lnTo>
                    <a:pt x="5750293" y="1003579"/>
                  </a:lnTo>
                  <a:lnTo>
                    <a:pt x="5753458" y="1044281"/>
                  </a:lnTo>
                  <a:lnTo>
                    <a:pt x="5761228" y="1088755"/>
                  </a:lnTo>
                  <a:lnTo>
                    <a:pt x="5773596" y="1137006"/>
                  </a:lnTo>
                  <a:lnTo>
                    <a:pt x="5790557" y="1189039"/>
                  </a:lnTo>
                  <a:lnTo>
                    <a:pt x="5812103" y="1244856"/>
                  </a:lnTo>
                  <a:lnTo>
                    <a:pt x="5838228" y="1304464"/>
                  </a:lnTo>
                  <a:lnTo>
                    <a:pt x="5868350" y="1366451"/>
                  </a:lnTo>
                  <a:lnTo>
                    <a:pt x="5898301" y="1422002"/>
                  </a:lnTo>
                  <a:lnTo>
                    <a:pt x="5928081" y="1471119"/>
                  </a:lnTo>
                  <a:lnTo>
                    <a:pt x="5957691" y="1513805"/>
                  </a:lnTo>
                  <a:lnTo>
                    <a:pt x="5987129" y="1550061"/>
                  </a:lnTo>
                  <a:lnTo>
                    <a:pt x="6016396" y="1579890"/>
                  </a:lnTo>
                  <a:lnTo>
                    <a:pt x="6095647" y="1631531"/>
                  </a:lnTo>
                  <a:lnTo>
                    <a:pt x="6144409" y="1645729"/>
                  </a:lnTo>
                  <a:lnTo>
                    <a:pt x="6191813" y="1645854"/>
                  </a:lnTo>
                  <a:lnTo>
                    <a:pt x="6237897" y="1631870"/>
                  </a:lnTo>
                  <a:lnTo>
                    <a:pt x="6292951" y="1587642"/>
                  </a:lnTo>
                  <a:lnTo>
                    <a:pt x="6324384" y="1516935"/>
                  </a:lnTo>
                  <a:lnTo>
                    <a:pt x="6330610" y="1440560"/>
                  </a:lnTo>
                  <a:lnTo>
                    <a:pt x="6326514" y="1395393"/>
                  </a:lnTo>
                  <a:lnTo>
                    <a:pt x="6317621" y="1345581"/>
                  </a:lnTo>
                  <a:lnTo>
                    <a:pt x="6303937" y="1291129"/>
                  </a:lnTo>
                  <a:lnTo>
                    <a:pt x="6353276" y="1291012"/>
                  </a:lnTo>
                  <a:lnTo>
                    <a:pt x="6402616" y="1290859"/>
                  </a:lnTo>
                  <a:lnTo>
                    <a:pt x="6451955" y="1290683"/>
                  </a:lnTo>
                  <a:lnTo>
                    <a:pt x="6501295" y="1290494"/>
                  </a:lnTo>
                  <a:lnTo>
                    <a:pt x="6514676" y="1350172"/>
                  </a:lnTo>
                  <a:lnTo>
                    <a:pt x="6524123" y="1406635"/>
                  </a:lnTo>
                  <a:lnTo>
                    <a:pt x="6529636" y="1459888"/>
                  </a:lnTo>
                  <a:lnTo>
                    <a:pt x="6531215" y="1509935"/>
                  </a:lnTo>
                  <a:lnTo>
                    <a:pt x="6528859" y="1556781"/>
                  </a:lnTo>
                  <a:lnTo>
                    <a:pt x="6522568" y="1600430"/>
                  </a:lnTo>
                  <a:lnTo>
                    <a:pt x="6512344" y="1640887"/>
                  </a:lnTo>
                  <a:lnTo>
                    <a:pt x="6495536" y="1684119"/>
                  </a:lnTo>
                  <a:lnTo>
                    <a:pt x="6473684" y="1723258"/>
                  </a:lnTo>
                  <a:lnTo>
                    <a:pt x="6446780" y="1758299"/>
                  </a:lnTo>
                  <a:lnTo>
                    <a:pt x="6414817" y="1789233"/>
                  </a:lnTo>
                  <a:lnTo>
                    <a:pt x="6377788" y="1816053"/>
                  </a:lnTo>
                  <a:lnTo>
                    <a:pt x="6335687" y="1838753"/>
                  </a:lnTo>
                  <a:lnTo>
                    <a:pt x="6294038" y="1854958"/>
                  </a:lnTo>
                  <a:lnTo>
                    <a:pt x="6251865" y="1865185"/>
                  </a:lnTo>
                  <a:lnTo>
                    <a:pt x="6209164" y="1869436"/>
                  </a:lnTo>
                  <a:lnTo>
                    <a:pt x="6165935" y="1867709"/>
                  </a:lnTo>
                  <a:lnTo>
                    <a:pt x="6122177" y="1860006"/>
                  </a:lnTo>
                  <a:lnTo>
                    <a:pt x="6077887" y="1846326"/>
                  </a:lnTo>
                  <a:lnTo>
                    <a:pt x="6033064" y="1826668"/>
                  </a:lnTo>
                  <a:lnTo>
                    <a:pt x="5987707" y="1801034"/>
                  </a:lnTo>
                  <a:lnTo>
                    <a:pt x="5951717" y="1776475"/>
                  </a:lnTo>
                  <a:lnTo>
                    <a:pt x="5916748" y="1748518"/>
                  </a:lnTo>
                  <a:lnTo>
                    <a:pt x="5882799" y="1717164"/>
                  </a:lnTo>
                  <a:lnTo>
                    <a:pt x="5849868" y="1682414"/>
                  </a:lnTo>
                  <a:lnTo>
                    <a:pt x="5817955" y="1644269"/>
                  </a:lnTo>
                  <a:lnTo>
                    <a:pt x="5787060" y="1602728"/>
                  </a:lnTo>
                  <a:lnTo>
                    <a:pt x="5757181" y="1557794"/>
                  </a:lnTo>
                  <a:lnTo>
                    <a:pt x="5728318" y="1509467"/>
                  </a:lnTo>
                  <a:lnTo>
                    <a:pt x="5700470" y="1457747"/>
                  </a:lnTo>
                  <a:lnTo>
                    <a:pt x="5673636" y="1402635"/>
                  </a:lnTo>
                  <a:lnTo>
                    <a:pt x="5649749" y="1348681"/>
                  </a:lnTo>
                  <a:lnTo>
                    <a:pt x="5628659" y="1296131"/>
                  </a:lnTo>
                  <a:lnTo>
                    <a:pt x="5610364" y="1244984"/>
                  </a:lnTo>
                  <a:lnTo>
                    <a:pt x="5594866" y="1195239"/>
                  </a:lnTo>
                  <a:lnTo>
                    <a:pt x="5582164" y="1146897"/>
                  </a:lnTo>
                  <a:lnTo>
                    <a:pt x="5572258" y="1099956"/>
                  </a:lnTo>
                  <a:lnTo>
                    <a:pt x="5565148" y="1054416"/>
                  </a:lnTo>
                  <a:lnTo>
                    <a:pt x="5560834" y="1010276"/>
                  </a:lnTo>
                  <a:lnTo>
                    <a:pt x="5559317" y="967536"/>
                  </a:lnTo>
                  <a:lnTo>
                    <a:pt x="5560595" y="926195"/>
                  </a:lnTo>
                  <a:lnTo>
                    <a:pt x="5564670" y="886253"/>
                  </a:lnTo>
                  <a:lnTo>
                    <a:pt x="5574493" y="834365"/>
                  </a:lnTo>
                  <a:lnTo>
                    <a:pt x="5588819" y="786711"/>
                  </a:lnTo>
                  <a:lnTo>
                    <a:pt x="5607653" y="743287"/>
                  </a:lnTo>
                  <a:lnTo>
                    <a:pt x="5630995" y="704088"/>
                  </a:lnTo>
                  <a:lnTo>
                    <a:pt x="5658851" y="669109"/>
                  </a:lnTo>
                  <a:lnTo>
                    <a:pt x="5691221" y="638347"/>
                  </a:lnTo>
                  <a:lnTo>
                    <a:pt x="5728110" y="611797"/>
                  </a:lnTo>
                  <a:lnTo>
                    <a:pt x="5769521" y="589454"/>
                  </a:lnTo>
                  <a:close/>
                </a:path>
              </a:pathLst>
            </a:custGeom>
            <a:ln w="9144">
              <a:solidFill>
                <a:srgbClr val="009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1761" y="2757677"/>
              <a:ext cx="8305800" cy="1600200"/>
            </a:xfrm>
            <a:custGeom>
              <a:avLst/>
              <a:gdLst/>
              <a:ahLst/>
              <a:cxnLst/>
              <a:rect l="l" t="t" r="r" b="b"/>
              <a:pathLst>
                <a:path w="8305800" h="1600200">
                  <a:moveTo>
                    <a:pt x="8039100" y="0"/>
                  </a:moveTo>
                  <a:lnTo>
                    <a:pt x="266700" y="0"/>
                  </a:ln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0" y="1333500"/>
                  </a:lnTo>
                  <a:lnTo>
                    <a:pt x="4296" y="1381446"/>
                  </a:lnTo>
                  <a:lnTo>
                    <a:pt x="16685" y="1426570"/>
                  </a:lnTo>
                  <a:lnTo>
                    <a:pt x="36412" y="1468120"/>
                  </a:lnTo>
                  <a:lnTo>
                    <a:pt x="62724" y="1505341"/>
                  </a:lnTo>
                  <a:lnTo>
                    <a:pt x="94868" y="1537483"/>
                  </a:lnTo>
                  <a:lnTo>
                    <a:pt x="132091" y="1563793"/>
                  </a:lnTo>
                  <a:lnTo>
                    <a:pt x="173639" y="1583517"/>
                  </a:lnTo>
                  <a:lnTo>
                    <a:pt x="218760" y="1595903"/>
                  </a:lnTo>
                  <a:lnTo>
                    <a:pt x="266700" y="1600200"/>
                  </a:lnTo>
                  <a:lnTo>
                    <a:pt x="8039100" y="1600200"/>
                  </a:lnTo>
                  <a:lnTo>
                    <a:pt x="8087046" y="1595903"/>
                  </a:lnTo>
                  <a:lnTo>
                    <a:pt x="8132170" y="1583517"/>
                  </a:lnTo>
                  <a:lnTo>
                    <a:pt x="8173720" y="1563793"/>
                  </a:lnTo>
                  <a:lnTo>
                    <a:pt x="8210941" y="1537483"/>
                  </a:lnTo>
                  <a:lnTo>
                    <a:pt x="8243083" y="1505341"/>
                  </a:lnTo>
                  <a:lnTo>
                    <a:pt x="8269393" y="1468120"/>
                  </a:lnTo>
                  <a:lnTo>
                    <a:pt x="8289117" y="1426570"/>
                  </a:lnTo>
                  <a:lnTo>
                    <a:pt x="8301503" y="1381446"/>
                  </a:lnTo>
                  <a:lnTo>
                    <a:pt x="8305800" y="1333500"/>
                  </a:lnTo>
                  <a:lnTo>
                    <a:pt x="8305800" y="266700"/>
                  </a:lnTo>
                  <a:lnTo>
                    <a:pt x="8301503" y="218753"/>
                  </a:lnTo>
                  <a:lnTo>
                    <a:pt x="8289117" y="173629"/>
                  </a:lnTo>
                  <a:lnTo>
                    <a:pt x="8269393" y="132079"/>
                  </a:lnTo>
                  <a:lnTo>
                    <a:pt x="8243083" y="94858"/>
                  </a:lnTo>
                  <a:lnTo>
                    <a:pt x="8210941" y="62716"/>
                  </a:lnTo>
                  <a:lnTo>
                    <a:pt x="8173720" y="36406"/>
                  </a:lnTo>
                  <a:lnTo>
                    <a:pt x="8132170" y="16682"/>
                  </a:lnTo>
                  <a:lnTo>
                    <a:pt x="8087046" y="4296"/>
                  </a:lnTo>
                  <a:lnTo>
                    <a:pt x="80391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61" y="2757677"/>
              <a:ext cx="8305800" cy="1600200"/>
            </a:xfrm>
            <a:custGeom>
              <a:avLst/>
              <a:gdLst/>
              <a:ahLst/>
              <a:cxnLst/>
              <a:rect l="l" t="t" r="r" b="b"/>
              <a:pathLst>
                <a:path w="8305800" h="16002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8039100" y="0"/>
                  </a:lnTo>
                  <a:lnTo>
                    <a:pt x="8087046" y="4296"/>
                  </a:lnTo>
                  <a:lnTo>
                    <a:pt x="8132170" y="16682"/>
                  </a:lnTo>
                  <a:lnTo>
                    <a:pt x="8173720" y="36406"/>
                  </a:lnTo>
                  <a:lnTo>
                    <a:pt x="8210941" y="62716"/>
                  </a:lnTo>
                  <a:lnTo>
                    <a:pt x="8243083" y="94858"/>
                  </a:lnTo>
                  <a:lnTo>
                    <a:pt x="8269393" y="132079"/>
                  </a:lnTo>
                  <a:lnTo>
                    <a:pt x="8289117" y="173629"/>
                  </a:lnTo>
                  <a:lnTo>
                    <a:pt x="8301503" y="218753"/>
                  </a:lnTo>
                  <a:lnTo>
                    <a:pt x="8305800" y="266700"/>
                  </a:lnTo>
                  <a:lnTo>
                    <a:pt x="8305800" y="1333500"/>
                  </a:lnTo>
                  <a:lnTo>
                    <a:pt x="8301503" y="1381446"/>
                  </a:lnTo>
                  <a:lnTo>
                    <a:pt x="8289117" y="1426570"/>
                  </a:lnTo>
                  <a:lnTo>
                    <a:pt x="8269393" y="1468120"/>
                  </a:lnTo>
                  <a:lnTo>
                    <a:pt x="8243083" y="1505341"/>
                  </a:lnTo>
                  <a:lnTo>
                    <a:pt x="8210941" y="1537483"/>
                  </a:lnTo>
                  <a:lnTo>
                    <a:pt x="8173720" y="1563793"/>
                  </a:lnTo>
                  <a:lnTo>
                    <a:pt x="8132170" y="1583517"/>
                  </a:lnTo>
                  <a:lnTo>
                    <a:pt x="8087046" y="1595903"/>
                  </a:lnTo>
                  <a:lnTo>
                    <a:pt x="8039100" y="1600200"/>
                  </a:lnTo>
                  <a:lnTo>
                    <a:pt x="266700" y="1600200"/>
                  </a:lnTo>
                  <a:lnTo>
                    <a:pt x="218760" y="1595903"/>
                  </a:lnTo>
                  <a:lnTo>
                    <a:pt x="173639" y="1583517"/>
                  </a:lnTo>
                  <a:lnTo>
                    <a:pt x="132091" y="1563793"/>
                  </a:lnTo>
                  <a:lnTo>
                    <a:pt x="94868" y="1537483"/>
                  </a:lnTo>
                  <a:lnTo>
                    <a:pt x="62724" y="1505341"/>
                  </a:lnTo>
                  <a:lnTo>
                    <a:pt x="36412" y="1468120"/>
                  </a:lnTo>
                  <a:lnTo>
                    <a:pt x="16685" y="1426570"/>
                  </a:lnTo>
                  <a:lnTo>
                    <a:pt x="4296" y="1381446"/>
                  </a:lnTo>
                  <a:lnTo>
                    <a:pt x="0" y="1333500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6515" y="76200"/>
              <a:ext cx="2506980" cy="1011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38169" y="195783"/>
            <a:ext cx="1932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4E4FF"/>
                </a:solidFill>
                <a:latin typeface="Arial"/>
                <a:cs typeface="Arial"/>
              </a:rPr>
              <a:t>Tetroses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7284" y="1129283"/>
            <a:ext cx="8335009" cy="4753610"/>
            <a:chOff x="367284" y="1129283"/>
            <a:chExt cx="8335009" cy="4753610"/>
          </a:xfrm>
        </p:grpSpPr>
        <p:sp>
          <p:nvSpPr>
            <p:cNvPr id="20" name="object 20"/>
            <p:cNvSpPr/>
            <p:nvPr/>
          </p:nvSpPr>
          <p:spPr>
            <a:xfrm>
              <a:off x="381762" y="1143761"/>
              <a:ext cx="8305800" cy="1219200"/>
            </a:xfrm>
            <a:custGeom>
              <a:avLst/>
              <a:gdLst/>
              <a:ahLst/>
              <a:cxnLst/>
              <a:rect l="l" t="t" r="r" b="b"/>
              <a:pathLst>
                <a:path w="8305800" h="1219200">
                  <a:moveTo>
                    <a:pt x="8102600" y="0"/>
                  </a:moveTo>
                  <a:lnTo>
                    <a:pt x="203200" y="0"/>
                  </a:lnTo>
                  <a:lnTo>
                    <a:pt x="156610" y="5364"/>
                  </a:lnTo>
                  <a:lnTo>
                    <a:pt x="113840" y="20645"/>
                  </a:lnTo>
                  <a:lnTo>
                    <a:pt x="76111" y="44626"/>
                  </a:lnTo>
                  <a:lnTo>
                    <a:pt x="44642" y="76090"/>
                  </a:lnTo>
                  <a:lnTo>
                    <a:pt x="20654" y="113818"/>
                  </a:lnTo>
                  <a:lnTo>
                    <a:pt x="5367" y="156594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5367" y="1062605"/>
                  </a:lnTo>
                  <a:lnTo>
                    <a:pt x="20654" y="1105381"/>
                  </a:lnTo>
                  <a:lnTo>
                    <a:pt x="44642" y="1143109"/>
                  </a:lnTo>
                  <a:lnTo>
                    <a:pt x="76111" y="1174573"/>
                  </a:lnTo>
                  <a:lnTo>
                    <a:pt x="113840" y="1198554"/>
                  </a:lnTo>
                  <a:lnTo>
                    <a:pt x="156610" y="1213835"/>
                  </a:lnTo>
                  <a:lnTo>
                    <a:pt x="203200" y="1219200"/>
                  </a:lnTo>
                  <a:lnTo>
                    <a:pt x="8102600" y="1219200"/>
                  </a:lnTo>
                  <a:lnTo>
                    <a:pt x="8149205" y="1213835"/>
                  </a:lnTo>
                  <a:lnTo>
                    <a:pt x="8191981" y="1198554"/>
                  </a:lnTo>
                  <a:lnTo>
                    <a:pt x="8229709" y="1174573"/>
                  </a:lnTo>
                  <a:lnTo>
                    <a:pt x="8261173" y="1143109"/>
                  </a:lnTo>
                  <a:lnTo>
                    <a:pt x="8285154" y="1105381"/>
                  </a:lnTo>
                  <a:lnTo>
                    <a:pt x="8300435" y="1062605"/>
                  </a:lnTo>
                  <a:lnTo>
                    <a:pt x="8305800" y="1016000"/>
                  </a:lnTo>
                  <a:lnTo>
                    <a:pt x="8305800" y="203200"/>
                  </a:lnTo>
                  <a:lnTo>
                    <a:pt x="8300435" y="156594"/>
                  </a:lnTo>
                  <a:lnTo>
                    <a:pt x="8285154" y="113818"/>
                  </a:lnTo>
                  <a:lnTo>
                    <a:pt x="8261173" y="76090"/>
                  </a:lnTo>
                  <a:lnTo>
                    <a:pt x="8229709" y="44626"/>
                  </a:lnTo>
                  <a:lnTo>
                    <a:pt x="8191981" y="20645"/>
                  </a:lnTo>
                  <a:lnTo>
                    <a:pt x="8149205" y="5364"/>
                  </a:lnTo>
                  <a:lnTo>
                    <a:pt x="81026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1762" y="1143761"/>
              <a:ext cx="8305800" cy="1219200"/>
            </a:xfrm>
            <a:custGeom>
              <a:avLst/>
              <a:gdLst/>
              <a:ahLst/>
              <a:cxnLst/>
              <a:rect l="l" t="t" r="r" b="b"/>
              <a:pathLst>
                <a:path w="8305800" h="1219200">
                  <a:moveTo>
                    <a:pt x="0" y="203200"/>
                  </a:moveTo>
                  <a:lnTo>
                    <a:pt x="5367" y="156594"/>
                  </a:lnTo>
                  <a:lnTo>
                    <a:pt x="20654" y="113818"/>
                  </a:lnTo>
                  <a:lnTo>
                    <a:pt x="44642" y="76090"/>
                  </a:lnTo>
                  <a:lnTo>
                    <a:pt x="76111" y="44626"/>
                  </a:lnTo>
                  <a:lnTo>
                    <a:pt x="113840" y="20645"/>
                  </a:lnTo>
                  <a:lnTo>
                    <a:pt x="156610" y="5364"/>
                  </a:lnTo>
                  <a:lnTo>
                    <a:pt x="203200" y="0"/>
                  </a:lnTo>
                  <a:lnTo>
                    <a:pt x="8102600" y="0"/>
                  </a:lnTo>
                  <a:lnTo>
                    <a:pt x="8149205" y="5364"/>
                  </a:lnTo>
                  <a:lnTo>
                    <a:pt x="8191981" y="20645"/>
                  </a:lnTo>
                  <a:lnTo>
                    <a:pt x="8229709" y="44626"/>
                  </a:lnTo>
                  <a:lnTo>
                    <a:pt x="8261173" y="76090"/>
                  </a:lnTo>
                  <a:lnTo>
                    <a:pt x="8285154" y="113818"/>
                  </a:lnTo>
                  <a:lnTo>
                    <a:pt x="8300435" y="156594"/>
                  </a:lnTo>
                  <a:lnTo>
                    <a:pt x="8305800" y="203200"/>
                  </a:lnTo>
                  <a:lnTo>
                    <a:pt x="8305800" y="1016000"/>
                  </a:lnTo>
                  <a:lnTo>
                    <a:pt x="8300435" y="1062605"/>
                  </a:lnTo>
                  <a:lnTo>
                    <a:pt x="8285154" y="1105381"/>
                  </a:lnTo>
                  <a:lnTo>
                    <a:pt x="8261173" y="1143109"/>
                  </a:lnTo>
                  <a:lnTo>
                    <a:pt x="8229709" y="1174573"/>
                  </a:lnTo>
                  <a:lnTo>
                    <a:pt x="8191981" y="1198554"/>
                  </a:lnTo>
                  <a:lnTo>
                    <a:pt x="8149205" y="1213835"/>
                  </a:lnTo>
                  <a:lnTo>
                    <a:pt x="8102600" y="1219200"/>
                  </a:lnTo>
                  <a:lnTo>
                    <a:pt x="203200" y="1219200"/>
                  </a:lnTo>
                  <a:lnTo>
                    <a:pt x="156610" y="1213835"/>
                  </a:lnTo>
                  <a:lnTo>
                    <a:pt x="113840" y="1198554"/>
                  </a:lnTo>
                  <a:lnTo>
                    <a:pt x="76111" y="1174573"/>
                  </a:lnTo>
                  <a:lnTo>
                    <a:pt x="44642" y="1143109"/>
                  </a:lnTo>
                  <a:lnTo>
                    <a:pt x="20654" y="1105381"/>
                  </a:lnTo>
                  <a:lnTo>
                    <a:pt x="5367" y="1062605"/>
                  </a:lnTo>
                  <a:lnTo>
                    <a:pt x="0" y="1016000"/>
                  </a:lnTo>
                  <a:lnTo>
                    <a:pt x="0" y="2032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762" y="4725162"/>
              <a:ext cx="8305800" cy="1143000"/>
            </a:xfrm>
            <a:custGeom>
              <a:avLst/>
              <a:gdLst/>
              <a:ahLst/>
              <a:cxnLst/>
              <a:rect l="l" t="t" r="r" b="b"/>
              <a:pathLst>
                <a:path w="8305800" h="1143000">
                  <a:moveTo>
                    <a:pt x="81153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487"/>
                  </a:lnTo>
                  <a:lnTo>
                    <a:pt x="5031" y="996170"/>
                  </a:lnTo>
                  <a:lnTo>
                    <a:pt x="19363" y="1036270"/>
                  </a:lnTo>
                  <a:lnTo>
                    <a:pt x="41851" y="1071644"/>
                  </a:lnTo>
                  <a:lnTo>
                    <a:pt x="71353" y="1101147"/>
                  </a:lnTo>
                  <a:lnTo>
                    <a:pt x="106724" y="1123636"/>
                  </a:lnTo>
                  <a:lnTo>
                    <a:pt x="146821" y="1137968"/>
                  </a:lnTo>
                  <a:lnTo>
                    <a:pt x="190500" y="1143000"/>
                  </a:lnTo>
                  <a:lnTo>
                    <a:pt x="8115300" y="1143000"/>
                  </a:lnTo>
                  <a:lnTo>
                    <a:pt x="8158962" y="1137968"/>
                  </a:lnTo>
                  <a:lnTo>
                    <a:pt x="8199053" y="1123636"/>
                  </a:lnTo>
                  <a:lnTo>
                    <a:pt x="8234425" y="1101147"/>
                  </a:lnTo>
                  <a:lnTo>
                    <a:pt x="8263932" y="1071644"/>
                  </a:lnTo>
                  <a:lnTo>
                    <a:pt x="8286427" y="1036270"/>
                  </a:lnTo>
                  <a:lnTo>
                    <a:pt x="8300765" y="996170"/>
                  </a:lnTo>
                  <a:lnTo>
                    <a:pt x="8305800" y="952487"/>
                  </a:lnTo>
                  <a:lnTo>
                    <a:pt x="8305800" y="190500"/>
                  </a:lnTo>
                  <a:lnTo>
                    <a:pt x="8300765" y="146837"/>
                  </a:lnTo>
                  <a:lnTo>
                    <a:pt x="8286427" y="106746"/>
                  </a:lnTo>
                  <a:lnTo>
                    <a:pt x="8263932" y="71374"/>
                  </a:lnTo>
                  <a:lnTo>
                    <a:pt x="8234425" y="41867"/>
                  </a:lnTo>
                  <a:lnTo>
                    <a:pt x="8199053" y="19372"/>
                  </a:lnTo>
                  <a:lnTo>
                    <a:pt x="8158962" y="5034"/>
                  </a:lnTo>
                  <a:lnTo>
                    <a:pt x="81153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1762" y="4725162"/>
              <a:ext cx="8305800" cy="1143000"/>
            </a:xfrm>
            <a:custGeom>
              <a:avLst/>
              <a:gdLst/>
              <a:ahLst/>
              <a:cxnLst/>
              <a:rect l="l" t="t" r="r" b="b"/>
              <a:pathLst>
                <a:path w="83058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8115300" y="0"/>
                  </a:lnTo>
                  <a:lnTo>
                    <a:pt x="8158962" y="5034"/>
                  </a:lnTo>
                  <a:lnTo>
                    <a:pt x="8199053" y="19372"/>
                  </a:lnTo>
                  <a:lnTo>
                    <a:pt x="8234425" y="41867"/>
                  </a:lnTo>
                  <a:lnTo>
                    <a:pt x="8263932" y="71374"/>
                  </a:lnTo>
                  <a:lnTo>
                    <a:pt x="8286427" y="106746"/>
                  </a:lnTo>
                  <a:lnTo>
                    <a:pt x="8300765" y="146837"/>
                  </a:lnTo>
                  <a:lnTo>
                    <a:pt x="8305800" y="190500"/>
                  </a:lnTo>
                  <a:lnTo>
                    <a:pt x="8305800" y="952487"/>
                  </a:lnTo>
                  <a:lnTo>
                    <a:pt x="8300765" y="996170"/>
                  </a:lnTo>
                  <a:lnTo>
                    <a:pt x="8286427" y="1036270"/>
                  </a:lnTo>
                  <a:lnTo>
                    <a:pt x="8263932" y="1071644"/>
                  </a:lnTo>
                  <a:lnTo>
                    <a:pt x="8234425" y="1101147"/>
                  </a:lnTo>
                  <a:lnTo>
                    <a:pt x="8199053" y="1123636"/>
                  </a:lnTo>
                  <a:lnTo>
                    <a:pt x="8158962" y="1137968"/>
                  </a:lnTo>
                  <a:lnTo>
                    <a:pt x="8115300" y="1143000"/>
                  </a:lnTo>
                  <a:lnTo>
                    <a:pt x="190500" y="1143000"/>
                  </a:lnTo>
                  <a:lnTo>
                    <a:pt x="146821" y="1137968"/>
                  </a:lnTo>
                  <a:lnTo>
                    <a:pt x="106724" y="1123636"/>
                  </a:lnTo>
                  <a:lnTo>
                    <a:pt x="71353" y="1101147"/>
                  </a:lnTo>
                  <a:lnTo>
                    <a:pt x="41851" y="1071644"/>
                  </a:lnTo>
                  <a:lnTo>
                    <a:pt x="19363" y="1036270"/>
                  </a:lnTo>
                  <a:lnTo>
                    <a:pt x="5031" y="996170"/>
                  </a:lnTo>
                  <a:lnTo>
                    <a:pt x="0" y="952487"/>
                  </a:lnTo>
                  <a:lnTo>
                    <a:pt x="0" y="1905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04215" y="1249561"/>
            <a:ext cx="7927975" cy="3864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97155" algn="just">
              <a:lnSpc>
                <a:spcPct val="107200"/>
              </a:lnSpc>
              <a:spcBef>
                <a:spcPts val="100"/>
              </a:spcBef>
            </a:pPr>
            <a:r>
              <a:rPr lang="en-US" sz="2800" spc="-5" dirty="0" smtClean="0">
                <a:solidFill>
                  <a:srgbClr val="FFFFFF"/>
                </a:solidFill>
                <a:latin typeface="Arial"/>
                <a:cs typeface="Arial"/>
              </a:rPr>
              <a:t>4 Carbon sugar. 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only tetrose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some importance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human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beings is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D-erythrose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 dirty="0">
              <a:latin typeface="Arial"/>
              <a:cs typeface="Arial"/>
            </a:endParaRPr>
          </a:p>
          <a:p>
            <a:pPr marL="12700" marR="5080" algn="just">
              <a:lnSpc>
                <a:spcPct val="1072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This is formed as 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intermediate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(as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erythrose-4-  phosphate) during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metabolism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glucose</a:t>
            </a:r>
            <a:r>
              <a:rPr lang="en-US" sz="2800" spc="-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  <a:p>
            <a:pPr marL="102235" algn="just">
              <a:lnSpc>
                <a:spcPct val="100000"/>
              </a:lnSpc>
            </a:pPr>
            <a:r>
              <a:rPr lang="en-US" sz="2800" spc="-5" dirty="0" smtClean="0">
                <a:solidFill>
                  <a:srgbClr val="FFFFFF"/>
                </a:solidFill>
                <a:latin typeface="Arial"/>
                <a:cs typeface="Arial"/>
              </a:rPr>
              <a:t>Calvin cycle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7047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176" y="792218"/>
            <a:ext cx="2762885" cy="4453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5690">
              <a:lnSpc>
                <a:spcPts val="4145"/>
              </a:lnSpc>
              <a:spcBef>
                <a:spcPts val="90"/>
              </a:spcBef>
            </a:pPr>
            <a:r>
              <a:rPr sz="3650" spc="-145" dirty="0">
                <a:solidFill>
                  <a:srgbClr val="121516"/>
                </a:solidFill>
                <a:latin typeface="Arial"/>
                <a:cs typeface="Arial"/>
              </a:rPr>
              <a:t>CHO</a:t>
            </a:r>
            <a:endParaRPr sz="3650">
              <a:latin typeface="Arial"/>
              <a:cs typeface="Arial"/>
            </a:endParaRPr>
          </a:p>
          <a:p>
            <a:pPr marL="1175385">
              <a:lnSpc>
                <a:spcPts val="3960"/>
              </a:lnSpc>
            </a:pPr>
            <a:r>
              <a:rPr sz="3650" spc="-4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650">
              <a:latin typeface="Arial"/>
              <a:cs typeface="Arial"/>
            </a:endParaRPr>
          </a:p>
          <a:p>
            <a:pPr marR="24765" algn="ctr">
              <a:lnSpc>
                <a:spcPts val="4004"/>
              </a:lnSpc>
            </a:pP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650" spc="-16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650" spc="-130" dirty="0">
                <a:solidFill>
                  <a:srgbClr val="121516"/>
                </a:solidFill>
                <a:latin typeface="Arial"/>
                <a:cs typeface="Arial"/>
              </a:rPr>
              <a:t>OH</a:t>
            </a:r>
            <a:endParaRPr sz="3650">
              <a:latin typeface="Arial"/>
              <a:cs typeface="Arial"/>
            </a:endParaRPr>
          </a:p>
          <a:p>
            <a:pPr marL="1175385">
              <a:lnSpc>
                <a:spcPts val="4004"/>
              </a:lnSpc>
            </a:pPr>
            <a:r>
              <a:rPr sz="3650" spc="-4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650">
              <a:latin typeface="Arial"/>
              <a:cs typeface="Arial"/>
            </a:endParaRPr>
          </a:p>
          <a:p>
            <a:pPr marL="32384" algn="ctr">
              <a:lnSpc>
                <a:spcPts val="4004"/>
              </a:lnSpc>
            </a:pP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650" spc="-16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650" spc="-130" dirty="0">
                <a:solidFill>
                  <a:srgbClr val="121516"/>
                </a:solidFill>
                <a:latin typeface="Arial"/>
                <a:cs typeface="Arial"/>
              </a:rPr>
              <a:t>OH</a:t>
            </a:r>
            <a:endParaRPr sz="3650">
              <a:latin typeface="Arial"/>
              <a:cs typeface="Arial"/>
            </a:endParaRPr>
          </a:p>
          <a:p>
            <a:pPr marL="1064260" marR="275590" indent="110489">
              <a:lnSpc>
                <a:spcPts val="3920"/>
              </a:lnSpc>
              <a:spcBef>
                <a:spcPts val="330"/>
              </a:spcBef>
            </a:pPr>
            <a:r>
              <a:rPr sz="3650" spc="-40" dirty="0">
                <a:solidFill>
                  <a:srgbClr val="121516"/>
                </a:solidFill>
                <a:latin typeface="Arial"/>
                <a:cs typeface="Arial"/>
              </a:rPr>
              <a:t>|  </a:t>
            </a: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C</a:t>
            </a:r>
            <a:r>
              <a:rPr sz="3650" spc="-21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r>
              <a:rPr sz="2700" spc="-89" baseline="-21604" dirty="0">
                <a:solidFill>
                  <a:srgbClr val="121516"/>
                </a:solidFill>
                <a:latin typeface="Arial"/>
                <a:cs typeface="Arial"/>
              </a:rPr>
              <a:t>2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O</a:t>
            </a: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endParaRPr sz="365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2205"/>
              </a:spcBef>
            </a:pPr>
            <a:r>
              <a:rPr sz="3650" spc="-100" dirty="0">
                <a:solidFill>
                  <a:srgbClr val="121516"/>
                </a:solidFill>
                <a:latin typeface="Arial"/>
                <a:cs typeface="Arial"/>
              </a:rPr>
              <a:t>D-Erythrose</a:t>
            </a:r>
            <a:endParaRPr sz="3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6361" y="780476"/>
            <a:ext cx="509905" cy="58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50" spc="-204" dirty="0">
                <a:solidFill>
                  <a:srgbClr val="1F1A17"/>
                </a:solidFill>
                <a:latin typeface="Arial"/>
                <a:cs typeface="Arial"/>
              </a:rPr>
              <a:t>C</a:t>
            </a:r>
            <a:r>
              <a:rPr sz="2700" spc="-44" baseline="-23148" dirty="0">
                <a:solidFill>
                  <a:srgbClr val="1F1A17"/>
                </a:solidFill>
                <a:latin typeface="Arial"/>
                <a:cs typeface="Arial"/>
              </a:rPr>
              <a:t>1</a:t>
            </a:r>
            <a:endParaRPr sz="2700" baseline="-23148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6361" y="1809293"/>
            <a:ext cx="509905" cy="58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50" spc="-204" dirty="0">
                <a:solidFill>
                  <a:srgbClr val="1F1A17"/>
                </a:solidFill>
                <a:latin typeface="Arial"/>
                <a:cs typeface="Arial"/>
              </a:rPr>
              <a:t>C</a:t>
            </a:r>
            <a:r>
              <a:rPr sz="2700" spc="-44" baseline="-23148" dirty="0">
                <a:solidFill>
                  <a:srgbClr val="1F1A17"/>
                </a:solidFill>
                <a:latin typeface="Arial"/>
                <a:cs typeface="Arial"/>
              </a:rPr>
              <a:t>2</a:t>
            </a:r>
            <a:endParaRPr sz="2700" baseline="-23148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6361" y="2838110"/>
            <a:ext cx="509905" cy="1540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50" spc="-204" dirty="0">
                <a:solidFill>
                  <a:srgbClr val="1F1A17"/>
                </a:solidFill>
                <a:latin typeface="Arial"/>
                <a:cs typeface="Arial"/>
              </a:rPr>
              <a:t>C</a:t>
            </a:r>
            <a:r>
              <a:rPr sz="2700" spc="-44" baseline="-23148" dirty="0">
                <a:solidFill>
                  <a:srgbClr val="1F1A17"/>
                </a:solidFill>
                <a:latin typeface="Arial"/>
                <a:cs typeface="Arial"/>
              </a:rPr>
              <a:t>3</a:t>
            </a:r>
            <a:endParaRPr sz="2700" baseline="-23148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175"/>
              </a:spcBef>
            </a:pPr>
            <a:r>
              <a:rPr sz="3650" spc="-204" dirty="0">
                <a:solidFill>
                  <a:srgbClr val="1F1A17"/>
                </a:solidFill>
                <a:latin typeface="Arial"/>
                <a:cs typeface="Arial"/>
              </a:rPr>
              <a:t>C</a:t>
            </a:r>
            <a:r>
              <a:rPr sz="2700" spc="-44" baseline="-23148" dirty="0">
                <a:solidFill>
                  <a:srgbClr val="1F1A17"/>
                </a:solidFill>
                <a:latin typeface="Arial"/>
                <a:cs typeface="Arial"/>
              </a:rPr>
              <a:t>4</a:t>
            </a:r>
            <a:endParaRPr sz="2700" baseline="-2314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88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31" y="778509"/>
            <a:ext cx="8044180" cy="430887"/>
          </a:xfrm>
        </p:spPr>
        <p:txBody>
          <a:bodyPr/>
          <a:lstStyle/>
          <a:p>
            <a:pPr algn="ctr"/>
            <a:r>
              <a:rPr lang="en-US" sz="2800" dirty="0" err="1" smtClean="0"/>
              <a:t>Pentoses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625600"/>
            <a:ext cx="9144000" cy="35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7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308734"/>
              </p:ext>
            </p:extLst>
          </p:nvPr>
        </p:nvGraphicFramePr>
        <p:xfrm>
          <a:off x="884248" y="923093"/>
          <a:ext cx="7343140" cy="5478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1570"/>
                <a:gridCol w="3671570"/>
              </a:tblGrid>
              <a:tr h="2283919">
                <a:tc>
                  <a:txBody>
                    <a:bodyPr/>
                    <a:lstStyle/>
                    <a:p>
                      <a:pPr marL="962025">
                        <a:lnSpc>
                          <a:spcPts val="3445"/>
                        </a:lnSpc>
                      </a:pPr>
                      <a:r>
                        <a:rPr sz="3250" spc="-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CHO</a:t>
                      </a:r>
                      <a:endParaRPr sz="3250" dirty="0">
                        <a:latin typeface="Arial"/>
                        <a:cs typeface="Arial"/>
                      </a:endParaRPr>
                    </a:p>
                    <a:p>
                      <a:pPr marL="1055370">
                        <a:lnSpc>
                          <a:spcPts val="3590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3250" dirty="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3595"/>
                        </a:lnSpc>
                      </a:pP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3250" spc="-409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3250" dirty="0">
                        <a:latin typeface="Arial"/>
                        <a:cs typeface="Arial"/>
                      </a:endParaRPr>
                    </a:p>
                    <a:p>
                      <a:pPr marL="1055370">
                        <a:lnSpc>
                          <a:spcPts val="3554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3250" dirty="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3695"/>
                        </a:lnSpc>
                      </a:pP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3250" spc="-409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32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461838">
                <a:tc>
                  <a:txBody>
                    <a:bodyPr/>
                    <a:lstStyle/>
                    <a:p>
                      <a:pPr marL="1055370">
                        <a:lnSpc>
                          <a:spcPts val="3495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32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</a:tr>
              <a:tr h="456567">
                <a:tc>
                  <a:txBody>
                    <a:bodyPr/>
                    <a:lstStyle/>
                    <a:p>
                      <a:pPr marL="31750">
                        <a:lnSpc>
                          <a:spcPts val="3495"/>
                        </a:lnSpc>
                      </a:pP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3250" spc="-3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</a:tr>
              <a:tr h="450760">
                <a:tc>
                  <a:txBody>
                    <a:bodyPr/>
                    <a:lstStyle/>
                    <a:p>
                      <a:pPr marL="1055370">
                        <a:lnSpc>
                          <a:spcPts val="3450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</a:tr>
              <a:tr h="693536">
                <a:tc>
                  <a:txBody>
                    <a:bodyPr/>
                    <a:lstStyle/>
                    <a:p>
                      <a:pPr marL="962025">
                        <a:lnSpc>
                          <a:spcPts val="3575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3250" spc="-9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400" spc="-37" baseline="-22569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250" spc="-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657746">
                <a:tc>
                  <a:txBody>
                    <a:bodyPr/>
                    <a:lstStyle/>
                    <a:p>
                      <a:pPr marL="403225">
                        <a:lnSpc>
                          <a:spcPts val="3840"/>
                        </a:lnSpc>
                        <a:spcBef>
                          <a:spcPts val="1235"/>
                        </a:spcBef>
                      </a:pPr>
                      <a:r>
                        <a:rPr sz="3250" spc="-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D-Ribose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156845" marB="0"/>
                </a:tc>
                <a:tc>
                  <a:txBody>
                    <a:bodyPr/>
                    <a:lstStyle/>
                    <a:p>
                      <a:pPr marL="1449705">
                        <a:lnSpc>
                          <a:spcPts val="3840"/>
                        </a:lnSpc>
                        <a:spcBef>
                          <a:spcPts val="1235"/>
                        </a:spcBef>
                      </a:pPr>
                      <a:r>
                        <a:rPr sz="3250" spc="-10" dirty="0" smtClean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lang="en-US" sz="3250" spc="-10" dirty="0" smtClean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eoxyribose</a:t>
                      </a:r>
                      <a:endParaRPr sz="3250" dirty="0">
                        <a:latin typeface="Arial"/>
                        <a:cs typeface="Arial"/>
                      </a:endParaRPr>
                    </a:p>
                  </a:txBody>
                  <a:tcPr marL="0" marR="0" marT="15684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68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4092" y="1236113"/>
          <a:ext cx="8881745" cy="4297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495"/>
                <a:gridCol w="3230245"/>
                <a:gridCol w="2834005"/>
              </a:tblGrid>
              <a:tr h="3701517">
                <a:tc>
                  <a:txBody>
                    <a:bodyPr/>
                    <a:lstStyle/>
                    <a:p>
                      <a:pPr marL="1099820">
                        <a:lnSpc>
                          <a:spcPts val="2985"/>
                        </a:lnSpc>
                      </a:pPr>
                      <a:r>
                        <a:rPr sz="27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CHO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375285" algn="ctr">
                        <a:lnSpc>
                          <a:spcPts val="302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296545">
                        <a:lnSpc>
                          <a:spcPts val="3060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375285" algn="ctr">
                        <a:lnSpc>
                          <a:spcPts val="3025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660400" algn="r">
                        <a:lnSpc>
                          <a:spcPts val="3025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HO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7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375285" algn="ctr">
                        <a:lnSpc>
                          <a:spcPts val="3095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305435">
                        <a:lnSpc>
                          <a:spcPts val="3025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393700" algn="ctr">
                        <a:lnSpc>
                          <a:spcPts val="306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588010" algn="r">
                        <a:lnSpc>
                          <a:spcPts val="325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7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100" spc="-135" baseline="-218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750" spc="-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2405">
                        <a:lnSpc>
                          <a:spcPts val="2945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2100" baseline="-218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532890">
                        <a:lnSpc>
                          <a:spcPts val="306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462405">
                        <a:lnSpc>
                          <a:spcPts val="3025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2750" spc="-8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3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532890">
                        <a:lnSpc>
                          <a:spcPts val="3025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393700">
                        <a:lnSpc>
                          <a:spcPts val="3060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HO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558925">
                        <a:lnSpc>
                          <a:spcPts val="306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658495">
                        <a:lnSpc>
                          <a:spcPts val="3025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1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462405" marR="629920" indent="70485">
                        <a:lnSpc>
                          <a:spcPts val="3060"/>
                        </a:lnSpc>
                        <a:spcBef>
                          <a:spcPts val="145"/>
                        </a:spcBef>
                      </a:pPr>
                      <a:r>
                        <a:rPr sz="2750" spc="1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750" spc="-6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100" spc="-30" baseline="-218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750" spc="-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4310">
                        <a:lnSpc>
                          <a:spcPts val="316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2100" baseline="-218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552575">
                        <a:lnSpc>
                          <a:spcPts val="306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464310">
                        <a:lnSpc>
                          <a:spcPts val="3060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2750" spc="-9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3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552575">
                        <a:lnSpc>
                          <a:spcPts val="302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669925">
                        <a:lnSpc>
                          <a:spcPts val="3025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4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552575">
                        <a:lnSpc>
                          <a:spcPts val="306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395605">
                        <a:lnSpc>
                          <a:spcPts val="3025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HO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3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464310" marR="231140" indent="88265">
                        <a:lnSpc>
                          <a:spcPts val="3060"/>
                        </a:lnSpc>
                        <a:spcBef>
                          <a:spcPts val="150"/>
                        </a:spcBef>
                      </a:pPr>
                      <a:r>
                        <a:rPr sz="2750" spc="1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750" spc="-6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100" spc="-30" baseline="-218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750" spc="-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95842">
                <a:tc>
                  <a:txBody>
                    <a:bodyPr/>
                    <a:lstStyle/>
                    <a:p>
                      <a:pPr marL="659130">
                        <a:lnSpc>
                          <a:spcPts val="3240"/>
                        </a:lnSpc>
                        <a:spcBef>
                          <a:spcPts val="1350"/>
                        </a:spcBef>
                      </a:pPr>
                      <a:r>
                        <a:rPr sz="27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D-Xylose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171450" marB="0"/>
                </a:tc>
                <a:tc>
                  <a:txBody>
                    <a:bodyPr/>
                    <a:lstStyle/>
                    <a:p>
                      <a:pPr marL="1144270">
                        <a:lnSpc>
                          <a:spcPts val="3240"/>
                        </a:lnSpc>
                        <a:spcBef>
                          <a:spcPts val="1350"/>
                        </a:spcBef>
                      </a:pPr>
                      <a:r>
                        <a:rPr sz="2750" spc="-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D-Xylulose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171450" marB="0"/>
                </a:tc>
                <a:tc>
                  <a:txBody>
                    <a:bodyPr/>
                    <a:lstStyle/>
                    <a:p>
                      <a:pPr marL="116395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L-Xylulose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12763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497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6703" y="54864"/>
            <a:ext cx="248259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67284" y="852503"/>
            <a:ext cx="8411210" cy="4499610"/>
            <a:chOff x="367284" y="852503"/>
            <a:chExt cx="8411210" cy="4499610"/>
          </a:xfrm>
        </p:grpSpPr>
        <p:sp>
          <p:nvSpPr>
            <p:cNvPr id="7" name="object 7"/>
            <p:cNvSpPr/>
            <p:nvPr/>
          </p:nvSpPr>
          <p:spPr>
            <a:xfrm>
              <a:off x="552411" y="1414832"/>
              <a:ext cx="6531609" cy="3932554"/>
            </a:xfrm>
            <a:custGeom>
              <a:avLst/>
              <a:gdLst/>
              <a:ahLst/>
              <a:cxnLst/>
              <a:rect l="l" t="t" r="r" b="b"/>
              <a:pathLst>
                <a:path w="6531609" h="3932554">
                  <a:moveTo>
                    <a:pt x="2871381" y="2223336"/>
                  </a:moveTo>
                  <a:lnTo>
                    <a:pt x="2892662" y="2269328"/>
                  </a:lnTo>
                  <a:lnTo>
                    <a:pt x="2913944" y="2315317"/>
                  </a:lnTo>
                  <a:lnTo>
                    <a:pt x="2935225" y="2361302"/>
                  </a:lnTo>
                  <a:lnTo>
                    <a:pt x="2956507" y="2407281"/>
                  </a:lnTo>
                  <a:lnTo>
                    <a:pt x="2977788" y="2453250"/>
                  </a:lnTo>
                  <a:lnTo>
                    <a:pt x="2999070" y="2499209"/>
                  </a:lnTo>
                  <a:lnTo>
                    <a:pt x="3020352" y="2545154"/>
                  </a:lnTo>
                  <a:lnTo>
                    <a:pt x="3059212" y="2527172"/>
                  </a:lnTo>
                  <a:lnTo>
                    <a:pt x="3098060" y="2509213"/>
                  </a:lnTo>
                  <a:lnTo>
                    <a:pt x="3136884" y="2491254"/>
                  </a:lnTo>
                  <a:lnTo>
                    <a:pt x="3175673" y="2473272"/>
                  </a:lnTo>
                  <a:lnTo>
                    <a:pt x="3216727" y="2453696"/>
                  </a:lnTo>
                  <a:lnTo>
                    <a:pt x="3272595" y="2423355"/>
                  </a:lnTo>
                  <a:lnTo>
                    <a:pt x="3302147" y="2397586"/>
                  </a:lnTo>
                  <a:lnTo>
                    <a:pt x="3321526" y="2359434"/>
                  </a:lnTo>
                  <a:lnTo>
                    <a:pt x="3326830" y="2310809"/>
                  </a:lnTo>
                  <a:lnTo>
                    <a:pt x="3323088" y="2283486"/>
                  </a:lnTo>
                  <a:lnTo>
                    <a:pt x="3302292" y="2223209"/>
                  </a:lnTo>
                  <a:lnTo>
                    <a:pt x="3274606" y="2175187"/>
                  </a:lnTo>
                  <a:lnTo>
                    <a:pt x="3241586" y="2139643"/>
                  </a:lnTo>
                  <a:lnTo>
                    <a:pt x="3204327" y="2117275"/>
                  </a:lnTo>
                  <a:lnTo>
                    <a:pt x="3163735" y="2108909"/>
                  </a:lnTo>
                  <a:lnTo>
                    <a:pt x="3138067" y="2111645"/>
                  </a:lnTo>
                  <a:lnTo>
                    <a:pt x="3103362" y="2121180"/>
                  </a:lnTo>
                  <a:lnTo>
                    <a:pt x="3059632" y="2137502"/>
                  </a:lnTo>
                  <a:lnTo>
                    <a:pt x="3006890" y="2160598"/>
                  </a:lnTo>
                  <a:lnTo>
                    <a:pt x="2972983" y="2176312"/>
                  </a:lnTo>
                  <a:lnTo>
                    <a:pt x="2939087" y="2192015"/>
                  </a:lnTo>
                  <a:lnTo>
                    <a:pt x="2905216" y="2207693"/>
                  </a:lnTo>
                  <a:lnTo>
                    <a:pt x="2871381" y="2223336"/>
                  </a:lnTo>
                  <a:close/>
                </a:path>
                <a:path w="6531609" h="3932554">
                  <a:moveTo>
                    <a:pt x="2649639" y="1744673"/>
                  </a:moveTo>
                  <a:lnTo>
                    <a:pt x="2671111" y="1791082"/>
                  </a:lnTo>
                  <a:lnTo>
                    <a:pt x="2692598" y="1837477"/>
                  </a:lnTo>
                  <a:lnTo>
                    <a:pt x="2714091" y="1883865"/>
                  </a:lnTo>
                  <a:lnTo>
                    <a:pt x="2735585" y="1930253"/>
                  </a:lnTo>
                  <a:lnTo>
                    <a:pt x="2757071" y="1976648"/>
                  </a:lnTo>
                  <a:lnTo>
                    <a:pt x="2778544" y="2023057"/>
                  </a:lnTo>
                  <a:lnTo>
                    <a:pt x="2806069" y="2010313"/>
                  </a:lnTo>
                  <a:lnTo>
                    <a:pt x="2833582" y="1997593"/>
                  </a:lnTo>
                  <a:lnTo>
                    <a:pt x="2888526" y="1972130"/>
                  </a:lnTo>
                  <a:lnTo>
                    <a:pt x="2932817" y="1951270"/>
                  </a:lnTo>
                  <a:lnTo>
                    <a:pt x="2967583" y="1934220"/>
                  </a:lnTo>
                  <a:lnTo>
                    <a:pt x="3008541" y="1911551"/>
                  </a:lnTo>
                  <a:lnTo>
                    <a:pt x="3040386" y="1879229"/>
                  </a:lnTo>
                  <a:lnTo>
                    <a:pt x="3056420" y="1837002"/>
                  </a:lnTo>
                  <a:lnTo>
                    <a:pt x="3058249" y="1812763"/>
                  </a:lnTo>
                  <a:lnTo>
                    <a:pt x="3055721" y="1787107"/>
                  </a:lnTo>
                  <a:lnTo>
                    <a:pt x="3037497" y="1731592"/>
                  </a:lnTo>
                  <a:lnTo>
                    <a:pt x="3008731" y="1683491"/>
                  </a:lnTo>
                  <a:lnTo>
                    <a:pt x="2974251" y="1650820"/>
                  </a:lnTo>
                  <a:lnTo>
                    <a:pt x="2934801" y="1634993"/>
                  </a:lnTo>
                  <a:lnTo>
                    <a:pt x="2913618" y="1634050"/>
                  </a:lnTo>
                  <a:lnTo>
                    <a:pt x="2891447" y="1637739"/>
                  </a:lnTo>
                  <a:lnTo>
                    <a:pt x="2841647" y="1657059"/>
                  </a:lnTo>
                  <a:lnTo>
                    <a:pt x="2799560" y="1675619"/>
                  </a:lnTo>
                  <a:lnTo>
                    <a:pt x="2746032" y="1700096"/>
                  </a:lnTo>
                  <a:lnTo>
                    <a:pt x="2697835" y="1722384"/>
                  </a:lnTo>
                  <a:lnTo>
                    <a:pt x="2673737" y="1733529"/>
                  </a:lnTo>
                  <a:lnTo>
                    <a:pt x="2649639" y="1744673"/>
                  </a:lnTo>
                  <a:close/>
                </a:path>
                <a:path w="6531609" h="3932554">
                  <a:moveTo>
                    <a:pt x="2389035" y="1622118"/>
                  </a:moveTo>
                  <a:lnTo>
                    <a:pt x="2436497" y="1600129"/>
                  </a:lnTo>
                  <a:lnTo>
                    <a:pt x="2483961" y="1578143"/>
                  </a:lnTo>
                  <a:lnTo>
                    <a:pt x="2531430" y="1556160"/>
                  </a:lnTo>
                  <a:lnTo>
                    <a:pt x="2578905" y="1534185"/>
                  </a:lnTo>
                  <a:lnTo>
                    <a:pt x="2626389" y="1512218"/>
                  </a:lnTo>
                  <a:lnTo>
                    <a:pt x="2673885" y="1490263"/>
                  </a:lnTo>
                  <a:lnTo>
                    <a:pt x="2721394" y="1468321"/>
                  </a:lnTo>
                  <a:lnTo>
                    <a:pt x="2767874" y="1447654"/>
                  </a:lnTo>
                  <a:lnTo>
                    <a:pt x="2808817" y="1431380"/>
                  </a:lnTo>
                  <a:lnTo>
                    <a:pt x="2874048" y="1412060"/>
                  </a:lnTo>
                  <a:lnTo>
                    <a:pt x="2901122" y="1408653"/>
                  </a:lnTo>
                  <a:lnTo>
                    <a:pt x="2928435" y="1409091"/>
                  </a:lnTo>
                  <a:lnTo>
                    <a:pt x="2983776" y="1421458"/>
                  </a:lnTo>
                  <a:lnTo>
                    <a:pt x="3039243" y="1449303"/>
                  </a:lnTo>
                  <a:lnTo>
                    <a:pt x="3094139" y="1492578"/>
                  </a:lnTo>
                  <a:lnTo>
                    <a:pt x="3144145" y="1550268"/>
                  </a:lnTo>
                  <a:lnTo>
                    <a:pt x="3165648" y="1584197"/>
                  </a:lnTo>
                  <a:lnTo>
                    <a:pt x="3184817" y="1621483"/>
                  </a:lnTo>
                  <a:lnTo>
                    <a:pt x="3202057" y="1663820"/>
                  </a:lnTo>
                  <a:lnTo>
                    <a:pt x="3214535" y="1706240"/>
                  </a:lnTo>
                  <a:lnTo>
                    <a:pt x="3222250" y="1748731"/>
                  </a:lnTo>
                  <a:lnTo>
                    <a:pt x="3225203" y="1791282"/>
                  </a:lnTo>
                  <a:lnTo>
                    <a:pt x="3223421" y="1832309"/>
                  </a:lnTo>
                  <a:lnTo>
                    <a:pt x="3216757" y="1870228"/>
                  </a:lnTo>
                  <a:lnTo>
                    <a:pt x="3205236" y="1905028"/>
                  </a:lnTo>
                  <a:lnTo>
                    <a:pt x="3188881" y="1936697"/>
                  </a:lnTo>
                  <a:lnTo>
                    <a:pt x="3233430" y="1938933"/>
                  </a:lnTo>
                  <a:lnTo>
                    <a:pt x="3276193" y="1948873"/>
                  </a:lnTo>
                  <a:lnTo>
                    <a:pt x="3317147" y="1966504"/>
                  </a:lnTo>
                  <a:lnTo>
                    <a:pt x="3356267" y="1991815"/>
                  </a:lnTo>
                  <a:lnTo>
                    <a:pt x="3392795" y="2023823"/>
                  </a:lnTo>
                  <a:lnTo>
                    <a:pt x="3425799" y="2061570"/>
                  </a:lnTo>
                  <a:lnTo>
                    <a:pt x="3455279" y="2105079"/>
                  </a:lnTo>
                  <a:lnTo>
                    <a:pt x="3481235" y="2154375"/>
                  </a:lnTo>
                  <a:lnTo>
                    <a:pt x="3498425" y="2195850"/>
                  </a:lnTo>
                  <a:lnTo>
                    <a:pt x="3512080" y="2238338"/>
                  </a:lnTo>
                  <a:lnTo>
                    <a:pt x="3522186" y="2281802"/>
                  </a:lnTo>
                  <a:lnTo>
                    <a:pt x="3528733" y="2326206"/>
                  </a:lnTo>
                  <a:lnTo>
                    <a:pt x="3531398" y="2369688"/>
                  </a:lnTo>
                  <a:lnTo>
                    <a:pt x="3529860" y="2410407"/>
                  </a:lnTo>
                  <a:lnTo>
                    <a:pt x="3524107" y="2448364"/>
                  </a:lnTo>
                  <a:lnTo>
                    <a:pt x="3499673" y="2515678"/>
                  </a:lnTo>
                  <a:lnTo>
                    <a:pt x="3456620" y="2570248"/>
                  </a:lnTo>
                  <a:lnTo>
                    <a:pt x="3401022" y="2608819"/>
                  </a:lnTo>
                  <a:lnTo>
                    <a:pt x="3358902" y="2631212"/>
                  </a:lnTo>
                  <a:lnTo>
                    <a:pt x="3301684" y="2659821"/>
                  </a:lnTo>
                  <a:lnTo>
                    <a:pt x="3229394" y="2694633"/>
                  </a:lnTo>
                  <a:lnTo>
                    <a:pt x="3182223" y="2716477"/>
                  </a:lnTo>
                  <a:lnTo>
                    <a:pt x="3135066" y="2738321"/>
                  </a:lnTo>
                  <a:lnTo>
                    <a:pt x="3087916" y="2760165"/>
                  </a:lnTo>
                  <a:lnTo>
                    <a:pt x="3040766" y="2782009"/>
                  </a:lnTo>
                  <a:lnTo>
                    <a:pt x="2993609" y="2803853"/>
                  </a:lnTo>
                  <a:lnTo>
                    <a:pt x="2946438" y="2825697"/>
                  </a:lnTo>
                  <a:lnTo>
                    <a:pt x="2924999" y="2779405"/>
                  </a:lnTo>
                  <a:lnTo>
                    <a:pt x="2903560" y="2733114"/>
                  </a:lnTo>
                  <a:lnTo>
                    <a:pt x="2710613" y="2316490"/>
                  </a:lnTo>
                  <a:lnTo>
                    <a:pt x="2689175" y="2270199"/>
                  </a:lnTo>
                  <a:lnTo>
                    <a:pt x="2667736" y="2223907"/>
                  </a:lnTo>
                  <a:lnTo>
                    <a:pt x="2646298" y="2177616"/>
                  </a:lnTo>
                  <a:lnTo>
                    <a:pt x="2624859" y="2131324"/>
                  </a:lnTo>
                  <a:lnTo>
                    <a:pt x="2603420" y="2085033"/>
                  </a:lnTo>
                  <a:lnTo>
                    <a:pt x="2581982" y="2038741"/>
                  </a:lnTo>
                  <a:lnTo>
                    <a:pt x="2560543" y="1992450"/>
                  </a:lnTo>
                  <a:lnTo>
                    <a:pt x="2539105" y="1946158"/>
                  </a:lnTo>
                  <a:lnTo>
                    <a:pt x="2517666" y="1899867"/>
                  </a:lnTo>
                  <a:lnTo>
                    <a:pt x="2496227" y="1853575"/>
                  </a:lnTo>
                  <a:lnTo>
                    <a:pt x="2474789" y="1807284"/>
                  </a:lnTo>
                  <a:lnTo>
                    <a:pt x="2453350" y="1760992"/>
                  </a:lnTo>
                  <a:lnTo>
                    <a:pt x="2431912" y="1714701"/>
                  </a:lnTo>
                  <a:lnTo>
                    <a:pt x="2410473" y="1668409"/>
                  </a:lnTo>
                  <a:lnTo>
                    <a:pt x="2389035" y="1622118"/>
                  </a:lnTo>
                  <a:close/>
                </a:path>
                <a:path w="6531609" h="3932554">
                  <a:moveTo>
                    <a:pt x="1093254" y="2222193"/>
                  </a:moveTo>
                  <a:lnTo>
                    <a:pt x="1143483" y="2198951"/>
                  </a:lnTo>
                  <a:lnTo>
                    <a:pt x="1193730" y="2175703"/>
                  </a:lnTo>
                  <a:lnTo>
                    <a:pt x="1243983" y="2152442"/>
                  </a:lnTo>
                  <a:lnTo>
                    <a:pt x="1294231" y="2129164"/>
                  </a:lnTo>
                  <a:lnTo>
                    <a:pt x="1344460" y="2105861"/>
                  </a:lnTo>
                  <a:lnTo>
                    <a:pt x="1373966" y="2147600"/>
                  </a:lnTo>
                  <a:lnTo>
                    <a:pt x="1403472" y="2189338"/>
                  </a:lnTo>
                  <a:lnTo>
                    <a:pt x="1432978" y="2231074"/>
                  </a:lnTo>
                  <a:lnTo>
                    <a:pt x="1462484" y="2272808"/>
                  </a:lnTo>
                  <a:lnTo>
                    <a:pt x="1491989" y="2314540"/>
                  </a:lnTo>
                  <a:lnTo>
                    <a:pt x="1521493" y="2356272"/>
                  </a:lnTo>
                  <a:lnTo>
                    <a:pt x="1550996" y="2398003"/>
                  </a:lnTo>
                  <a:lnTo>
                    <a:pt x="1580499" y="2439733"/>
                  </a:lnTo>
                  <a:lnTo>
                    <a:pt x="1610001" y="2481463"/>
                  </a:lnTo>
                  <a:lnTo>
                    <a:pt x="1639501" y="2523194"/>
                  </a:lnTo>
                  <a:lnTo>
                    <a:pt x="1669000" y="2564924"/>
                  </a:lnTo>
                  <a:lnTo>
                    <a:pt x="1698498" y="2606655"/>
                  </a:lnTo>
                  <a:lnTo>
                    <a:pt x="1727994" y="2648387"/>
                  </a:lnTo>
                  <a:lnTo>
                    <a:pt x="1757489" y="2690119"/>
                  </a:lnTo>
                  <a:lnTo>
                    <a:pt x="1786981" y="2731853"/>
                  </a:lnTo>
                  <a:lnTo>
                    <a:pt x="1816472" y="2773589"/>
                  </a:lnTo>
                  <a:lnTo>
                    <a:pt x="1845960" y="2815326"/>
                  </a:lnTo>
                  <a:lnTo>
                    <a:pt x="1875447" y="2857066"/>
                  </a:lnTo>
                  <a:lnTo>
                    <a:pt x="1862618" y="2807621"/>
                  </a:lnTo>
                  <a:lnTo>
                    <a:pt x="1849788" y="2758175"/>
                  </a:lnTo>
                  <a:lnTo>
                    <a:pt x="1836956" y="2708729"/>
                  </a:lnTo>
                  <a:lnTo>
                    <a:pt x="1824123" y="2659283"/>
                  </a:lnTo>
                  <a:lnTo>
                    <a:pt x="1811288" y="2609837"/>
                  </a:lnTo>
                  <a:lnTo>
                    <a:pt x="1798452" y="2560389"/>
                  </a:lnTo>
                  <a:lnTo>
                    <a:pt x="1785615" y="2510941"/>
                  </a:lnTo>
                  <a:lnTo>
                    <a:pt x="1772778" y="2461492"/>
                  </a:lnTo>
                  <a:lnTo>
                    <a:pt x="1759940" y="2412042"/>
                  </a:lnTo>
                  <a:lnTo>
                    <a:pt x="1747103" y="2362591"/>
                  </a:lnTo>
                  <a:lnTo>
                    <a:pt x="1734265" y="2313138"/>
                  </a:lnTo>
                  <a:lnTo>
                    <a:pt x="1721429" y="2263684"/>
                  </a:lnTo>
                  <a:lnTo>
                    <a:pt x="1708593" y="2214229"/>
                  </a:lnTo>
                  <a:lnTo>
                    <a:pt x="1695758" y="2164772"/>
                  </a:lnTo>
                  <a:lnTo>
                    <a:pt x="1682924" y="2115312"/>
                  </a:lnTo>
                  <a:lnTo>
                    <a:pt x="1670092" y="2065851"/>
                  </a:lnTo>
                  <a:lnTo>
                    <a:pt x="1657262" y="2016388"/>
                  </a:lnTo>
                  <a:lnTo>
                    <a:pt x="1644434" y="1966923"/>
                  </a:lnTo>
                  <a:lnTo>
                    <a:pt x="1694801" y="1943606"/>
                  </a:lnTo>
                  <a:lnTo>
                    <a:pt x="1745162" y="1920289"/>
                  </a:lnTo>
                  <a:lnTo>
                    <a:pt x="1795511" y="1896971"/>
                  </a:lnTo>
                  <a:lnTo>
                    <a:pt x="1845841" y="1873654"/>
                  </a:lnTo>
                  <a:lnTo>
                    <a:pt x="1896148" y="1850337"/>
                  </a:lnTo>
                  <a:lnTo>
                    <a:pt x="1917586" y="1896628"/>
                  </a:lnTo>
                  <a:lnTo>
                    <a:pt x="1939025" y="1942920"/>
                  </a:lnTo>
                  <a:lnTo>
                    <a:pt x="1960463" y="1989211"/>
                  </a:lnTo>
                  <a:lnTo>
                    <a:pt x="1981902" y="2035503"/>
                  </a:lnTo>
                  <a:lnTo>
                    <a:pt x="2003340" y="2081794"/>
                  </a:lnTo>
                  <a:lnTo>
                    <a:pt x="2024779" y="2128086"/>
                  </a:lnTo>
                  <a:lnTo>
                    <a:pt x="2046218" y="2174377"/>
                  </a:lnTo>
                  <a:lnTo>
                    <a:pt x="2067656" y="2220669"/>
                  </a:lnTo>
                  <a:lnTo>
                    <a:pt x="2089095" y="2266960"/>
                  </a:lnTo>
                  <a:lnTo>
                    <a:pt x="2110533" y="2313252"/>
                  </a:lnTo>
                  <a:lnTo>
                    <a:pt x="2131972" y="2359543"/>
                  </a:lnTo>
                  <a:lnTo>
                    <a:pt x="2153411" y="2405835"/>
                  </a:lnTo>
                  <a:lnTo>
                    <a:pt x="2174849" y="2452126"/>
                  </a:lnTo>
                  <a:lnTo>
                    <a:pt x="2196288" y="2498418"/>
                  </a:lnTo>
                  <a:lnTo>
                    <a:pt x="2217726" y="2544709"/>
                  </a:lnTo>
                  <a:lnTo>
                    <a:pt x="2239165" y="2591001"/>
                  </a:lnTo>
                  <a:lnTo>
                    <a:pt x="2260603" y="2637292"/>
                  </a:lnTo>
                  <a:lnTo>
                    <a:pt x="2282042" y="2683584"/>
                  </a:lnTo>
                  <a:lnTo>
                    <a:pt x="2303481" y="2729875"/>
                  </a:lnTo>
                  <a:lnTo>
                    <a:pt x="2324919" y="2776167"/>
                  </a:lnTo>
                  <a:lnTo>
                    <a:pt x="2346358" y="2822458"/>
                  </a:lnTo>
                  <a:lnTo>
                    <a:pt x="2367796" y="2868750"/>
                  </a:lnTo>
                  <a:lnTo>
                    <a:pt x="2389235" y="2915041"/>
                  </a:lnTo>
                  <a:lnTo>
                    <a:pt x="2410673" y="2961333"/>
                  </a:lnTo>
                  <a:lnTo>
                    <a:pt x="2432112" y="3007624"/>
                  </a:lnTo>
                  <a:lnTo>
                    <a:pt x="2453551" y="3053916"/>
                  </a:lnTo>
                  <a:lnTo>
                    <a:pt x="2414591" y="3071994"/>
                  </a:lnTo>
                  <a:lnTo>
                    <a:pt x="2375620" y="3090047"/>
                  </a:lnTo>
                  <a:lnTo>
                    <a:pt x="2336625" y="3108101"/>
                  </a:lnTo>
                  <a:lnTo>
                    <a:pt x="2297595" y="3126179"/>
                  </a:lnTo>
                  <a:lnTo>
                    <a:pt x="2276711" y="3081058"/>
                  </a:lnTo>
                  <a:lnTo>
                    <a:pt x="2255827" y="3035940"/>
                  </a:lnTo>
                  <a:lnTo>
                    <a:pt x="2234940" y="2990822"/>
                  </a:lnTo>
                  <a:lnTo>
                    <a:pt x="2214053" y="2945706"/>
                  </a:lnTo>
                  <a:lnTo>
                    <a:pt x="2193164" y="2900591"/>
                  </a:lnTo>
                  <a:lnTo>
                    <a:pt x="2172275" y="2855476"/>
                  </a:lnTo>
                  <a:lnTo>
                    <a:pt x="2151385" y="2810363"/>
                  </a:lnTo>
                  <a:lnTo>
                    <a:pt x="2130494" y="2765250"/>
                  </a:lnTo>
                  <a:lnTo>
                    <a:pt x="2109603" y="2720137"/>
                  </a:lnTo>
                  <a:lnTo>
                    <a:pt x="2088711" y="2675025"/>
                  </a:lnTo>
                  <a:lnTo>
                    <a:pt x="2067820" y="2629913"/>
                  </a:lnTo>
                  <a:lnTo>
                    <a:pt x="2046928" y="2584801"/>
                  </a:lnTo>
                  <a:lnTo>
                    <a:pt x="2026037" y="2539688"/>
                  </a:lnTo>
                  <a:lnTo>
                    <a:pt x="2005147" y="2494575"/>
                  </a:lnTo>
                  <a:lnTo>
                    <a:pt x="1984256" y="2449461"/>
                  </a:lnTo>
                  <a:lnTo>
                    <a:pt x="1963367" y="2404347"/>
                  </a:lnTo>
                  <a:lnTo>
                    <a:pt x="1942478" y="2359232"/>
                  </a:lnTo>
                  <a:lnTo>
                    <a:pt x="1921591" y="2314116"/>
                  </a:lnTo>
                  <a:lnTo>
                    <a:pt x="1900705" y="2268998"/>
                  </a:lnTo>
                  <a:lnTo>
                    <a:pt x="1879820" y="2223879"/>
                  </a:lnTo>
                  <a:lnTo>
                    <a:pt x="1858937" y="2178759"/>
                  </a:lnTo>
                  <a:lnTo>
                    <a:pt x="1871964" y="2227509"/>
                  </a:lnTo>
                  <a:lnTo>
                    <a:pt x="1884993" y="2276259"/>
                  </a:lnTo>
                  <a:lnTo>
                    <a:pt x="1898023" y="2325009"/>
                  </a:lnTo>
                  <a:lnTo>
                    <a:pt x="1911055" y="2373759"/>
                  </a:lnTo>
                  <a:lnTo>
                    <a:pt x="1924088" y="2422510"/>
                  </a:lnTo>
                  <a:lnTo>
                    <a:pt x="1937121" y="2471261"/>
                  </a:lnTo>
                  <a:lnTo>
                    <a:pt x="1950156" y="2520013"/>
                  </a:lnTo>
                  <a:lnTo>
                    <a:pt x="1963190" y="2568765"/>
                  </a:lnTo>
                  <a:lnTo>
                    <a:pt x="1976226" y="2617518"/>
                  </a:lnTo>
                  <a:lnTo>
                    <a:pt x="1989261" y="2666271"/>
                  </a:lnTo>
                  <a:lnTo>
                    <a:pt x="2002297" y="2715026"/>
                  </a:lnTo>
                  <a:lnTo>
                    <a:pt x="2015332" y="2763781"/>
                  </a:lnTo>
                  <a:lnTo>
                    <a:pt x="2028368" y="2812537"/>
                  </a:lnTo>
                  <a:lnTo>
                    <a:pt x="2041403" y="2861295"/>
                  </a:lnTo>
                  <a:lnTo>
                    <a:pt x="2054437" y="2910053"/>
                  </a:lnTo>
                  <a:lnTo>
                    <a:pt x="2067471" y="2958813"/>
                  </a:lnTo>
                  <a:lnTo>
                    <a:pt x="2080503" y="3007574"/>
                  </a:lnTo>
                  <a:lnTo>
                    <a:pt x="2093535" y="3056336"/>
                  </a:lnTo>
                  <a:lnTo>
                    <a:pt x="2106565" y="3105100"/>
                  </a:lnTo>
                  <a:lnTo>
                    <a:pt x="2119594" y="3153866"/>
                  </a:lnTo>
                  <a:lnTo>
                    <a:pt x="2132622" y="3202633"/>
                  </a:lnTo>
                  <a:lnTo>
                    <a:pt x="2092236" y="3221304"/>
                  </a:lnTo>
                  <a:lnTo>
                    <a:pt x="2051850" y="3239987"/>
                  </a:lnTo>
                  <a:lnTo>
                    <a:pt x="2011464" y="3258694"/>
                  </a:lnTo>
                  <a:lnTo>
                    <a:pt x="1971078" y="3277436"/>
                  </a:lnTo>
                  <a:lnTo>
                    <a:pt x="1942340" y="3235943"/>
                  </a:lnTo>
                  <a:lnTo>
                    <a:pt x="1913604" y="3194451"/>
                  </a:lnTo>
                  <a:lnTo>
                    <a:pt x="1884870" y="3152958"/>
                  </a:lnTo>
                  <a:lnTo>
                    <a:pt x="1856137" y="3111466"/>
                  </a:lnTo>
                  <a:lnTo>
                    <a:pt x="1827406" y="3069974"/>
                  </a:lnTo>
                  <a:lnTo>
                    <a:pt x="1798676" y="3028483"/>
                  </a:lnTo>
                  <a:lnTo>
                    <a:pt x="1769947" y="2986992"/>
                  </a:lnTo>
                  <a:lnTo>
                    <a:pt x="1741220" y="2945501"/>
                  </a:lnTo>
                  <a:lnTo>
                    <a:pt x="1712493" y="2904011"/>
                  </a:lnTo>
                  <a:lnTo>
                    <a:pt x="1683767" y="2862522"/>
                  </a:lnTo>
                  <a:lnTo>
                    <a:pt x="1655043" y="2821034"/>
                  </a:lnTo>
                  <a:lnTo>
                    <a:pt x="1626319" y="2779547"/>
                  </a:lnTo>
                  <a:lnTo>
                    <a:pt x="1597596" y="2738061"/>
                  </a:lnTo>
                  <a:lnTo>
                    <a:pt x="1568873" y="2696576"/>
                  </a:lnTo>
                  <a:lnTo>
                    <a:pt x="1540151" y="2655091"/>
                  </a:lnTo>
                  <a:lnTo>
                    <a:pt x="1511430" y="2613609"/>
                  </a:lnTo>
                  <a:lnTo>
                    <a:pt x="1482709" y="2572127"/>
                  </a:lnTo>
                  <a:lnTo>
                    <a:pt x="1453988" y="2530647"/>
                  </a:lnTo>
                  <a:lnTo>
                    <a:pt x="1425268" y="2489168"/>
                  </a:lnTo>
                  <a:lnTo>
                    <a:pt x="1396548" y="2447691"/>
                  </a:lnTo>
                  <a:lnTo>
                    <a:pt x="1367828" y="2406216"/>
                  </a:lnTo>
                  <a:lnTo>
                    <a:pt x="1388727" y="2451320"/>
                  </a:lnTo>
                  <a:lnTo>
                    <a:pt x="1409626" y="2496426"/>
                  </a:lnTo>
                  <a:lnTo>
                    <a:pt x="1430522" y="2541533"/>
                  </a:lnTo>
                  <a:lnTo>
                    <a:pt x="1451418" y="2586641"/>
                  </a:lnTo>
                  <a:lnTo>
                    <a:pt x="1472312" y="2631752"/>
                  </a:lnTo>
                  <a:lnTo>
                    <a:pt x="1493206" y="2676863"/>
                  </a:lnTo>
                  <a:lnTo>
                    <a:pt x="1514099" y="2721976"/>
                  </a:lnTo>
                  <a:lnTo>
                    <a:pt x="1534991" y="2767089"/>
                  </a:lnTo>
                  <a:lnTo>
                    <a:pt x="1555883" y="2812204"/>
                  </a:lnTo>
                  <a:lnTo>
                    <a:pt x="1576774" y="2857320"/>
                  </a:lnTo>
                  <a:lnTo>
                    <a:pt x="1597666" y="2902437"/>
                  </a:lnTo>
                  <a:lnTo>
                    <a:pt x="1618557" y="2947554"/>
                  </a:lnTo>
                  <a:lnTo>
                    <a:pt x="1639449" y="2992673"/>
                  </a:lnTo>
                  <a:lnTo>
                    <a:pt x="1660342" y="3037792"/>
                  </a:lnTo>
                  <a:lnTo>
                    <a:pt x="1681234" y="3082911"/>
                  </a:lnTo>
                  <a:lnTo>
                    <a:pt x="1702128" y="3128031"/>
                  </a:lnTo>
                  <a:lnTo>
                    <a:pt x="1723022" y="3173152"/>
                  </a:lnTo>
                  <a:lnTo>
                    <a:pt x="1743918" y="3218272"/>
                  </a:lnTo>
                  <a:lnTo>
                    <a:pt x="1764815" y="3263393"/>
                  </a:lnTo>
                  <a:lnTo>
                    <a:pt x="1785713" y="3308515"/>
                  </a:lnTo>
                  <a:lnTo>
                    <a:pt x="1806613" y="3353636"/>
                  </a:lnTo>
                  <a:lnTo>
                    <a:pt x="1767582" y="3371658"/>
                  </a:lnTo>
                  <a:lnTo>
                    <a:pt x="1728587" y="3389704"/>
                  </a:lnTo>
                  <a:lnTo>
                    <a:pt x="1689616" y="3407750"/>
                  </a:lnTo>
                  <a:lnTo>
                    <a:pt x="1650657" y="3425772"/>
                  </a:lnTo>
                  <a:lnTo>
                    <a:pt x="1629218" y="3379480"/>
                  </a:lnTo>
                  <a:lnTo>
                    <a:pt x="1607779" y="3333189"/>
                  </a:lnTo>
                  <a:lnTo>
                    <a:pt x="1586341" y="3286897"/>
                  </a:lnTo>
                  <a:lnTo>
                    <a:pt x="1114692" y="2268484"/>
                  </a:lnTo>
                  <a:lnTo>
                    <a:pt x="1093254" y="2222193"/>
                  </a:lnTo>
                  <a:close/>
                </a:path>
                <a:path w="6531609" h="3932554">
                  <a:moveTo>
                    <a:pt x="0" y="2728542"/>
                  </a:moveTo>
                  <a:lnTo>
                    <a:pt x="47414" y="2706588"/>
                  </a:lnTo>
                  <a:lnTo>
                    <a:pt x="94828" y="2684631"/>
                  </a:lnTo>
                  <a:lnTo>
                    <a:pt x="142243" y="2662670"/>
                  </a:lnTo>
                  <a:lnTo>
                    <a:pt x="189658" y="2640707"/>
                  </a:lnTo>
                  <a:lnTo>
                    <a:pt x="237074" y="2618743"/>
                  </a:lnTo>
                  <a:lnTo>
                    <a:pt x="284489" y="2596777"/>
                  </a:lnTo>
                  <a:lnTo>
                    <a:pt x="331904" y="2574811"/>
                  </a:lnTo>
                  <a:lnTo>
                    <a:pt x="379320" y="2552845"/>
                  </a:lnTo>
                  <a:lnTo>
                    <a:pt x="426735" y="2530880"/>
                  </a:lnTo>
                  <a:lnTo>
                    <a:pt x="474150" y="2508917"/>
                  </a:lnTo>
                  <a:lnTo>
                    <a:pt x="521565" y="2486957"/>
                  </a:lnTo>
                  <a:lnTo>
                    <a:pt x="568980" y="2465000"/>
                  </a:lnTo>
                  <a:lnTo>
                    <a:pt x="616394" y="2443046"/>
                  </a:lnTo>
                  <a:lnTo>
                    <a:pt x="639966" y="2493983"/>
                  </a:lnTo>
                  <a:lnTo>
                    <a:pt x="663536" y="2544884"/>
                  </a:lnTo>
                  <a:lnTo>
                    <a:pt x="687106" y="2595761"/>
                  </a:lnTo>
                  <a:lnTo>
                    <a:pt x="710679" y="2646627"/>
                  </a:lnTo>
                  <a:lnTo>
                    <a:pt x="665824" y="2667426"/>
                  </a:lnTo>
                  <a:lnTo>
                    <a:pt x="620970" y="2688218"/>
                  </a:lnTo>
                  <a:lnTo>
                    <a:pt x="576116" y="2709004"/>
                  </a:lnTo>
                  <a:lnTo>
                    <a:pt x="531263" y="2729784"/>
                  </a:lnTo>
                  <a:lnTo>
                    <a:pt x="486410" y="2750561"/>
                  </a:lnTo>
                  <a:lnTo>
                    <a:pt x="441556" y="2771333"/>
                  </a:lnTo>
                  <a:lnTo>
                    <a:pt x="396703" y="2792102"/>
                  </a:lnTo>
                  <a:lnTo>
                    <a:pt x="351849" y="2812869"/>
                  </a:lnTo>
                  <a:lnTo>
                    <a:pt x="306995" y="2833634"/>
                  </a:lnTo>
                  <a:lnTo>
                    <a:pt x="262140" y="2854399"/>
                  </a:lnTo>
                  <a:lnTo>
                    <a:pt x="282733" y="2898858"/>
                  </a:lnTo>
                  <a:lnTo>
                    <a:pt x="303327" y="2943332"/>
                  </a:lnTo>
                  <a:lnTo>
                    <a:pt x="323921" y="2987812"/>
                  </a:lnTo>
                  <a:lnTo>
                    <a:pt x="344516" y="3032293"/>
                  </a:lnTo>
                  <a:lnTo>
                    <a:pt x="365113" y="3076767"/>
                  </a:lnTo>
                  <a:lnTo>
                    <a:pt x="385711" y="3121226"/>
                  </a:lnTo>
                  <a:lnTo>
                    <a:pt x="432083" y="3099759"/>
                  </a:lnTo>
                  <a:lnTo>
                    <a:pt x="478455" y="3078284"/>
                  </a:lnTo>
                  <a:lnTo>
                    <a:pt x="524827" y="3056804"/>
                  </a:lnTo>
                  <a:lnTo>
                    <a:pt x="571199" y="3035321"/>
                  </a:lnTo>
                  <a:lnTo>
                    <a:pt x="617571" y="3013837"/>
                  </a:lnTo>
                  <a:lnTo>
                    <a:pt x="663943" y="2992354"/>
                  </a:lnTo>
                  <a:lnTo>
                    <a:pt x="710315" y="2970874"/>
                  </a:lnTo>
                  <a:lnTo>
                    <a:pt x="756687" y="2949399"/>
                  </a:lnTo>
                  <a:lnTo>
                    <a:pt x="803059" y="2927932"/>
                  </a:lnTo>
                  <a:lnTo>
                    <a:pt x="826510" y="2978625"/>
                  </a:lnTo>
                  <a:lnTo>
                    <a:pt x="849985" y="3029341"/>
                  </a:lnTo>
                  <a:lnTo>
                    <a:pt x="873460" y="3080058"/>
                  </a:lnTo>
                  <a:lnTo>
                    <a:pt x="896912" y="3130751"/>
                  </a:lnTo>
                  <a:lnTo>
                    <a:pt x="850555" y="3152214"/>
                  </a:lnTo>
                  <a:lnTo>
                    <a:pt x="804195" y="3173678"/>
                  </a:lnTo>
                  <a:lnTo>
                    <a:pt x="757832" y="3195145"/>
                  </a:lnTo>
                  <a:lnTo>
                    <a:pt x="711466" y="3216614"/>
                  </a:lnTo>
                  <a:lnTo>
                    <a:pt x="665098" y="3238088"/>
                  </a:lnTo>
                  <a:lnTo>
                    <a:pt x="618729" y="3259567"/>
                  </a:lnTo>
                  <a:lnTo>
                    <a:pt x="572358" y="3281052"/>
                  </a:lnTo>
                  <a:lnTo>
                    <a:pt x="525987" y="3302544"/>
                  </a:lnTo>
                  <a:lnTo>
                    <a:pt x="479615" y="3324045"/>
                  </a:lnTo>
                  <a:lnTo>
                    <a:pt x="501288" y="3370806"/>
                  </a:lnTo>
                  <a:lnTo>
                    <a:pt x="522959" y="3417581"/>
                  </a:lnTo>
                  <a:lnTo>
                    <a:pt x="544630" y="3464367"/>
                  </a:lnTo>
                  <a:lnTo>
                    <a:pt x="566301" y="3511162"/>
                  </a:lnTo>
                  <a:lnTo>
                    <a:pt x="587972" y="3557964"/>
                  </a:lnTo>
                  <a:lnTo>
                    <a:pt x="609644" y="3604770"/>
                  </a:lnTo>
                  <a:lnTo>
                    <a:pt x="631316" y="3651578"/>
                  </a:lnTo>
                  <a:lnTo>
                    <a:pt x="677771" y="3630055"/>
                  </a:lnTo>
                  <a:lnTo>
                    <a:pt x="724223" y="3608538"/>
                  </a:lnTo>
                  <a:lnTo>
                    <a:pt x="770673" y="3587026"/>
                  </a:lnTo>
                  <a:lnTo>
                    <a:pt x="817122" y="3565517"/>
                  </a:lnTo>
                  <a:lnTo>
                    <a:pt x="863569" y="3544009"/>
                  </a:lnTo>
                  <a:lnTo>
                    <a:pt x="910016" y="3522501"/>
                  </a:lnTo>
                  <a:lnTo>
                    <a:pt x="956461" y="3500992"/>
                  </a:lnTo>
                  <a:lnTo>
                    <a:pt x="1002905" y="3479480"/>
                  </a:lnTo>
                  <a:lnTo>
                    <a:pt x="1049350" y="3457963"/>
                  </a:lnTo>
                  <a:lnTo>
                    <a:pt x="1095794" y="3436440"/>
                  </a:lnTo>
                  <a:lnTo>
                    <a:pt x="1119245" y="3487186"/>
                  </a:lnTo>
                  <a:lnTo>
                    <a:pt x="1142720" y="3537897"/>
                  </a:lnTo>
                  <a:lnTo>
                    <a:pt x="1166195" y="3588584"/>
                  </a:lnTo>
                  <a:lnTo>
                    <a:pt x="1189647" y="3639259"/>
                  </a:lnTo>
                  <a:lnTo>
                    <a:pt x="1144473" y="3660185"/>
                  </a:lnTo>
                  <a:lnTo>
                    <a:pt x="1099302" y="3681107"/>
                  </a:lnTo>
                  <a:lnTo>
                    <a:pt x="1054135" y="3702027"/>
                  </a:lnTo>
                  <a:lnTo>
                    <a:pt x="1008970" y="3722945"/>
                  </a:lnTo>
                  <a:lnTo>
                    <a:pt x="963808" y="3743861"/>
                  </a:lnTo>
                  <a:lnTo>
                    <a:pt x="918647" y="3764776"/>
                  </a:lnTo>
                  <a:lnTo>
                    <a:pt x="873488" y="3785690"/>
                  </a:lnTo>
                  <a:lnTo>
                    <a:pt x="828330" y="3806604"/>
                  </a:lnTo>
                  <a:lnTo>
                    <a:pt x="783172" y="3827519"/>
                  </a:lnTo>
                  <a:lnTo>
                    <a:pt x="738014" y="3848435"/>
                  </a:lnTo>
                  <a:lnTo>
                    <a:pt x="692857" y="3869353"/>
                  </a:lnTo>
                  <a:lnTo>
                    <a:pt x="647698" y="3890272"/>
                  </a:lnTo>
                  <a:lnTo>
                    <a:pt x="602538" y="3911195"/>
                  </a:lnTo>
                  <a:lnTo>
                    <a:pt x="557377" y="3932121"/>
                  </a:lnTo>
                  <a:lnTo>
                    <a:pt x="535940" y="3885829"/>
                  </a:lnTo>
                  <a:lnTo>
                    <a:pt x="514503" y="3839538"/>
                  </a:lnTo>
                  <a:lnTo>
                    <a:pt x="493065" y="3793246"/>
                  </a:lnTo>
                  <a:lnTo>
                    <a:pt x="471628" y="3746955"/>
                  </a:lnTo>
                  <a:lnTo>
                    <a:pt x="450190" y="3700663"/>
                  </a:lnTo>
                  <a:lnTo>
                    <a:pt x="428753" y="3654372"/>
                  </a:lnTo>
                  <a:lnTo>
                    <a:pt x="407315" y="3608080"/>
                  </a:lnTo>
                  <a:lnTo>
                    <a:pt x="385877" y="3561789"/>
                  </a:lnTo>
                  <a:lnTo>
                    <a:pt x="364440" y="3515497"/>
                  </a:lnTo>
                  <a:lnTo>
                    <a:pt x="343002" y="3469206"/>
                  </a:lnTo>
                  <a:lnTo>
                    <a:pt x="321564" y="3422914"/>
                  </a:lnTo>
                  <a:lnTo>
                    <a:pt x="300126" y="3376623"/>
                  </a:lnTo>
                  <a:lnTo>
                    <a:pt x="278688" y="3330331"/>
                  </a:lnTo>
                  <a:lnTo>
                    <a:pt x="257250" y="3284040"/>
                  </a:lnTo>
                  <a:lnTo>
                    <a:pt x="235813" y="3237748"/>
                  </a:lnTo>
                  <a:lnTo>
                    <a:pt x="214375" y="3191457"/>
                  </a:lnTo>
                  <a:lnTo>
                    <a:pt x="192937" y="3145165"/>
                  </a:lnTo>
                  <a:lnTo>
                    <a:pt x="171499" y="3098874"/>
                  </a:lnTo>
                  <a:lnTo>
                    <a:pt x="150062" y="3052582"/>
                  </a:lnTo>
                  <a:lnTo>
                    <a:pt x="128624" y="3006291"/>
                  </a:lnTo>
                  <a:lnTo>
                    <a:pt x="107186" y="2959999"/>
                  </a:lnTo>
                  <a:lnTo>
                    <a:pt x="85749" y="2913708"/>
                  </a:lnTo>
                  <a:lnTo>
                    <a:pt x="64311" y="2867416"/>
                  </a:lnTo>
                  <a:lnTo>
                    <a:pt x="42874" y="2821125"/>
                  </a:lnTo>
                  <a:lnTo>
                    <a:pt x="21437" y="2774833"/>
                  </a:lnTo>
                  <a:lnTo>
                    <a:pt x="0" y="2728542"/>
                  </a:lnTo>
                  <a:close/>
                </a:path>
                <a:path w="6531609" h="3932554">
                  <a:moveTo>
                    <a:pt x="3832390" y="1745435"/>
                  </a:moveTo>
                  <a:lnTo>
                    <a:pt x="3877123" y="1724705"/>
                  </a:lnTo>
                  <a:lnTo>
                    <a:pt x="3921845" y="1703986"/>
                  </a:lnTo>
                  <a:lnTo>
                    <a:pt x="3966560" y="1683273"/>
                  </a:lnTo>
                  <a:lnTo>
                    <a:pt x="4011274" y="1662563"/>
                  </a:lnTo>
                  <a:lnTo>
                    <a:pt x="4055989" y="1641850"/>
                  </a:lnTo>
                  <a:lnTo>
                    <a:pt x="4100711" y="1621131"/>
                  </a:lnTo>
                  <a:lnTo>
                    <a:pt x="4145445" y="1600401"/>
                  </a:lnTo>
                  <a:lnTo>
                    <a:pt x="4166794" y="1646565"/>
                  </a:lnTo>
                  <a:lnTo>
                    <a:pt x="4188161" y="1692711"/>
                  </a:lnTo>
                  <a:lnTo>
                    <a:pt x="4209535" y="1738850"/>
                  </a:lnTo>
                  <a:lnTo>
                    <a:pt x="4230902" y="1784996"/>
                  </a:lnTo>
                  <a:lnTo>
                    <a:pt x="4252252" y="1831160"/>
                  </a:lnTo>
                  <a:lnTo>
                    <a:pt x="4207518" y="1851850"/>
                  </a:lnTo>
                  <a:lnTo>
                    <a:pt x="4162796" y="1872551"/>
                  </a:lnTo>
                  <a:lnTo>
                    <a:pt x="4118081" y="1893258"/>
                  </a:lnTo>
                  <a:lnTo>
                    <a:pt x="4073367" y="1913968"/>
                  </a:lnTo>
                  <a:lnTo>
                    <a:pt x="4028652" y="1934676"/>
                  </a:lnTo>
                  <a:lnTo>
                    <a:pt x="3983930" y="1955377"/>
                  </a:lnTo>
                  <a:lnTo>
                    <a:pt x="3939197" y="1976067"/>
                  </a:lnTo>
                  <a:lnTo>
                    <a:pt x="3917860" y="1929953"/>
                  </a:lnTo>
                  <a:lnTo>
                    <a:pt x="3896516" y="1883820"/>
                  </a:lnTo>
                  <a:lnTo>
                    <a:pt x="3875161" y="1837682"/>
                  </a:lnTo>
                  <a:lnTo>
                    <a:pt x="3853788" y="1791549"/>
                  </a:lnTo>
                  <a:lnTo>
                    <a:pt x="3832390" y="1745435"/>
                  </a:lnTo>
                  <a:close/>
                </a:path>
                <a:path w="6531609" h="3932554">
                  <a:moveTo>
                    <a:pt x="4520984" y="882089"/>
                  </a:moveTo>
                  <a:lnTo>
                    <a:pt x="4541177" y="925740"/>
                  </a:lnTo>
                  <a:lnTo>
                    <a:pt x="4561370" y="969389"/>
                  </a:lnTo>
                  <a:lnTo>
                    <a:pt x="4581563" y="1013034"/>
                  </a:lnTo>
                  <a:lnTo>
                    <a:pt x="4601756" y="1056672"/>
                  </a:lnTo>
                  <a:lnTo>
                    <a:pt x="4621949" y="1100301"/>
                  </a:lnTo>
                  <a:lnTo>
                    <a:pt x="4642142" y="1143919"/>
                  </a:lnTo>
                  <a:lnTo>
                    <a:pt x="4662335" y="1187524"/>
                  </a:lnTo>
                  <a:lnTo>
                    <a:pt x="4693386" y="1173141"/>
                  </a:lnTo>
                  <a:lnTo>
                    <a:pt x="4724438" y="1158758"/>
                  </a:lnTo>
                  <a:lnTo>
                    <a:pt x="4755489" y="1144376"/>
                  </a:lnTo>
                  <a:lnTo>
                    <a:pt x="4786541" y="1129993"/>
                  </a:lnTo>
                  <a:lnTo>
                    <a:pt x="4840833" y="1103775"/>
                  </a:lnTo>
                  <a:lnTo>
                    <a:pt x="4882934" y="1080939"/>
                  </a:lnTo>
                  <a:lnTo>
                    <a:pt x="4930559" y="1045411"/>
                  </a:lnTo>
                  <a:lnTo>
                    <a:pt x="4952454" y="993690"/>
                  </a:lnTo>
                  <a:lnTo>
                    <a:pt x="4954054" y="972640"/>
                  </a:lnTo>
                  <a:lnTo>
                    <a:pt x="4952575" y="950014"/>
                  </a:lnTo>
                  <a:lnTo>
                    <a:pt x="4940141" y="900952"/>
                  </a:lnTo>
                  <a:lnTo>
                    <a:pt x="4914422" y="846203"/>
                  </a:lnTo>
                  <a:lnTo>
                    <a:pt x="4880513" y="802388"/>
                  </a:lnTo>
                  <a:lnTo>
                    <a:pt x="4841172" y="775574"/>
                  </a:lnTo>
                  <a:lnTo>
                    <a:pt x="4798639" y="766569"/>
                  </a:lnTo>
                  <a:lnTo>
                    <a:pt x="4776254" y="768805"/>
                  </a:lnTo>
                  <a:lnTo>
                    <a:pt x="4734042" y="784680"/>
                  </a:lnTo>
                  <a:lnTo>
                    <a:pt x="4697976" y="800487"/>
                  </a:lnTo>
                  <a:lnTo>
                    <a:pt x="4651921" y="821510"/>
                  </a:lnTo>
                  <a:lnTo>
                    <a:pt x="4586404" y="851799"/>
                  </a:lnTo>
                  <a:lnTo>
                    <a:pt x="4553676" y="866944"/>
                  </a:lnTo>
                  <a:lnTo>
                    <a:pt x="4520984" y="882089"/>
                  </a:lnTo>
                  <a:close/>
                </a:path>
                <a:path w="6531609" h="3932554">
                  <a:moveTo>
                    <a:pt x="4258729" y="756232"/>
                  </a:moveTo>
                  <a:lnTo>
                    <a:pt x="4302919" y="735795"/>
                  </a:lnTo>
                  <a:lnTo>
                    <a:pt x="4347099" y="715350"/>
                  </a:lnTo>
                  <a:lnTo>
                    <a:pt x="4391270" y="694898"/>
                  </a:lnTo>
                  <a:lnTo>
                    <a:pt x="4435433" y="674444"/>
                  </a:lnTo>
                  <a:lnTo>
                    <a:pt x="4479591" y="653989"/>
                  </a:lnTo>
                  <a:lnTo>
                    <a:pt x="4523744" y="633538"/>
                  </a:lnTo>
                  <a:lnTo>
                    <a:pt x="4567894" y="613093"/>
                  </a:lnTo>
                  <a:lnTo>
                    <a:pt x="4612043" y="592656"/>
                  </a:lnTo>
                  <a:lnTo>
                    <a:pt x="4675078" y="565936"/>
                  </a:lnTo>
                  <a:lnTo>
                    <a:pt x="4730851" y="547492"/>
                  </a:lnTo>
                  <a:lnTo>
                    <a:pt x="4779385" y="537310"/>
                  </a:lnTo>
                  <a:lnTo>
                    <a:pt x="4820704" y="535379"/>
                  </a:lnTo>
                  <a:lnTo>
                    <a:pt x="4858375" y="541501"/>
                  </a:lnTo>
                  <a:lnTo>
                    <a:pt x="4895951" y="555302"/>
                  </a:lnTo>
                  <a:lnTo>
                    <a:pt x="4933432" y="576795"/>
                  </a:lnTo>
                  <a:lnTo>
                    <a:pt x="4970818" y="605991"/>
                  </a:lnTo>
                  <a:lnTo>
                    <a:pt x="5006582" y="641589"/>
                  </a:lnTo>
                  <a:lnTo>
                    <a:pt x="5039191" y="682270"/>
                  </a:lnTo>
                  <a:lnTo>
                    <a:pt x="5068633" y="728024"/>
                  </a:lnTo>
                  <a:lnTo>
                    <a:pt x="5094897" y="778838"/>
                  </a:lnTo>
                  <a:lnTo>
                    <a:pt x="5116951" y="832147"/>
                  </a:lnTo>
                  <a:lnTo>
                    <a:pt x="5132830" y="883720"/>
                  </a:lnTo>
                  <a:lnTo>
                    <a:pt x="5142546" y="933554"/>
                  </a:lnTo>
                  <a:lnTo>
                    <a:pt x="5146111" y="981652"/>
                  </a:lnTo>
                  <a:lnTo>
                    <a:pt x="5143538" y="1028012"/>
                  </a:lnTo>
                  <a:lnTo>
                    <a:pt x="5134515" y="1071903"/>
                  </a:lnTo>
                  <a:lnTo>
                    <a:pt x="5118719" y="1112594"/>
                  </a:lnTo>
                  <a:lnTo>
                    <a:pt x="5096144" y="1150084"/>
                  </a:lnTo>
                  <a:lnTo>
                    <a:pt x="5066785" y="1184374"/>
                  </a:lnTo>
                  <a:lnTo>
                    <a:pt x="5030635" y="1215464"/>
                  </a:lnTo>
                  <a:lnTo>
                    <a:pt x="5067542" y="1226946"/>
                  </a:lnTo>
                  <a:lnTo>
                    <a:pt x="5135880" y="1256576"/>
                  </a:lnTo>
                  <a:lnTo>
                    <a:pt x="5194232" y="1293185"/>
                  </a:lnTo>
                  <a:lnTo>
                    <a:pt x="5226304" y="1317492"/>
                  </a:lnTo>
                  <a:lnTo>
                    <a:pt x="5263509" y="1347705"/>
                  </a:lnTo>
                  <a:lnTo>
                    <a:pt x="5305853" y="1383838"/>
                  </a:lnTo>
                  <a:lnTo>
                    <a:pt x="5353342" y="1425903"/>
                  </a:lnTo>
                  <a:lnTo>
                    <a:pt x="5388384" y="1457208"/>
                  </a:lnTo>
                  <a:lnTo>
                    <a:pt x="5423413" y="1488514"/>
                  </a:lnTo>
                  <a:lnTo>
                    <a:pt x="5458434" y="1519819"/>
                  </a:lnTo>
                  <a:lnTo>
                    <a:pt x="5493456" y="1551125"/>
                  </a:lnTo>
                  <a:lnTo>
                    <a:pt x="5528484" y="1582430"/>
                  </a:lnTo>
                  <a:lnTo>
                    <a:pt x="5563527" y="1613736"/>
                  </a:lnTo>
                  <a:lnTo>
                    <a:pt x="5513332" y="1636977"/>
                  </a:lnTo>
                  <a:lnTo>
                    <a:pt x="5463149" y="1660218"/>
                  </a:lnTo>
                  <a:lnTo>
                    <a:pt x="5412990" y="1683459"/>
                  </a:lnTo>
                  <a:lnTo>
                    <a:pt x="5362867" y="1706700"/>
                  </a:lnTo>
                  <a:lnTo>
                    <a:pt x="5322417" y="1672410"/>
                  </a:lnTo>
                  <a:lnTo>
                    <a:pt x="5281968" y="1638120"/>
                  </a:lnTo>
                  <a:lnTo>
                    <a:pt x="5241518" y="1603830"/>
                  </a:lnTo>
                  <a:lnTo>
                    <a:pt x="5201069" y="1569540"/>
                  </a:lnTo>
                  <a:lnTo>
                    <a:pt x="5160619" y="1535250"/>
                  </a:lnTo>
                  <a:lnTo>
                    <a:pt x="5120170" y="1500960"/>
                  </a:lnTo>
                  <a:lnTo>
                    <a:pt x="5060874" y="1451027"/>
                  </a:lnTo>
                  <a:lnTo>
                    <a:pt x="5012712" y="1411727"/>
                  </a:lnTo>
                  <a:lnTo>
                    <a:pt x="4975669" y="1383070"/>
                  </a:lnTo>
                  <a:lnTo>
                    <a:pt x="4929850" y="1353828"/>
                  </a:lnTo>
                  <a:lnTo>
                    <a:pt x="4893032" y="1340442"/>
                  </a:lnTo>
                  <a:lnTo>
                    <a:pt x="4876076" y="1338273"/>
                  </a:lnTo>
                  <a:lnTo>
                    <a:pt x="4858050" y="1339442"/>
                  </a:lnTo>
                  <a:lnTo>
                    <a:pt x="4812711" y="1352257"/>
                  </a:lnTo>
                  <a:lnTo>
                    <a:pt x="4776847" y="1367834"/>
                  </a:lnTo>
                  <a:lnTo>
                    <a:pt x="4751362" y="1379675"/>
                  </a:lnTo>
                  <a:lnTo>
                    <a:pt x="4772493" y="1425357"/>
                  </a:lnTo>
                  <a:lnTo>
                    <a:pt x="4793630" y="1471035"/>
                  </a:lnTo>
                  <a:lnTo>
                    <a:pt x="4814772" y="1516708"/>
                  </a:lnTo>
                  <a:lnTo>
                    <a:pt x="4835919" y="1562378"/>
                  </a:lnTo>
                  <a:lnTo>
                    <a:pt x="4857069" y="1608047"/>
                  </a:lnTo>
                  <a:lnTo>
                    <a:pt x="4878223" y="1653715"/>
                  </a:lnTo>
                  <a:lnTo>
                    <a:pt x="4899380" y="1699384"/>
                  </a:lnTo>
                  <a:lnTo>
                    <a:pt x="4920540" y="1745054"/>
                  </a:lnTo>
                  <a:lnTo>
                    <a:pt x="4941701" y="1790727"/>
                  </a:lnTo>
                  <a:lnTo>
                    <a:pt x="4962863" y="1836405"/>
                  </a:lnTo>
                  <a:lnTo>
                    <a:pt x="4984026" y="1882087"/>
                  </a:lnTo>
                  <a:lnTo>
                    <a:pt x="4942040" y="1901518"/>
                  </a:lnTo>
                  <a:lnTo>
                    <a:pt x="4900079" y="1920949"/>
                  </a:lnTo>
                  <a:lnTo>
                    <a:pt x="4858117" y="1940380"/>
                  </a:lnTo>
                  <a:lnTo>
                    <a:pt x="4816132" y="1959811"/>
                  </a:lnTo>
                  <a:lnTo>
                    <a:pt x="4794693" y="1913519"/>
                  </a:lnTo>
                  <a:lnTo>
                    <a:pt x="4773254" y="1867228"/>
                  </a:lnTo>
                  <a:lnTo>
                    <a:pt x="4280167" y="802523"/>
                  </a:lnTo>
                  <a:lnTo>
                    <a:pt x="4258729" y="756232"/>
                  </a:lnTo>
                  <a:close/>
                </a:path>
                <a:path w="6531609" h="3932554">
                  <a:moveTo>
                    <a:pt x="5769521" y="31697"/>
                  </a:moveTo>
                  <a:lnTo>
                    <a:pt x="5813180" y="14714"/>
                  </a:lnTo>
                  <a:lnTo>
                    <a:pt x="5856967" y="4150"/>
                  </a:lnTo>
                  <a:lnTo>
                    <a:pt x="5900882" y="0"/>
                  </a:lnTo>
                  <a:lnTo>
                    <a:pt x="5944929" y="2258"/>
                  </a:lnTo>
                  <a:lnTo>
                    <a:pt x="5989108" y="10921"/>
                  </a:lnTo>
                  <a:lnTo>
                    <a:pt x="6033424" y="25985"/>
                  </a:lnTo>
                  <a:lnTo>
                    <a:pt x="6077877" y="47445"/>
                  </a:lnTo>
                  <a:lnTo>
                    <a:pt x="6114942" y="71019"/>
                  </a:lnTo>
                  <a:lnTo>
                    <a:pt x="6152234" y="101043"/>
                  </a:lnTo>
                  <a:lnTo>
                    <a:pt x="6189763" y="137504"/>
                  </a:lnTo>
                  <a:lnTo>
                    <a:pt x="6227542" y="180391"/>
                  </a:lnTo>
                  <a:lnTo>
                    <a:pt x="6265583" y="229690"/>
                  </a:lnTo>
                  <a:lnTo>
                    <a:pt x="6230648" y="263313"/>
                  </a:lnTo>
                  <a:lnTo>
                    <a:pt x="6195748" y="296936"/>
                  </a:lnTo>
                  <a:lnTo>
                    <a:pt x="6160873" y="330560"/>
                  </a:lnTo>
                  <a:lnTo>
                    <a:pt x="6126010" y="364183"/>
                  </a:lnTo>
                  <a:lnTo>
                    <a:pt x="6096101" y="324154"/>
                  </a:lnTo>
                  <a:lnTo>
                    <a:pt x="6064478" y="290936"/>
                  </a:lnTo>
                  <a:lnTo>
                    <a:pt x="6031141" y="264528"/>
                  </a:lnTo>
                  <a:lnTo>
                    <a:pt x="5996089" y="244930"/>
                  </a:lnTo>
                  <a:lnTo>
                    <a:pt x="5925397" y="228245"/>
                  </a:lnTo>
                  <a:lnTo>
                    <a:pt x="5891022" y="231803"/>
                  </a:lnTo>
                  <a:lnTo>
                    <a:pt x="5816034" y="269709"/>
                  </a:lnTo>
                  <a:lnTo>
                    <a:pt x="5784697" y="306128"/>
                  </a:lnTo>
                  <a:lnTo>
                    <a:pt x="5763266" y="352525"/>
                  </a:lnTo>
                  <a:lnTo>
                    <a:pt x="5751741" y="408887"/>
                  </a:lnTo>
                  <a:lnTo>
                    <a:pt x="5750293" y="445821"/>
                  </a:lnTo>
                  <a:lnTo>
                    <a:pt x="5753458" y="486524"/>
                  </a:lnTo>
                  <a:lnTo>
                    <a:pt x="5761228" y="530998"/>
                  </a:lnTo>
                  <a:lnTo>
                    <a:pt x="5773596" y="579249"/>
                  </a:lnTo>
                  <a:lnTo>
                    <a:pt x="5790557" y="631281"/>
                  </a:lnTo>
                  <a:lnTo>
                    <a:pt x="5812103" y="687099"/>
                  </a:lnTo>
                  <a:lnTo>
                    <a:pt x="5838228" y="746707"/>
                  </a:lnTo>
                  <a:lnTo>
                    <a:pt x="5868350" y="808694"/>
                  </a:lnTo>
                  <a:lnTo>
                    <a:pt x="5898301" y="864244"/>
                  </a:lnTo>
                  <a:lnTo>
                    <a:pt x="5928081" y="913362"/>
                  </a:lnTo>
                  <a:lnTo>
                    <a:pt x="5957691" y="956047"/>
                  </a:lnTo>
                  <a:lnTo>
                    <a:pt x="5987129" y="992304"/>
                  </a:lnTo>
                  <a:lnTo>
                    <a:pt x="6016396" y="1022133"/>
                  </a:lnTo>
                  <a:lnTo>
                    <a:pt x="6095647" y="1073774"/>
                  </a:lnTo>
                  <a:lnTo>
                    <a:pt x="6144409" y="1087972"/>
                  </a:lnTo>
                  <a:lnTo>
                    <a:pt x="6191813" y="1088097"/>
                  </a:lnTo>
                  <a:lnTo>
                    <a:pt x="6237897" y="1074113"/>
                  </a:lnTo>
                  <a:lnTo>
                    <a:pt x="6292951" y="1029885"/>
                  </a:lnTo>
                  <a:lnTo>
                    <a:pt x="6324384" y="959178"/>
                  </a:lnTo>
                  <a:lnTo>
                    <a:pt x="6330610" y="882803"/>
                  </a:lnTo>
                  <a:lnTo>
                    <a:pt x="6326514" y="837636"/>
                  </a:lnTo>
                  <a:lnTo>
                    <a:pt x="6317621" y="787823"/>
                  </a:lnTo>
                  <a:lnTo>
                    <a:pt x="6303937" y="733372"/>
                  </a:lnTo>
                  <a:lnTo>
                    <a:pt x="6353276" y="733255"/>
                  </a:lnTo>
                  <a:lnTo>
                    <a:pt x="6402616" y="733102"/>
                  </a:lnTo>
                  <a:lnTo>
                    <a:pt x="6451955" y="732925"/>
                  </a:lnTo>
                  <a:lnTo>
                    <a:pt x="6501295" y="732737"/>
                  </a:lnTo>
                  <a:lnTo>
                    <a:pt x="6514676" y="792415"/>
                  </a:lnTo>
                  <a:lnTo>
                    <a:pt x="6524123" y="848878"/>
                  </a:lnTo>
                  <a:lnTo>
                    <a:pt x="6529636" y="902131"/>
                  </a:lnTo>
                  <a:lnTo>
                    <a:pt x="6531215" y="952178"/>
                  </a:lnTo>
                  <a:lnTo>
                    <a:pt x="6528859" y="999024"/>
                  </a:lnTo>
                  <a:lnTo>
                    <a:pt x="6522568" y="1042673"/>
                  </a:lnTo>
                  <a:lnTo>
                    <a:pt x="6512344" y="1083130"/>
                  </a:lnTo>
                  <a:lnTo>
                    <a:pt x="6495536" y="1126362"/>
                  </a:lnTo>
                  <a:lnTo>
                    <a:pt x="6473684" y="1165501"/>
                  </a:lnTo>
                  <a:lnTo>
                    <a:pt x="6446780" y="1200541"/>
                  </a:lnTo>
                  <a:lnTo>
                    <a:pt x="6414817" y="1231475"/>
                  </a:lnTo>
                  <a:lnTo>
                    <a:pt x="6377788" y="1258296"/>
                  </a:lnTo>
                  <a:lnTo>
                    <a:pt x="6335687" y="1280996"/>
                  </a:lnTo>
                  <a:lnTo>
                    <a:pt x="6294038" y="1297200"/>
                  </a:lnTo>
                  <a:lnTo>
                    <a:pt x="6251865" y="1307428"/>
                  </a:lnTo>
                  <a:lnTo>
                    <a:pt x="6209164" y="1311678"/>
                  </a:lnTo>
                  <a:lnTo>
                    <a:pt x="6165935" y="1309952"/>
                  </a:lnTo>
                  <a:lnTo>
                    <a:pt x="6122177" y="1302249"/>
                  </a:lnTo>
                  <a:lnTo>
                    <a:pt x="6077887" y="1288568"/>
                  </a:lnTo>
                  <a:lnTo>
                    <a:pt x="6033064" y="1268911"/>
                  </a:lnTo>
                  <a:lnTo>
                    <a:pt x="5987707" y="1243277"/>
                  </a:lnTo>
                  <a:lnTo>
                    <a:pt x="5951717" y="1218718"/>
                  </a:lnTo>
                  <a:lnTo>
                    <a:pt x="5916748" y="1190761"/>
                  </a:lnTo>
                  <a:lnTo>
                    <a:pt x="5882799" y="1159407"/>
                  </a:lnTo>
                  <a:lnTo>
                    <a:pt x="5849868" y="1124657"/>
                  </a:lnTo>
                  <a:lnTo>
                    <a:pt x="5817955" y="1086511"/>
                  </a:lnTo>
                  <a:lnTo>
                    <a:pt x="5787060" y="1044971"/>
                  </a:lnTo>
                  <a:lnTo>
                    <a:pt x="5757181" y="1000037"/>
                  </a:lnTo>
                  <a:lnTo>
                    <a:pt x="5728318" y="951709"/>
                  </a:lnTo>
                  <a:lnTo>
                    <a:pt x="5700470" y="899989"/>
                  </a:lnTo>
                  <a:lnTo>
                    <a:pt x="5673636" y="844878"/>
                  </a:lnTo>
                  <a:lnTo>
                    <a:pt x="5649749" y="790924"/>
                  </a:lnTo>
                  <a:lnTo>
                    <a:pt x="5628659" y="738373"/>
                  </a:lnTo>
                  <a:lnTo>
                    <a:pt x="5610364" y="687226"/>
                  </a:lnTo>
                  <a:lnTo>
                    <a:pt x="5594866" y="637482"/>
                  </a:lnTo>
                  <a:lnTo>
                    <a:pt x="5582164" y="589139"/>
                  </a:lnTo>
                  <a:lnTo>
                    <a:pt x="5572258" y="542198"/>
                  </a:lnTo>
                  <a:lnTo>
                    <a:pt x="5565148" y="496658"/>
                  </a:lnTo>
                  <a:lnTo>
                    <a:pt x="5560834" y="452519"/>
                  </a:lnTo>
                  <a:lnTo>
                    <a:pt x="5559317" y="409779"/>
                  </a:lnTo>
                  <a:lnTo>
                    <a:pt x="5560595" y="368438"/>
                  </a:lnTo>
                  <a:lnTo>
                    <a:pt x="5564670" y="328496"/>
                  </a:lnTo>
                  <a:lnTo>
                    <a:pt x="5574493" y="276608"/>
                  </a:lnTo>
                  <a:lnTo>
                    <a:pt x="5588819" y="228954"/>
                  </a:lnTo>
                  <a:lnTo>
                    <a:pt x="5607653" y="185529"/>
                  </a:lnTo>
                  <a:lnTo>
                    <a:pt x="5630995" y="146330"/>
                  </a:lnTo>
                  <a:lnTo>
                    <a:pt x="5658851" y="111352"/>
                  </a:lnTo>
                  <a:lnTo>
                    <a:pt x="5691221" y="80590"/>
                  </a:lnTo>
                  <a:lnTo>
                    <a:pt x="5728110" y="54040"/>
                  </a:lnTo>
                  <a:lnTo>
                    <a:pt x="5769521" y="31697"/>
                  </a:lnTo>
                  <a:close/>
                </a:path>
              </a:pathLst>
            </a:custGeom>
            <a:ln w="9144">
              <a:solidFill>
                <a:srgbClr val="009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762" y="3124961"/>
              <a:ext cx="8382000" cy="1143000"/>
            </a:xfrm>
            <a:custGeom>
              <a:avLst/>
              <a:gdLst/>
              <a:ahLst/>
              <a:cxnLst/>
              <a:rect l="l" t="t" r="r" b="b"/>
              <a:pathLst>
                <a:path w="8382000" h="1143000">
                  <a:moveTo>
                    <a:pt x="81915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62"/>
                  </a:lnTo>
                  <a:lnTo>
                    <a:pt x="19363" y="1036253"/>
                  </a:lnTo>
                  <a:lnTo>
                    <a:pt x="41851" y="1071625"/>
                  </a:lnTo>
                  <a:lnTo>
                    <a:pt x="71353" y="1101132"/>
                  </a:lnTo>
                  <a:lnTo>
                    <a:pt x="106724" y="1123627"/>
                  </a:lnTo>
                  <a:lnTo>
                    <a:pt x="146821" y="1137965"/>
                  </a:lnTo>
                  <a:lnTo>
                    <a:pt x="190500" y="1143000"/>
                  </a:lnTo>
                  <a:lnTo>
                    <a:pt x="8191500" y="1143000"/>
                  </a:lnTo>
                  <a:lnTo>
                    <a:pt x="8235162" y="1137965"/>
                  </a:lnTo>
                  <a:lnTo>
                    <a:pt x="8275253" y="1123627"/>
                  </a:lnTo>
                  <a:lnTo>
                    <a:pt x="8310625" y="1101132"/>
                  </a:lnTo>
                  <a:lnTo>
                    <a:pt x="8340132" y="1071625"/>
                  </a:lnTo>
                  <a:lnTo>
                    <a:pt x="8362627" y="1036253"/>
                  </a:lnTo>
                  <a:lnTo>
                    <a:pt x="8376965" y="996162"/>
                  </a:lnTo>
                  <a:lnTo>
                    <a:pt x="8382000" y="952500"/>
                  </a:lnTo>
                  <a:lnTo>
                    <a:pt x="8382000" y="190500"/>
                  </a:lnTo>
                  <a:lnTo>
                    <a:pt x="8376965" y="146837"/>
                  </a:lnTo>
                  <a:lnTo>
                    <a:pt x="8362627" y="106746"/>
                  </a:lnTo>
                  <a:lnTo>
                    <a:pt x="8340132" y="71374"/>
                  </a:lnTo>
                  <a:lnTo>
                    <a:pt x="8310625" y="41867"/>
                  </a:lnTo>
                  <a:lnTo>
                    <a:pt x="8275253" y="19372"/>
                  </a:lnTo>
                  <a:lnTo>
                    <a:pt x="8235162" y="5034"/>
                  </a:lnTo>
                  <a:lnTo>
                    <a:pt x="81915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762" y="3124961"/>
              <a:ext cx="8382000" cy="1143000"/>
            </a:xfrm>
            <a:custGeom>
              <a:avLst/>
              <a:gdLst/>
              <a:ahLst/>
              <a:cxnLst/>
              <a:rect l="l" t="t" r="r" b="b"/>
              <a:pathLst>
                <a:path w="83820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8191500" y="0"/>
                  </a:lnTo>
                  <a:lnTo>
                    <a:pt x="8235162" y="5034"/>
                  </a:lnTo>
                  <a:lnTo>
                    <a:pt x="8275253" y="19372"/>
                  </a:lnTo>
                  <a:lnTo>
                    <a:pt x="8310625" y="41867"/>
                  </a:lnTo>
                  <a:lnTo>
                    <a:pt x="8340132" y="71374"/>
                  </a:lnTo>
                  <a:lnTo>
                    <a:pt x="8362627" y="106746"/>
                  </a:lnTo>
                  <a:lnTo>
                    <a:pt x="8376965" y="146837"/>
                  </a:lnTo>
                  <a:lnTo>
                    <a:pt x="8382000" y="190500"/>
                  </a:lnTo>
                  <a:lnTo>
                    <a:pt x="8382000" y="952500"/>
                  </a:lnTo>
                  <a:lnTo>
                    <a:pt x="8376965" y="996162"/>
                  </a:lnTo>
                  <a:lnTo>
                    <a:pt x="8362627" y="1036253"/>
                  </a:lnTo>
                  <a:lnTo>
                    <a:pt x="8340132" y="1071625"/>
                  </a:lnTo>
                  <a:lnTo>
                    <a:pt x="8310625" y="1101132"/>
                  </a:lnTo>
                  <a:lnTo>
                    <a:pt x="8275253" y="1123627"/>
                  </a:lnTo>
                  <a:lnTo>
                    <a:pt x="8235162" y="1137965"/>
                  </a:lnTo>
                  <a:lnTo>
                    <a:pt x="8191500" y="1143000"/>
                  </a:lnTo>
                  <a:lnTo>
                    <a:pt x="190500" y="1143000"/>
                  </a:lnTo>
                  <a:lnTo>
                    <a:pt x="146821" y="1137965"/>
                  </a:lnTo>
                  <a:lnTo>
                    <a:pt x="106724" y="1123627"/>
                  </a:lnTo>
                  <a:lnTo>
                    <a:pt x="71353" y="1101132"/>
                  </a:lnTo>
                  <a:lnTo>
                    <a:pt x="41851" y="1071625"/>
                  </a:lnTo>
                  <a:lnTo>
                    <a:pt x="19363" y="1036253"/>
                  </a:lnTo>
                  <a:lnTo>
                    <a:pt x="5031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78750" y="857075"/>
              <a:ext cx="1083945" cy="1319530"/>
            </a:xfrm>
            <a:custGeom>
              <a:avLst/>
              <a:gdLst/>
              <a:ahLst/>
              <a:cxnLst/>
              <a:rect l="l" t="t" r="r" b="b"/>
              <a:pathLst>
                <a:path w="1083945" h="1319530">
                  <a:moveTo>
                    <a:pt x="228981" y="40306"/>
                  </a:moveTo>
                  <a:lnTo>
                    <a:pt x="279876" y="19911"/>
                  </a:lnTo>
                  <a:lnTo>
                    <a:pt x="329438" y="6477"/>
                  </a:lnTo>
                  <a:lnTo>
                    <a:pt x="377666" y="0"/>
                  </a:lnTo>
                  <a:lnTo>
                    <a:pt x="424561" y="475"/>
                  </a:lnTo>
                  <a:lnTo>
                    <a:pt x="470122" y="7901"/>
                  </a:lnTo>
                  <a:lnTo>
                    <a:pt x="514350" y="22272"/>
                  </a:lnTo>
                  <a:lnTo>
                    <a:pt x="557053" y="42973"/>
                  </a:lnTo>
                  <a:lnTo>
                    <a:pt x="598165" y="69262"/>
                  </a:lnTo>
                  <a:lnTo>
                    <a:pt x="637683" y="101139"/>
                  </a:lnTo>
                  <a:lnTo>
                    <a:pt x="675602" y="138604"/>
                  </a:lnTo>
                  <a:lnTo>
                    <a:pt x="711920" y="181657"/>
                  </a:lnTo>
                  <a:lnTo>
                    <a:pt x="746633" y="230298"/>
                  </a:lnTo>
                  <a:lnTo>
                    <a:pt x="710172" y="260875"/>
                  </a:lnTo>
                  <a:lnTo>
                    <a:pt x="673735" y="291465"/>
                  </a:lnTo>
                  <a:lnTo>
                    <a:pt x="637298" y="322077"/>
                  </a:lnTo>
                  <a:lnTo>
                    <a:pt x="600837" y="352726"/>
                  </a:lnTo>
                  <a:lnTo>
                    <a:pt x="570663" y="315672"/>
                  </a:lnTo>
                  <a:lnTo>
                    <a:pt x="538798" y="285083"/>
                  </a:lnTo>
                  <a:lnTo>
                    <a:pt x="505218" y="260947"/>
                  </a:lnTo>
                  <a:lnTo>
                    <a:pt x="469900" y="243252"/>
                  </a:lnTo>
                  <a:lnTo>
                    <a:pt x="397605" y="230044"/>
                  </a:lnTo>
                  <a:lnTo>
                    <a:pt x="361387" y="235144"/>
                  </a:lnTo>
                  <a:lnTo>
                    <a:pt x="325120" y="248078"/>
                  </a:lnTo>
                  <a:lnTo>
                    <a:pt x="284812" y="271638"/>
                  </a:lnTo>
                  <a:lnTo>
                    <a:pt x="251832" y="301623"/>
                  </a:lnTo>
                  <a:lnTo>
                    <a:pt x="226191" y="338028"/>
                  </a:lnTo>
                  <a:lnTo>
                    <a:pt x="207902" y="380845"/>
                  </a:lnTo>
                  <a:lnTo>
                    <a:pt x="196977" y="430069"/>
                  </a:lnTo>
                  <a:lnTo>
                    <a:pt x="194006" y="468893"/>
                  </a:lnTo>
                  <a:lnTo>
                    <a:pt x="195543" y="510471"/>
                  </a:lnTo>
                  <a:lnTo>
                    <a:pt x="201586" y="554806"/>
                  </a:lnTo>
                  <a:lnTo>
                    <a:pt x="212131" y="601900"/>
                  </a:lnTo>
                  <a:lnTo>
                    <a:pt x="227178" y="651756"/>
                  </a:lnTo>
                  <a:lnTo>
                    <a:pt x="246723" y="704376"/>
                  </a:lnTo>
                  <a:lnTo>
                    <a:pt x="270764" y="759761"/>
                  </a:lnTo>
                  <a:lnTo>
                    <a:pt x="299455" y="818186"/>
                  </a:lnTo>
                  <a:lnTo>
                    <a:pt x="328810" y="870995"/>
                  </a:lnTo>
                  <a:lnTo>
                    <a:pt x="358825" y="918185"/>
                  </a:lnTo>
                  <a:lnTo>
                    <a:pt x="389495" y="959755"/>
                  </a:lnTo>
                  <a:lnTo>
                    <a:pt x="420817" y="995702"/>
                  </a:lnTo>
                  <a:lnTo>
                    <a:pt x="452784" y="1026023"/>
                  </a:lnTo>
                  <a:lnTo>
                    <a:pt x="485394" y="1050718"/>
                  </a:lnTo>
                  <a:lnTo>
                    <a:pt x="531220" y="1076369"/>
                  </a:lnTo>
                  <a:lnTo>
                    <a:pt x="576338" y="1091913"/>
                  </a:lnTo>
                  <a:lnTo>
                    <a:pt x="620744" y="1097362"/>
                  </a:lnTo>
                  <a:lnTo>
                    <a:pt x="664430" y="1092728"/>
                  </a:lnTo>
                  <a:lnTo>
                    <a:pt x="707390" y="1078023"/>
                  </a:lnTo>
                  <a:lnTo>
                    <a:pt x="756745" y="1046099"/>
                  </a:lnTo>
                  <a:lnTo>
                    <a:pt x="799338" y="999029"/>
                  </a:lnTo>
                  <a:lnTo>
                    <a:pt x="833215" y="943101"/>
                  </a:lnTo>
                  <a:lnTo>
                    <a:pt x="856615" y="884221"/>
                  </a:lnTo>
                  <a:lnTo>
                    <a:pt x="838974" y="846099"/>
                  </a:lnTo>
                  <a:lnTo>
                    <a:pt x="821309" y="807942"/>
                  </a:lnTo>
                  <a:lnTo>
                    <a:pt x="803644" y="769760"/>
                  </a:lnTo>
                  <a:lnTo>
                    <a:pt x="786003" y="731567"/>
                  </a:lnTo>
                  <a:lnTo>
                    <a:pt x="737922" y="753836"/>
                  </a:lnTo>
                  <a:lnTo>
                    <a:pt x="689864" y="776081"/>
                  </a:lnTo>
                  <a:lnTo>
                    <a:pt x="641806" y="798325"/>
                  </a:lnTo>
                  <a:lnTo>
                    <a:pt x="593725" y="820594"/>
                  </a:lnTo>
                  <a:lnTo>
                    <a:pt x="570274" y="769919"/>
                  </a:lnTo>
                  <a:lnTo>
                    <a:pt x="546799" y="719232"/>
                  </a:lnTo>
                  <a:lnTo>
                    <a:pt x="523323" y="668522"/>
                  </a:lnTo>
                  <a:lnTo>
                    <a:pt x="499872" y="617775"/>
                  </a:lnTo>
                  <a:lnTo>
                    <a:pt x="545074" y="596862"/>
                  </a:lnTo>
                  <a:lnTo>
                    <a:pt x="590284" y="575939"/>
                  </a:lnTo>
                  <a:lnTo>
                    <a:pt x="635501" y="555006"/>
                  </a:lnTo>
                  <a:lnTo>
                    <a:pt x="680720" y="534066"/>
                  </a:lnTo>
                  <a:lnTo>
                    <a:pt x="725940" y="513120"/>
                  </a:lnTo>
                  <a:lnTo>
                    <a:pt x="771156" y="492170"/>
                  </a:lnTo>
                  <a:lnTo>
                    <a:pt x="816367" y="471217"/>
                  </a:lnTo>
                  <a:lnTo>
                    <a:pt x="861568" y="450262"/>
                  </a:lnTo>
                  <a:lnTo>
                    <a:pt x="883780" y="498226"/>
                  </a:lnTo>
                  <a:lnTo>
                    <a:pt x="905993" y="546184"/>
                  </a:lnTo>
                  <a:lnTo>
                    <a:pt x="928205" y="594135"/>
                  </a:lnTo>
                  <a:lnTo>
                    <a:pt x="950417" y="642081"/>
                  </a:lnTo>
                  <a:lnTo>
                    <a:pt x="972630" y="690022"/>
                  </a:lnTo>
                  <a:lnTo>
                    <a:pt x="994842" y="737960"/>
                  </a:lnTo>
                  <a:lnTo>
                    <a:pt x="1017054" y="785894"/>
                  </a:lnTo>
                  <a:lnTo>
                    <a:pt x="1039266" y="833827"/>
                  </a:lnTo>
                  <a:lnTo>
                    <a:pt x="1061479" y="881757"/>
                  </a:lnTo>
                  <a:lnTo>
                    <a:pt x="1083691" y="929687"/>
                  </a:lnTo>
                  <a:lnTo>
                    <a:pt x="1080472" y="942068"/>
                  </a:lnTo>
                  <a:lnTo>
                    <a:pt x="1070864" y="979090"/>
                  </a:lnTo>
                  <a:lnTo>
                    <a:pt x="1056795" y="1016551"/>
                  </a:lnTo>
                  <a:lnTo>
                    <a:pt x="1038797" y="1054274"/>
                  </a:lnTo>
                  <a:lnTo>
                    <a:pt x="1016893" y="1092283"/>
                  </a:lnTo>
                  <a:lnTo>
                    <a:pt x="991108" y="1130601"/>
                  </a:lnTo>
                  <a:lnTo>
                    <a:pt x="960324" y="1169463"/>
                  </a:lnTo>
                  <a:lnTo>
                    <a:pt x="927261" y="1203906"/>
                  </a:lnTo>
                  <a:lnTo>
                    <a:pt x="891923" y="1233928"/>
                  </a:lnTo>
                  <a:lnTo>
                    <a:pt x="854318" y="1259532"/>
                  </a:lnTo>
                  <a:lnTo>
                    <a:pt x="814451" y="1280715"/>
                  </a:lnTo>
                  <a:lnTo>
                    <a:pt x="762131" y="1301090"/>
                  </a:lnTo>
                  <a:lnTo>
                    <a:pt x="709561" y="1313900"/>
                  </a:lnTo>
                  <a:lnTo>
                    <a:pt x="656735" y="1319138"/>
                  </a:lnTo>
                  <a:lnTo>
                    <a:pt x="603647" y="1316799"/>
                  </a:lnTo>
                  <a:lnTo>
                    <a:pt x="550291" y="1306877"/>
                  </a:lnTo>
                  <a:lnTo>
                    <a:pt x="506233" y="1292885"/>
                  </a:lnTo>
                  <a:lnTo>
                    <a:pt x="463084" y="1273890"/>
                  </a:lnTo>
                  <a:lnTo>
                    <a:pt x="420846" y="1249886"/>
                  </a:lnTo>
                  <a:lnTo>
                    <a:pt x="379518" y="1220865"/>
                  </a:lnTo>
                  <a:lnTo>
                    <a:pt x="339101" y="1186821"/>
                  </a:lnTo>
                  <a:lnTo>
                    <a:pt x="299593" y="1147746"/>
                  </a:lnTo>
                  <a:lnTo>
                    <a:pt x="266927" y="1111108"/>
                  </a:lnTo>
                  <a:lnTo>
                    <a:pt x="235766" y="1072492"/>
                  </a:lnTo>
                  <a:lnTo>
                    <a:pt x="206104" y="1031897"/>
                  </a:lnTo>
                  <a:lnTo>
                    <a:pt x="177937" y="989320"/>
                  </a:lnTo>
                  <a:lnTo>
                    <a:pt x="151260" y="944759"/>
                  </a:lnTo>
                  <a:lnTo>
                    <a:pt x="126070" y="898212"/>
                  </a:lnTo>
                  <a:lnTo>
                    <a:pt x="102362" y="849677"/>
                  </a:lnTo>
                  <a:lnTo>
                    <a:pt x="78997" y="796298"/>
                  </a:lnTo>
                  <a:lnTo>
                    <a:pt x="58648" y="743604"/>
                  </a:lnTo>
                  <a:lnTo>
                    <a:pt x="41317" y="691593"/>
                  </a:lnTo>
                  <a:lnTo>
                    <a:pt x="27002" y="640267"/>
                  </a:lnTo>
                  <a:lnTo>
                    <a:pt x="15704" y="589625"/>
                  </a:lnTo>
                  <a:lnTo>
                    <a:pt x="7423" y="539668"/>
                  </a:lnTo>
                  <a:lnTo>
                    <a:pt x="2159" y="490394"/>
                  </a:lnTo>
                  <a:lnTo>
                    <a:pt x="0" y="434493"/>
                  </a:lnTo>
                  <a:lnTo>
                    <a:pt x="2408" y="381089"/>
                  </a:lnTo>
                  <a:lnTo>
                    <a:pt x="9382" y="330184"/>
                  </a:lnTo>
                  <a:lnTo>
                    <a:pt x="20917" y="281775"/>
                  </a:lnTo>
                  <a:lnTo>
                    <a:pt x="37011" y="235865"/>
                  </a:lnTo>
                  <a:lnTo>
                    <a:pt x="57658" y="192452"/>
                  </a:lnTo>
                  <a:lnTo>
                    <a:pt x="81218" y="155342"/>
                  </a:lnTo>
                  <a:lnTo>
                    <a:pt x="110137" y="121578"/>
                  </a:lnTo>
                  <a:lnTo>
                    <a:pt x="144407" y="91155"/>
                  </a:lnTo>
                  <a:lnTo>
                    <a:pt x="184024" y="64066"/>
                  </a:lnTo>
                  <a:lnTo>
                    <a:pt x="228981" y="40306"/>
                  </a:lnTo>
                  <a:close/>
                </a:path>
              </a:pathLst>
            </a:custGeom>
            <a:ln w="9143">
              <a:solidFill>
                <a:srgbClr val="009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762" y="1337310"/>
              <a:ext cx="8382000" cy="1143000"/>
            </a:xfrm>
            <a:custGeom>
              <a:avLst/>
              <a:gdLst/>
              <a:ahLst/>
              <a:cxnLst/>
              <a:rect l="l" t="t" r="r" b="b"/>
              <a:pathLst>
                <a:path w="8382000" h="1143000">
                  <a:moveTo>
                    <a:pt x="81915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62"/>
                  </a:lnTo>
                  <a:lnTo>
                    <a:pt x="19363" y="1036253"/>
                  </a:lnTo>
                  <a:lnTo>
                    <a:pt x="41851" y="1071625"/>
                  </a:lnTo>
                  <a:lnTo>
                    <a:pt x="71353" y="1101132"/>
                  </a:lnTo>
                  <a:lnTo>
                    <a:pt x="106724" y="1123627"/>
                  </a:lnTo>
                  <a:lnTo>
                    <a:pt x="146821" y="1137965"/>
                  </a:lnTo>
                  <a:lnTo>
                    <a:pt x="190500" y="1143000"/>
                  </a:lnTo>
                  <a:lnTo>
                    <a:pt x="8191500" y="1143000"/>
                  </a:lnTo>
                  <a:lnTo>
                    <a:pt x="8235162" y="1137965"/>
                  </a:lnTo>
                  <a:lnTo>
                    <a:pt x="8275253" y="1123627"/>
                  </a:lnTo>
                  <a:lnTo>
                    <a:pt x="8310625" y="1101132"/>
                  </a:lnTo>
                  <a:lnTo>
                    <a:pt x="8340132" y="1071625"/>
                  </a:lnTo>
                  <a:lnTo>
                    <a:pt x="8362627" y="1036253"/>
                  </a:lnTo>
                  <a:lnTo>
                    <a:pt x="8376965" y="996162"/>
                  </a:lnTo>
                  <a:lnTo>
                    <a:pt x="8382000" y="952500"/>
                  </a:lnTo>
                  <a:lnTo>
                    <a:pt x="8382000" y="190500"/>
                  </a:lnTo>
                  <a:lnTo>
                    <a:pt x="8376965" y="146837"/>
                  </a:lnTo>
                  <a:lnTo>
                    <a:pt x="8362627" y="106746"/>
                  </a:lnTo>
                  <a:lnTo>
                    <a:pt x="8340132" y="71374"/>
                  </a:lnTo>
                  <a:lnTo>
                    <a:pt x="8310625" y="41867"/>
                  </a:lnTo>
                  <a:lnTo>
                    <a:pt x="8275253" y="19372"/>
                  </a:lnTo>
                  <a:lnTo>
                    <a:pt x="8235162" y="5034"/>
                  </a:lnTo>
                  <a:lnTo>
                    <a:pt x="81915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762" y="1337310"/>
              <a:ext cx="8382000" cy="1143000"/>
            </a:xfrm>
            <a:custGeom>
              <a:avLst/>
              <a:gdLst/>
              <a:ahLst/>
              <a:cxnLst/>
              <a:rect l="l" t="t" r="r" b="b"/>
              <a:pathLst>
                <a:path w="83820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8191500" y="0"/>
                  </a:lnTo>
                  <a:lnTo>
                    <a:pt x="8235162" y="5034"/>
                  </a:lnTo>
                  <a:lnTo>
                    <a:pt x="8275253" y="19372"/>
                  </a:lnTo>
                  <a:lnTo>
                    <a:pt x="8310625" y="41867"/>
                  </a:lnTo>
                  <a:lnTo>
                    <a:pt x="8340132" y="71374"/>
                  </a:lnTo>
                  <a:lnTo>
                    <a:pt x="8362627" y="106746"/>
                  </a:lnTo>
                  <a:lnTo>
                    <a:pt x="8376965" y="146837"/>
                  </a:lnTo>
                  <a:lnTo>
                    <a:pt x="8382000" y="190500"/>
                  </a:lnTo>
                  <a:lnTo>
                    <a:pt x="8382000" y="952500"/>
                  </a:lnTo>
                  <a:lnTo>
                    <a:pt x="8376965" y="996162"/>
                  </a:lnTo>
                  <a:lnTo>
                    <a:pt x="8362627" y="1036253"/>
                  </a:lnTo>
                  <a:lnTo>
                    <a:pt x="8340132" y="1071625"/>
                  </a:lnTo>
                  <a:lnTo>
                    <a:pt x="8310625" y="1101132"/>
                  </a:lnTo>
                  <a:lnTo>
                    <a:pt x="8275253" y="1123627"/>
                  </a:lnTo>
                  <a:lnTo>
                    <a:pt x="8235162" y="1137965"/>
                  </a:lnTo>
                  <a:lnTo>
                    <a:pt x="8191500" y="1143000"/>
                  </a:lnTo>
                  <a:lnTo>
                    <a:pt x="190500" y="1143000"/>
                  </a:lnTo>
                  <a:lnTo>
                    <a:pt x="146821" y="1137965"/>
                  </a:lnTo>
                  <a:lnTo>
                    <a:pt x="106724" y="1123627"/>
                  </a:lnTo>
                  <a:lnTo>
                    <a:pt x="71353" y="1101132"/>
                  </a:lnTo>
                  <a:lnTo>
                    <a:pt x="41851" y="1071625"/>
                  </a:lnTo>
                  <a:lnTo>
                    <a:pt x="19363" y="1036253"/>
                  </a:lnTo>
                  <a:lnTo>
                    <a:pt x="5031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618738" y="174447"/>
            <a:ext cx="19075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4E4FF"/>
                </a:solidFill>
                <a:latin typeface="Arial"/>
                <a:cs typeface="Arial"/>
              </a:rPr>
              <a:t>Hexoses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14" name="object 14"/>
          <p:cNvSpPr txBox="1"/>
          <p:nvPr/>
        </p:nvSpPr>
        <p:spPr>
          <a:xfrm>
            <a:off x="621893" y="1394205"/>
            <a:ext cx="7940040" cy="274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5080">
              <a:lnSpc>
                <a:spcPct val="100000"/>
              </a:lnSpc>
              <a:spcBef>
                <a:spcPts val="100"/>
              </a:spcBef>
              <a:tabLst>
                <a:tab pos="802640" algn="l"/>
                <a:tab pos="881380" algn="l"/>
                <a:tab pos="2654300" algn="l"/>
                <a:tab pos="4968240" algn="l"/>
                <a:tab pos="5457190" algn="l"/>
                <a:tab pos="5815965" algn="l"/>
                <a:tab pos="6806565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		important	aldohexo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7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bein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  are	D-glucose,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D-galactose	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and	D-mannose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Arial"/>
              <a:cs typeface="Arial"/>
            </a:endParaRPr>
          </a:p>
          <a:p>
            <a:pPr marL="12700" marR="33020">
              <a:lnSpc>
                <a:spcPct val="100000"/>
              </a:lnSpc>
              <a:spcBef>
                <a:spcPts val="5"/>
              </a:spcBef>
              <a:tabLst>
                <a:tab pos="499745" algn="l"/>
                <a:tab pos="1240790" algn="l"/>
                <a:tab pos="3315335" algn="l"/>
                <a:tab pos="384556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 important ketohexose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D-fructose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which  is	the	ketoisomer	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of	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D-glucose</a:t>
            </a:r>
            <a:endParaRPr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6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3200400"/>
            <a:chOff x="-828" y="0"/>
            <a:chExt cx="9145905" cy="32004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4799" y="228600"/>
              <a:ext cx="5029199" cy="2971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244078" y="3907663"/>
            <a:ext cx="690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Georgia"/>
                <a:cs typeface="Georgia"/>
              </a:rPr>
              <a:t>w</a:t>
            </a:r>
            <a:r>
              <a:rPr sz="2000" spc="-5" dirty="0">
                <a:latin typeface="Georgia"/>
                <a:cs typeface="Georgia"/>
              </a:rPr>
              <a:t>hi</a:t>
            </a:r>
            <a:r>
              <a:rPr sz="2000" spc="-20" dirty="0">
                <a:latin typeface="Georgia"/>
                <a:cs typeface="Georgia"/>
              </a:rPr>
              <a:t>c</a:t>
            </a:r>
            <a:r>
              <a:rPr sz="2000" spc="-5" dirty="0">
                <a:latin typeface="Georgia"/>
                <a:cs typeface="Georgia"/>
              </a:rPr>
              <a:t>h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291" y="3426688"/>
            <a:ext cx="7804784" cy="11169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spc="-60" dirty="0">
                <a:latin typeface="Georgia"/>
                <a:cs typeface="Georgia"/>
              </a:rPr>
              <a:t>-Carbohydrates </a:t>
            </a:r>
            <a:r>
              <a:rPr sz="2000" spc="-55" dirty="0">
                <a:latin typeface="Georgia"/>
                <a:cs typeface="Georgia"/>
              </a:rPr>
              <a:t>are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25" dirty="0">
                <a:latin typeface="Georgia"/>
                <a:cs typeface="Georgia"/>
              </a:rPr>
              <a:t>most </a:t>
            </a:r>
            <a:r>
              <a:rPr sz="2000" spc="-20" dirty="0">
                <a:latin typeface="Georgia"/>
                <a:cs typeface="Georgia"/>
              </a:rPr>
              <a:t>abundant </a:t>
            </a:r>
            <a:r>
              <a:rPr sz="2000" spc="-35" dirty="0">
                <a:latin typeface="Georgia"/>
                <a:cs typeface="Georgia"/>
              </a:rPr>
              <a:t>organic </a:t>
            </a:r>
            <a:r>
              <a:rPr sz="2000" spc="-20" dirty="0">
                <a:latin typeface="Georgia"/>
                <a:cs typeface="Georgia"/>
              </a:rPr>
              <a:t>molecules in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nature.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spc="-65" dirty="0">
                <a:latin typeface="Georgia"/>
                <a:cs typeface="Georgia"/>
              </a:rPr>
              <a:t>-Carbo-Hydrates </a:t>
            </a:r>
            <a:r>
              <a:rPr sz="2000" spc="-55" dirty="0">
                <a:latin typeface="Georgia"/>
                <a:cs typeface="Georgia"/>
              </a:rPr>
              <a:t>means </a:t>
            </a:r>
            <a:r>
              <a:rPr sz="2000" spc="30" dirty="0">
                <a:latin typeface="Georgia"/>
                <a:cs typeface="Georgia"/>
              </a:rPr>
              <a:t>“</a:t>
            </a:r>
            <a:r>
              <a:rPr sz="2000" b="1" spc="30" dirty="0">
                <a:latin typeface="Times New Roman"/>
                <a:cs typeface="Times New Roman"/>
              </a:rPr>
              <a:t>Hydrates </a:t>
            </a:r>
            <a:r>
              <a:rPr sz="2000" b="1" spc="120" dirty="0">
                <a:latin typeface="Times New Roman"/>
                <a:cs typeface="Times New Roman"/>
              </a:rPr>
              <a:t>of </a:t>
            </a:r>
            <a:r>
              <a:rPr sz="2000" b="1" spc="20" dirty="0">
                <a:latin typeface="Times New Roman"/>
                <a:cs typeface="Times New Roman"/>
              </a:rPr>
              <a:t>carbon.” </a:t>
            </a:r>
            <a:r>
              <a:rPr sz="2000" spc="-35" dirty="0">
                <a:latin typeface="Georgia"/>
                <a:cs typeface="Georgia"/>
              </a:rPr>
              <a:t>also </a:t>
            </a:r>
            <a:r>
              <a:rPr sz="2000" spc="-25" dirty="0">
                <a:latin typeface="Georgia"/>
                <a:cs typeface="Georgia"/>
              </a:rPr>
              <a:t>called</a:t>
            </a:r>
            <a:r>
              <a:rPr sz="2000" spc="38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saccharides,</a:t>
            </a:r>
            <a:endParaRPr sz="200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</a:pPr>
            <a:r>
              <a:rPr sz="2000" spc="-35" dirty="0">
                <a:latin typeface="Georgia"/>
                <a:cs typeface="Georgia"/>
              </a:rPr>
              <a:t>means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b="1" spc="-55" dirty="0">
                <a:latin typeface="Times New Roman"/>
                <a:cs typeface="Times New Roman"/>
              </a:rPr>
              <a:t>“sugars.”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291" y="4605909"/>
            <a:ext cx="86296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000" spc="-60" dirty="0">
                <a:latin typeface="Georgia"/>
                <a:cs typeface="Georgia"/>
              </a:rPr>
              <a:t>-Carbohydrates </a:t>
            </a:r>
            <a:r>
              <a:rPr sz="2000" spc="-65" dirty="0">
                <a:latin typeface="Georgia"/>
                <a:cs typeface="Georgia"/>
              </a:rPr>
              <a:t>are </a:t>
            </a:r>
            <a:r>
              <a:rPr sz="2000" spc="-20" dirty="0">
                <a:latin typeface="Georgia"/>
                <a:cs typeface="Georgia"/>
              </a:rPr>
              <a:t>defined </a:t>
            </a:r>
            <a:r>
              <a:rPr sz="2000" spc="-55" dirty="0">
                <a:latin typeface="Georgia"/>
                <a:cs typeface="Georgia"/>
              </a:rPr>
              <a:t>as </a:t>
            </a:r>
            <a:r>
              <a:rPr sz="2000" spc="-65" dirty="0">
                <a:latin typeface="Georgia"/>
                <a:cs typeface="Georgia"/>
              </a:rPr>
              <a:t>polyhydroxyaldehydes </a:t>
            </a:r>
            <a:r>
              <a:rPr sz="2000" spc="-30" dirty="0">
                <a:latin typeface="Georgia"/>
                <a:cs typeface="Georgia"/>
              </a:rPr>
              <a:t>or </a:t>
            </a:r>
            <a:r>
              <a:rPr sz="2000" spc="-50" dirty="0">
                <a:latin typeface="Georgia"/>
                <a:cs typeface="Georgia"/>
              </a:rPr>
              <a:t>polyhydroxyketones </a:t>
            </a:r>
            <a:r>
              <a:rPr sz="2000" spc="-45" dirty="0">
                <a:latin typeface="Georgia"/>
                <a:cs typeface="Georgia"/>
              </a:rPr>
              <a:t>or  </a:t>
            </a:r>
            <a:r>
              <a:rPr sz="2000" spc="-30" dirty="0">
                <a:latin typeface="Georgia"/>
                <a:cs typeface="Georgia"/>
              </a:rPr>
              <a:t>compounds </a:t>
            </a:r>
            <a:r>
              <a:rPr sz="2000" spc="-10" dirty="0">
                <a:latin typeface="Georgia"/>
                <a:cs typeface="Georgia"/>
              </a:rPr>
              <a:t>which </a:t>
            </a:r>
            <a:r>
              <a:rPr sz="2000" spc="-35" dirty="0">
                <a:latin typeface="Georgia"/>
                <a:cs typeface="Georgia"/>
              </a:rPr>
              <a:t>produce </a:t>
            </a:r>
            <a:r>
              <a:rPr sz="2000" spc="-10" dirty="0">
                <a:latin typeface="Georgia"/>
                <a:cs typeface="Georgia"/>
              </a:rPr>
              <a:t>them </a:t>
            </a:r>
            <a:r>
              <a:rPr sz="2000" spc="-20" dirty="0">
                <a:latin typeface="Georgia"/>
                <a:cs typeface="Georgia"/>
              </a:rPr>
              <a:t>on</a:t>
            </a:r>
            <a:r>
              <a:rPr sz="2000" spc="155" dirty="0">
                <a:latin typeface="Georgia"/>
                <a:cs typeface="Georgia"/>
              </a:rPr>
              <a:t> </a:t>
            </a:r>
            <a:r>
              <a:rPr sz="2000" spc="-65" dirty="0">
                <a:latin typeface="Georgia"/>
                <a:cs typeface="Georgia"/>
              </a:rPr>
              <a:t>hydrolysis.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291" y="5305425"/>
            <a:ext cx="1546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latin typeface="Georgia"/>
                <a:cs typeface="Georgia"/>
              </a:rPr>
              <a:t>-Composed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of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2066" y="5305425"/>
            <a:ext cx="3617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5" dirty="0">
                <a:latin typeface="Georgia"/>
                <a:cs typeface="Georgia"/>
              </a:rPr>
              <a:t>Sulphur, </a:t>
            </a:r>
            <a:r>
              <a:rPr sz="2000" spc="-40" dirty="0">
                <a:latin typeface="Georgia"/>
                <a:cs typeface="Georgia"/>
              </a:rPr>
              <a:t>Nitrogen </a:t>
            </a:r>
            <a:r>
              <a:rPr sz="2000" spc="-35" dirty="0">
                <a:latin typeface="Georgia"/>
                <a:cs typeface="Georgia"/>
              </a:rPr>
              <a:t>or</a:t>
            </a:r>
            <a:r>
              <a:rPr sz="2000" spc="270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Phosphorus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1154" y="5218026"/>
            <a:ext cx="1241425" cy="1205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0" marR="5080" indent="-114300">
              <a:lnSpc>
                <a:spcPct val="129099"/>
              </a:lnSpc>
              <a:spcBef>
                <a:spcPts val="90"/>
              </a:spcBef>
            </a:pPr>
            <a:r>
              <a:rPr sz="2000" spc="65" dirty="0">
                <a:latin typeface="Georgia"/>
                <a:cs typeface="Georgia"/>
              </a:rPr>
              <a:t>-</a:t>
            </a:r>
            <a:r>
              <a:rPr sz="2000" b="1" spc="65" dirty="0">
                <a:solidFill>
                  <a:srgbClr val="6F2F9F"/>
                </a:solidFill>
                <a:latin typeface="Times New Roman"/>
                <a:cs typeface="Times New Roman"/>
              </a:rPr>
              <a:t>carbon  </a:t>
            </a:r>
            <a:r>
              <a:rPr sz="2000" b="1" spc="85" dirty="0">
                <a:solidFill>
                  <a:srgbClr val="6F2F9F"/>
                </a:solidFill>
                <a:latin typeface="Times New Roman"/>
                <a:cs typeface="Times New Roman"/>
              </a:rPr>
              <a:t>h</a:t>
            </a:r>
            <a:r>
              <a:rPr sz="2000" b="1" spc="-60" dirty="0">
                <a:solidFill>
                  <a:srgbClr val="6F2F9F"/>
                </a:solidFill>
                <a:latin typeface="Times New Roman"/>
                <a:cs typeface="Times New Roman"/>
              </a:rPr>
              <a:t>y</a:t>
            </a:r>
            <a:r>
              <a:rPr sz="2000" b="1" spc="95" dirty="0">
                <a:solidFill>
                  <a:srgbClr val="6F2F9F"/>
                </a:solidFill>
                <a:latin typeface="Times New Roman"/>
                <a:cs typeface="Times New Roman"/>
              </a:rPr>
              <a:t>d</a:t>
            </a:r>
            <a:r>
              <a:rPr sz="2000" b="1" spc="-100" dirty="0">
                <a:solidFill>
                  <a:srgbClr val="6F2F9F"/>
                </a:solidFill>
                <a:latin typeface="Times New Roman"/>
                <a:cs typeface="Times New Roman"/>
              </a:rPr>
              <a:t>r</a:t>
            </a:r>
            <a:r>
              <a:rPr sz="2000" b="1" spc="160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2000" b="1" dirty="0">
                <a:solidFill>
                  <a:srgbClr val="6F2F9F"/>
                </a:solidFill>
                <a:latin typeface="Times New Roman"/>
                <a:cs typeface="Times New Roman"/>
              </a:rPr>
              <a:t>g</a:t>
            </a:r>
            <a:r>
              <a:rPr sz="2000" b="1" spc="150" dirty="0">
                <a:solidFill>
                  <a:srgbClr val="6F2F9F"/>
                </a:solidFill>
                <a:latin typeface="Times New Roman"/>
                <a:cs typeface="Times New Roman"/>
              </a:rPr>
              <a:t>e</a:t>
            </a:r>
            <a:r>
              <a:rPr sz="2000" b="1" spc="105" dirty="0">
                <a:solidFill>
                  <a:srgbClr val="6F2F9F"/>
                </a:solidFill>
                <a:latin typeface="Times New Roman"/>
                <a:cs typeface="Times New Roman"/>
              </a:rPr>
              <a:t>n  </a:t>
            </a:r>
            <a:r>
              <a:rPr sz="2000" b="1" spc="75" dirty="0">
                <a:solidFill>
                  <a:srgbClr val="6F2F9F"/>
                </a:solidFill>
                <a:latin typeface="Times New Roman"/>
                <a:cs typeface="Times New Roman"/>
              </a:rPr>
              <a:t>oxygen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892" y="798956"/>
            <a:ext cx="3862070" cy="17722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600" spc="95" dirty="0">
                <a:solidFill>
                  <a:srgbClr val="00AF50"/>
                </a:solidFill>
                <a:latin typeface="Trebuchet MS"/>
                <a:cs typeface="Trebuchet MS"/>
              </a:rPr>
              <a:t>CARBOHYDRATES</a:t>
            </a:r>
            <a:endParaRPr sz="3600">
              <a:latin typeface="Trebuchet MS"/>
              <a:cs typeface="Trebuchet MS"/>
            </a:endParaRPr>
          </a:p>
          <a:p>
            <a:pPr marL="12700" marR="1514475">
              <a:lnSpc>
                <a:spcPct val="100000"/>
              </a:lnSpc>
              <a:spcBef>
                <a:spcPts val="395"/>
              </a:spcBef>
            </a:pPr>
            <a:r>
              <a:rPr sz="3600" spc="-55" dirty="0">
                <a:solidFill>
                  <a:srgbClr val="FF0000"/>
                </a:solidFill>
              </a:rPr>
              <a:t>Life’s</a:t>
            </a:r>
            <a:r>
              <a:rPr sz="3600" spc="-13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Sweet  Molecules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34083" y="367284"/>
            <a:ext cx="6201410" cy="1248410"/>
            <a:chOff x="1434083" y="367284"/>
            <a:chExt cx="6201410" cy="1248410"/>
          </a:xfrm>
        </p:grpSpPr>
        <p:sp>
          <p:nvSpPr>
            <p:cNvPr id="6" name="object 6"/>
            <p:cNvSpPr/>
            <p:nvPr/>
          </p:nvSpPr>
          <p:spPr>
            <a:xfrm>
              <a:off x="1448561" y="381762"/>
              <a:ext cx="6172200" cy="1219200"/>
            </a:xfrm>
            <a:custGeom>
              <a:avLst/>
              <a:gdLst/>
              <a:ahLst/>
              <a:cxnLst/>
              <a:rect l="l" t="t" r="r" b="b"/>
              <a:pathLst>
                <a:path w="6172200" h="1219200">
                  <a:moveTo>
                    <a:pt x="5968999" y="0"/>
                  </a:moveTo>
                  <a:lnTo>
                    <a:pt x="203200" y="0"/>
                  </a:lnTo>
                  <a:lnTo>
                    <a:pt x="156594" y="5364"/>
                  </a:lnTo>
                  <a:lnTo>
                    <a:pt x="113818" y="20645"/>
                  </a:lnTo>
                  <a:lnTo>
                    <a:pt x="76090" y="44626"/>
                  </a:lnTo>
                  <a:lnTo>
                    <a:pt x="44626" y="76090"/>
                  </a:lnTo>
                  <a:lnTo>
                    <a:pt x="20645" y="113818"/>
                  </a:lnTo>
                  <a:lnTo>
                    <a:pt x="5364" y="156594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5364" y="1062605"/>
                  </a:lnTo>
                  <a:lnTo>
                    <a:pt x="20645" y="1105381"/>
                  </a:lnTo>
                  <a:lnTo>
                    <a:pt x="44626" y="1143109"/>
                  </a:lnTo>
                  <a:lnTo>
                    <a:pt x="76090" y="1174573"/>
                  </a:lnTo>
                  <a:lnTo>
                    <a:pt x="113818" y="1198554"/>
                  </a:lnTo>
                  <a:lnTo>
                    <a:pt x="156594" y="1213835"/>
                  </a:lnTo>
                  <a:lnTo>
                    <a:pt x="203200" y="1219200"/>
                  </a:lnTo>
                  <a:lnTo>
                    <a:pt x="5968999" y="1219200"/>
                  </a:lnTo>
                  <a:lnTo>
                    <a:pt x="6015605" y="1213835"/>
                  </a:lnTo>
                  <a:lnTo>
                    <a:pt x="6058381" y="1198554"/>
                  </a:lnTo>
                  <a:lnTo>
                    <a:pt x="6096109" y="1174573"/>
                  </a:lnTo>
                  <a:lnTo>
                    <a:pt x="6127573" y="1143109"/>
                  </a:lnTo>
                  <a:lnTo>
                    <a:pt x="6151554" y="1105381"/>
                  </a:lnTo>
                  <a:lnTo>
                    <a:pt x="6166835" y="1062605"/>
                  </a:lnTo>
                  <a:lnTo>
                    <a:pt x="6172199" y="1016000"/>
                  </a:lnTo>
                  <a:lnTo>
                    <a:pt x="6172199" y="203200"/>
                  </a:lnTo>
                  <a:lnTo>
                    <a:pt x="6166835" y="156594"/>
                  </a:lnTo>
                  <a:lnTo>
                    <a:pt x="6151554" y="113818"/>
                  </a:lnTo>
                  <a:lnTo>
                    <a:pt x="6127573" y="76090"/>
                  </a:lnTo>
                  <a:lnTo>
                    <a:pt x="6096109" y="44626"/>
                  </a:lnTo>
                  <a:lnTo>
                    <a:pt x="6058381" y="20645"/>
                  </a:lnTo>
                  <a:lnTo>
                    <a:pt x="6015605" y="5364"/>
                  </a:lnTo>
                  <a:lnTo>
                    <a:pt x="5968999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8561" y="381762"/>
              <a:ext cx="6172200" cy="1219200"/>
            </a:xfrm>
            <a:custGeom>
              <a:avLst/>
              <a:gdLst/>
              <a:ahLst/>
              <a:cxnLst/>
              <a:rect l="l" t="t" r="r" b="b"/>
              <a:pathLst>
                <a:path w="6172200" h="1219200">
                  <a:moveTo>
                    <a:pt x="0" y="203200"/>
                  </a:moveTo>
                  <a:lnTo>
                    <a:pt x="5364" y="156594"/>
                  </a:lnTo>
                  <a:lnTo>
                    <a:pt x="20645" y="113818"/>
                  </a:lnTo>
                  <a:lnTo>
                    <a:pt x="44626" y="76090"/>
                  </a:lnTo>
                  <a:lnTo>
                    <a:pt x="76090" y="44626"/>
                  </a:lnTo>
                  <a:lnTo>
                    <a:pt x="113818" y="20645"/>
                  </a:lnTo>
                  <a:lnTo>
                    <a:pt x="156594" y="5364"/>
                  </a:lnTo>
                  <a:lnTo>
                    <a:pt x="203200" y="0"/>
                  </a:lnTo>
                  <a:lnTo>
                    <a:pt x="5968999" y="0"/>
                  </a:lnTo>
                  <a:lnTo>
                    <a:pt x="6015605" y="5364"/>
                  </a:lnTo>
                  <a:lnTo>
                    <a:pt x="6058381" y="20645"/>
                  </a:lnTo>
                  <a:lnTo>
                    <a:pt x="6096109" y="44626"/>
                  </a:lnTo>
                  <a:lnTo>
                    <a:pt x="6127573" y="76090"/>
                  </a:lnTo>
                  <a:lnTo>
                    <a:pt x="6151554" y="113818"/>
                  </a:lnTo>
                  <a:lnTo>
                    <a:pt x="6166835" y="156594"/>
                  </a:lnTo>
                  <a:lnTo>
                    <a:pt x="6172199" y="203200"/>
                  </a:lnTo>
                  <a:lnTo>
                    <a:pt x="6172199" y="1016000"/>
                  </a:lnTo>
                  <a:lnTo>
                    <a:pt x="6166835" y="1062605"/>
                  </a:lnTo>
                  <a:lnTo>
                    <a:pt x="6151554" y="1105381"/>
                  </a:lnTo>
                  <a:lnTo>
                    <a:pt x="6127573" y="1143109"/>
                  </a:lnTo>
                  <a:lnTo>
                    <a:pt x="6096109" y="1174573"/>
                  </a:lnTo>
                  <a:lnTo>
                    <a:pt x="6058381" y="1198554"/>
                  </a:lnTo>
                  <a:lnTo>
                    <a:pt x="6015605" y="1213835"/>
                  </a:lnTo>
                  <a:lnTo>
                    <a:pt x="5968999" y="1219200"/>
                  </a:lnTo>
                  <a:lnTo>
                    <a:pt x="203200" y="1219200"/>
                  </a:lnTo>
                  <a:lnTo>
                    <a:pt x="156594" y="1213835"/>
                  </a:lnTo>
                  <a:lnTo>
                    <a:pt x="113818" y="1198554"/>
                  </a:lnTo>
                  <a:lnTo>
                    <a:pt x="76090" y="1174573"/>
                  </a:lnTo>
                  <a:lnTo>
                    <a:pt x="44626" y="1143109"/>
                  </a:lnTo>
                  <a:lnTo>
                    <a:pt x="20645" y="1105381"/>
                  </a:lnTo>
                  <a:lnTo>
                    <a:pt x="5364" y="1062605"/>
                  </a:lnTo>
                  <a:lnTo>
                    <a:pt x="0" y="1016000"/>
                  </a:lnTo>
                  <a:lnTo>
                    <a:pt x="0" y="2032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79575" y="478282"/>
            <a:ext cx="582422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D-Glucose is the </a:t>
            </a:r>
            <a:r>
              <a:rPr sz="3200" spc="-5" dirty="0"/>
              <a:t>most</a:t>
            </a:r>
            <a:r>
              <a:rPr sz="3200" spc="-105" dirty="0"/>
              <a:t> </a:t>
            </a:r>
            <a:r>
              <a:rPr sz="3200" spc="-5" dirty="0"/>
              <a:t>important  </a:t>
            </a:r>
            <a:r>
              <a:rPr sz="3200" dirty="0"/>
              <a:t>carbohydrate in </a:t>
            </a:r>
            <a:r>
              <a:rPr sz="3200" spc="-5" dirty="0"/>
              <a:t>human</a:t>
            </a:r>
            <a:r>
              <a:rPr sz="3200" spc="-114" dirty="0"/>
              <a:t> </a:t>
            </a:r>
            <a:r>
              <a:rPr sz="3200" spc="-5" dirty="0"/>
              <a:t>beings</a:t>
            </a:r>
            <a:endParaRPr sz="32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3311778" y="1877314"/>
            <a:ext cx="2454910" cy="471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8395">
              <a:lnSpc>
                <a:spcPts val="2825"/>
              </a:lnSpc>
              <a:spcBef>
                <a:spcPts val="100"/>
              </a:spcBef>
            </a:pP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CHO</a:t>
            </a:r>
            <a:endParaRPr sz="2700">
              <a:latin typeface="Arial"/>
              <a:cs typeface="Arial"/>
            </a:endParaRPr>
          </a:p>
          <a:p>
            <a:pPr marL="27940" algn="ctr">
              <a:lnSpc>
                <a:spcPts val="2800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2700">
              <a:latin typeface="Arial"/>
              <a:cs typeface="Arial"/>
            </a:endParaRPr>
          </a:p>
          <a:p>
            <a:pPr marL="327025">
              <a:lnSpc>
                <a:spcPts val="2965"/>
              </a:lnSpc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2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700">
              <a:latin typeface="Arial"/>
              <a:cs typeface="Arial"/>
            </a:endParaRPr>
          </a:p>
          <a:p>
            <a:pPr marL="27940" algn="ctr">
              <a:lnSpc>
                <a:spcPts val="2985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2700">
              <a:latin typeface="Arial"/>
              <a:cs typeface="Arial"/>
            </a:endParaRPr>
          </a:p>
          <a:p>
            <a:pPr marL="50800">
              <a:lnSpc>
                <a:spcPts val="2930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HO — C —</a:t>
            </a:r>
            <a:r>
              <a:rPr sz="2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700">
              <a:latin typeface="Arial"/>
              <a:cs typeface="Arial"/>
            </a:endParaRPr>
          </a:p>
          <a:p>
            <a:pPr marL="27940" algn="ctr">
              <a:lnSpc>
                <a:spcPts val="2935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2700">
              <a:latin typeface="Arial"/>
              <a:cs typeface="Arial"/>
            </a:endParaRPr>
          </a:p>
          <a:p>
            <a:pPr marL="318135">
              <a:lnSpc>
                <a:spcPts val="2990"/>
              </a:lnSpc>
              <a:spcBef>
                <a:spcPts val="5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H — C —</a:t>
            </a:r>
            <a:r>
              <a:rPr sz="2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700">
              <a:latin typeface="Arial"/>
              <a:cs typeface="Arial"/>
            </a:endParaRPr>
          </a:p>
          <a:p>
            <a:pPr marL="27940" algn="ctr">
              <a:lnSpc>
                <a:spcPts val="2990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2700">
              <a:latin typeface="Arial"/>
              <a:cs typeface="Arial"/>
            </a:endParaRPr>
          </a:p>
          <a:p>
            <a:pPr marL="327025">
              <a:lnSpc>
                <a:spcPts val="2935"/>
              </a:lnSpc>
              <a:spcBef>
                <a:spcPts val="55"/>
              </a:spcBef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27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700">
              <a:latin typeface="Arial"/>
              <a:cs typeface="Arial"/>
            </a:endParaRPr>
          </a:p>
          <a:p>
            <a:pPr marL="27940" algn="ctr">
              <a:lnSpc>
                <a:spcPts val="2865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2700">
              <a:latin typeface="Arial"/>
              <a:cs typeface="Arial"/>
            </a:endParaRPr>
          </a:p>
          <a:p>
            <a:pPr marL="1137920">
              <a:lnSpc>
                <a:spcPts val="3170"/>
              </a:lnSpc>
            </a:pP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700" spc="-15" baseline="-2006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700">
              <a:latin typeface="Arial"/>
              <a:cs typeface="Arial"/>
            </a:endParaRPr>
          </a:p>
          <a:p>
            <a:pPr marL="588645">
              <a:lnSpc>
                <a:spcPct val="100000"/>
              </a:lnSpc>
              <a:spcBef>
                <a:spcPts val="1200"/>
              </a:spcBef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D-Glucose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44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31" y="778509"/>
            <a:ext cx="8044180" cy="430887"/>
          </a:xfrm>
        </p:spPr>
        <p:txBody>
          <a:bodyPr/>
          <a:lstStyle/>
          <a:p>
            <a:pPr algn="ctr"/>
            <a:r>
              <a:rPr lang="en-US" sz="2800" dirty="0" smtClean="0"/>
              <a:t>Hexoses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09700"/>
            <a:ext cx="9144000" cy="4038360"/>
          </a:xfrm>
          <a:prstGeom prst="rect">
            <a:avLst/>
          </a:prstGeom>
          <a:ln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388779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483" y="629412"/>
            <a:ext cx="8258556" cy="528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2704" y="724280"/>
            <a:ext cx="7985759" cy="502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6350" indent="-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carbohydrates are transported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blood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 form of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D-glucose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Arial"/>
              <a:cs typeface="Arial"/>
            </a:endParaRPr>
          </a:p>
          <a:p>
            <a:pPr marL="24765" marR="5715" indent="-12700">
              <a:lnSpc>
                <a:spcPct val="100000"/>
              </a:lnSpc>
              <a:tabLst>
                <a:tab pos="130365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	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form 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carbohydrates are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used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tissues to obtain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24765" marR="5080" indent="-12700">
              <a:lnSpc>
                <a:spcPct val="100000"/>
              </a:lnSpc>
              <a:tabLst>
                <a:tab pos="1076325" algn="l"/>
                <a:tab pos="2181225" algn="l"/>
                <a:tab pos="4733290" algn="l"/>
                <a:tab pos="5541010" algn="l"/>
                <a:tab pos="73990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Most	ot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carbohydrat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  D-glucose in the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Arial"/>
              <a:cs typeface="Arial"/>
            </a:endParaRPr>
          </a:p>
          <a:p>
            <a:pPr marL="24765" marR="6350" indent="-12700">
              <a:lnSpc>
                <a:spcPct val="100000"/>
              </a:lnSpc>
              <a:tabLst>
                <a:tab pos="892175" algn="l"/>
                <a:tab pos="2646680" algn="l"/>
                <a:tab pos="5566410" algn="l"/>
                <a:tab pos="69037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	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hari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rin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glycogen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made up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D-glucose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503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sp>
          <p:nvSpPr>
            <p:cNvPr id="4" name="object 4"/>
            <p:cNvSpPr/>
            <p:nvPr/>
          </p:nvSpPr>
          <p:spPr>
            <a:xfrm>
              <a:off x="2743200" y="4197096"/>
              <a:ext cx="6384035" cy="26532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3211" y="3540252"/>
              <a:ext cx="4773295" cy="3310254"/>
            </a:xfrm>
            <a:custGeom>
              <a:avLst/>
              <a:gdLst/>
              <a:ahLst/>
              <a:cxnLst/>
              <a:rect l="l" t="t" r="r" b="b"/>
              <a:pathLst>
                <a:path w="4773295" h="3310254">
                  <a:moveTo>
                    <a:pt x="4773168" y="0"/>
                  </a:moveTo>
                  <a:lnTo>
                    <a:pt x="4617593" y="34925"/>
                  </a:lnTo>
                  <a:lnTo>
                    <a:pt x="4247769" y="104775"/>
                  </a:lnTo>
                  <a:lnTo>
                    <a:pt x="4049394" y="130175"/>
                  </a:lnTo>
                  <a:lnTo>
                    <a:pt x="3627119" y="190500"/>
                  </a:lnTo>
                  <a:lnTo>
                    <a:pt x="3420744" y="215900"/>
                  </a:lnTo>
                  <a:lnTo>
                    <a:pt x="3222370" y="250825"/>
                  </a:lnTo>
                  <a:lnTo>
                    <a:pt x="3023869" y="276225"/>
                  </a:lnTo>
                  <a:lnTo>
                    <a:pt x="2842894" y="320675"/>
                  </a:lnTo>
                  <a:lnTo>
                    <a:pt x="2679445" y="363600"/>
                  </a:lnTo>
                  <a:lnTo>
                    <a:pt x="2541396" y="414400"/>
                  </a:lnTo>
                  <a:lnTo>
                    <a:pt x="2420746" y="476250"/>
                  </a:lnTo>
                  <a:lnTo>
                    <a:pt x="2335021" y="536575"/>
                  </a:lnTo>
                  <a:lnTo>
                    <a:pt x="2309621" y="569976"/>
                  </a:lnTo>
                  <a:lnTo>
                    <a:pt x="2282570" y="614426"/>
                  </a:lnTo>
                  <a:lnTo>
                    <a:pt x="2265171" y="657225"/>
                  </a:lnTo>
                  <a:lnTo>
                    <a:pt x="2265171" y="700151"/>
                  </a:lnTo>
                  <a:lnTo>
                    <a:pt x="2274696" y="752475"/>
                  </a:lnTo>
                  <a:lnTo>
                    <a:pt x="2292095" y="795401"/>
                  </a:lnTo>
                  <a:lnTo>
                    <a:pt x="2317495" y="838200"/>
                  </a:lnTo>
                  <a:lnTo>
                    <a:pt x="2352420" y="873125"/>
                  </a:lnTo>
                  <a:lnTo>
                    <a:pt x="2446146" y="941451"/>
                  </a:lnTo>
                  <a:lnTo>
                    <a:pt x="2576321" y="1011301"/>
                  </a:lnTo>
                  <a:lnTo>
                    <a:pt x="2722244" y="1063625"/>
                  </a:lnTo>
                  <a:lnTo>
                    <a:pt x="3058794" y="1166876"/>
                  </a:lnTo>
                  <a:lnTo>
                    <a:pt x="3420744" y="1252601"/>
                  </a:lnTo>
                  <a:lnTo>
                    <a:pt x="3601719" y="1305052"/>
                  </a:lnTo>
                  <a:lnTo>
                    <a:pt x="3765168" y="1347851"/>
                  </a:lnTo>
                  <a:lnTo>
                    <a:pt x="3911218" y="1400302"/>
                  </a:lnTo>
                  <a:lnTo>
                    <a:pt x="4049394" y="1460627"/>
                  </a:lnTo>
                  <a:lnTo>
                    <a:pt x="4152518" y="1520952"/>
                  </a:lnTo>
                  <a:lnTo>
                    <a:pt x="4187443" y="1555877"/>
                  </a:lnTo>
                  <a:lnTo>
                    <a:pt x="4247769" y="1633601"/>
                  </a:lnTo>
                  <a:lnTo>
                    <a:pt x="4255643" y="1676527"/>
                  </a:lnTo>
                  <a:lnTo>
                    <a:pt x="4255643" y="1719326"/>
                  </a:lnTo>
                  <a:lnTo>
                    <a:pt x="4230243" y="1789176"/>
                  </a:lnTo>
                  <a:lnTo>
                    <a:pt x="4195318" y="1824101"/>
                  </a:lnTo>
                  <a:lnTo>
                    <a:pt x="4152518" y="1857502"/>
                  </a:lnTo>
                  <a:lnTo>
                    <a:pt x="4100067" y="1884426"/>
                  </a:lnTo>
                  <a:lnTo>
                    <a:pt x="4039869" y="1917827"/>
                  </a:lnTo>
                  <a:lnTo>
                    <a:pt x="3971543" y="1944751"/>
                  </a:lnTo>
                  <a:lnTo>
                    <a:pt x="3885818" y="1970151"/>
                  </a:lnTo>
                  <a:lnTo>
                    <a:pt x="3790568" y="1995551"/>
                  </a:lnTo>
                  <a:lnTo>
                    <a:pt x="3695318" y="2022602"/>
                  </a:lnTo>
                  <a:lnTo>
                    <a:pt x="3584193" y="2047989"/>
                  </a:lnTo>
                  <a:lnTo>
                    <a:pt x="2430271" y="2341702"/>
                  </a:lnTo>
                  <a:lnTo>
                    <a:pt x="2076196" y="2444889"/>
                  </a:lnTo>
                  <a:lnTo>
                    <a:pt x="1696847" y="2567139"/>
                  </a:lnTo>
                  <a:lnTo>
                    <a:pt x="1301623" y="2713189"/>
                  </a:lnTo>
                  <a:lnTo>
                    <a:pt x="879348" y="2886240"/>
                  </a:lnTo>
                  <a:lnTo>
                    <a:pt x="447675" y="3084690"/>
                  </a:lnTo>
                  <a:lnTo>
                    <a:pt x="0" y="3310127"/>
                  </a:lnTo>
                  <a:lnTo>
                    <a:pt x="241300" y="3310127"/>
                  </a:lnTo>
                  <a:lnTo>
                    <a:pt x="387350" y="3292664"/>
                  </a:lnTo>
                  <a:lnTo>
                    <a:pt x="612775" y="3162477"/>
                  </a:lnTo>
                  <a:lnTo>
                    <a:pt x="852424" y="3032302"/>
                  </a:lnTo>
                  <a:lnTo>
                    <a:pt x="1111123" y="2911640"/>
                  </a:lnTo>
                  <a:lnTo>
                    <a:pt x="1395222" y="2798927"/>
                  </a:lnTo>
                  <a:lnTo>
                    <a:pt x="1688973" y="2687789"/>
                  </a:lnTo>
                  <a:lnTo>
                    <a:pt x="1998472" y="2575077"/>
                  </a:lnTo>
                  <a:lnTo>
                    <a:pt x="2774695" y="2333764"/>
                  </a:lnTo>
                  <a:lnTo>
                    <a:pt x="2928619" y="2289302"/>
                  </a:lnTo>
                  <a:lnTo>
                    <a:pt x="3247770" y="2211514"/>
                  </a:lnTo>
                  <a:lnTo>
                    <a:pt x="3901693" y="2040001"/>
                  </a:lnTo>
                  <a:lnTo>
                    <a:pt x="4049394" y="2005076"/>
                  </a:lnTo>
                  <a:lnTo>
                    <a:pt x="4195318" y="1962277"/>
                  </a:lnTo>
                  <a:lnTo>
                    <a:pt x="4333494" y="1927352"/>
                  </a:lnTo>
                  <a:lnTo>
                    <a:pt x="4454144" y="1892427"/>
                  </a:lnTo>
                  <a:lnTo>
                    <a:pt x="4565269" y="1857502"/>
                  </a:lnTo>
                  <a:lnTo>
                    <a:pt x="4652518" y="1824101"/>
                  </a:lnTo>
                  <a:lnTo>
                    <a:pt x="4720844" y="1797177"/>
                  </a:lnTo>
                  <a:lnTo>
                    <a:pt x="4773168" y="1771777"/>
                  </a:lnTo>
                  <a:lnTo>
                    <a:pt x="4773168" y="1382776"/>
                  </a:lnTo>
                  <a:lnTo>
                    <a:pt x="4668393" y="1365377"/>
                  </a:lnTo>
                  <a:lnTo>
                    <a:pt x="4238244" y="1279652"/>
                  </a:lnTo>
                  <a:lnTo>
                    <a:pt x="4074794" y="1244727"/>
                  </a:lnTo>
                  <a:lnTo>
                    <a:pt x="3557269" y="1114552"/>
                  </a:lnTo>
                  <a:lnTo>
                    <a:pt x="3393820" y="1063625"/>
                  </a:lnTo>
                  <a:lnTo>
                    <a:pt x="3247770" y="1011301"/>
                  </a:lnTo>
                  <a:lnTo>
                    <a:pt x="3109594" y="958850"/>
                  </a:lnTo>
                  <a:lnTo>
                    <a:pt x="2988944" y="898525"/>
                  </a:lnTo>
                  <a:lnTo>
                    <a:pt x="2895345" y="847725"/>
                  </a:lnTo>
                  <a:lnTo>
                    <a:pt x="2825495" y="785876"/>
                  </a:lnTo>
                  <a:lnTo>
                    <a:pt x="2807969" y="752475"/>
                  </a:lnTo>
                  <a:lnTo>
                    <a:pt x="2790570" y="725551"/>
                  </a:lnTo>
                  <a:lnTo>
                    <a:pt x="2782569" y="692150"/>
                  </a:lnTo>
                  <a:lnTo>
                    <a:pt x="2790570" y="665226"/>
                  </a:lnTo>
                  <a:lnTo>
                    <a:pt x="2825495" y="604901"/>
                  </a:lnTo>
                  <a:lnTo>
                    <a:pt x="2877819" y="544576"/>
                  </a:lnTo>
                  <a:lnTo>
                    <a:pt x="2955670" y="501650"/>
                  </a:lnTo>
                  <a:lnTo>
                    <a:pt x="3049269" y="458850"/>
                  </a:lnTo>
                  <a:lnTo>
                    <a:pt x="3152520" y="423925"/>
                  </a:lnTo>
                  <a:lnTo>
                    <a:pt x="3273170" y="389000"/>
                  </a:lnTo>
                  <a:lnTo>
                    <a:pt x="3549268" y="338200"/>
                  </a:lnTo>
                  <a:lnTo>
                    <a:pt x="3858894" y="285750"/>
                  </a:lnTo>
                  <a:lnTo>
                    <a:pt x="4169917" y="250825"/>
                  </a:lnTo>
                  <a:lnTo>
                    <a:pt x="4635119" y="173100"/>
                  </a:lnTo>
                  <a:lnTo>
                    <a:pt x="4773168" y="138175"/>
                  </a:lnTo>
                  <a:lnTo>
                    <a:pt x="4773168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0952" cy="4568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566928" cy="309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615" y="0"/>
              <a:ext cx="271272" cy="309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576" y="0"/>
              <a:ext cx="554736" cy="309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7284" y="595883"/>
            <a:ext cx="8410956" cy="5001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704215"/>
            <a:ext cx="81622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D-Galactose </a:t>
            </a:r>
            <a:r>
              <a:rPr sz="2800" spc="-5" dirty="0"/>
              <a:t>is </a:t>
            </a:r>
            <a:r>
              <a:rPr sz="2800" dirty="0"/>
              <a:t>present </a:t>
            </a:r>
            <a:r>
              <a:rPr sz="2800" spc="-5" dirty="0"/>
              <a:t>in </a:t>
            </a:r>
            <a:r>
              <a:rPr sz="2800" dirty="0"/>
              <a:t>glycolipids </a:t>
            </a:r>
            <a:r>
              <a:rPr sz="2800" spc="-5" dirty="0"/>
              <a:t>which </a:t>
            </a:r>
            <a:r>
              <a:rPr sz="2800" dirty="0"/>
              <a:t>are an  important constituent </a:t>
            </a:r>
            <a:r>
              <a:rPr sz="2800" spc="-5" dirty="0"/>
              <a:t>of nervous</a:t>
            </a:r>
            <a:r>
              <a:rPr sz="2800" spc="20" dirty="0"/>
              <a:t> </a:t>
            </a:r>
            <a:r>
              <a:rPr sz="2800" dirty="0"/>
              <a:t>tissue</a:t>
            </a:r>
            <a:endParaRPr sz="28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3895471" y="2411044"/>
            <a:ext cx="4802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4990" algn="l"/>
                <a:tab pos="1452880" algn="l"/>
                <a:tab pos="1995170" algn="l"/>
                <a:tab pos="2755900" algn="l"/>
                <a:tab pos="3733165" algn="l"/>
                <a:tab pos="42951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	milk	in	the	fo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2411044"/>
            <a:ext cx="335280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75615" algn="l"/>
                <a:tab pos="998855" algn="l"/>
                <a:tab pos="191579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It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	also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present  disaccharide,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lactose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4118305"/>
            <a:ext cx="81648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Amino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derivatives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D-galactose 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D-mannose  are present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mucopolysaccharides and glyco-  proteins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837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776" y="443483"/>
            <a:ext cx="8132445" cy="5972810"/>
            <a:chOff x="493776" y="443483"/>
            <a:chExt cx="8132445" cy="5972810"/>
          </a:xfrm>
        </p:grpSpPr>
        <p:sp>
          <p:nvSpPr>
            <p:cNvPr id="3" name="object 3"/>
            <p:cNvSpPr/>
            <p:nvPr/>
          </p:nvSpPr>
          <p:spPr>
            <a:xfrm>
              <a:off x="508254" y="457961"/>
              <a:ext cx="3150235" cy="5943600"/>
            </a:xfrm>
            <a:custGeom>
              <a:avLst/>
              <a:gdLst/>
              <a:ahLst/>
              <a:cxnLst/>
              <a:rect l="l" t="t" r="r" b="b"/>
              <a:pathLst>
                <a:path w="3150235" h="5943600">
                  <a:moveTo>
                    <a:pt x="0" y="525017"/>
                  </a:moveTo>
                  <a:lnTo>
                    <a:pt x="2145" y="477233"/>
                  </a:lnTo>
                  <a:lnTo>
                    <a:pt x="8458" y="430650"/>
                  </a:lnTo>
                  <a:lnTo>
                    <a:pt x="18754" y="385453"/>
                  </a:lnTo>
                  <a:lnTo>
                    <a:pt x="32847" y="341829"/>
                  </a:lnTo>
                  <a:lnTo>
                    <a:pt x="50551" y="299963"/>
                  </a:lnTo>
                  <a:lnTo>
                    <a:pt x="71682" y="260039"/>
                  </a:lnTo>
                  <a:lnTo>
                    <a:pt x="96053" y="222244"/>
                  </a:lnTo>
                  <a:lnTo>
                    <a:pt x="123480" y="186763"/>
                  </a:lnTo>
                  <a:lnTo>
                    <a:pt x="153777" y="153781"/>
                  </a:lnTo>
                  <a:lnTo>
                    <a:pt x="186760" y="123483"/>
                  </a:lnTo>
                  <a:lnTo>
                    <a:pt x="222241" y="96056"/>
                  </a:lnTo>
                  <a:lnTo>
                    <a:pt x="260037" y="71684"/>
                  </a:lnTo>
                  <a:lnTo>
                    <a:pt x="299962" y="50553"/>
                  </a:lnTo>
                  <a:lnTo>
                    <a:pt x="341830" y="32848"/>
                  </a:lnTo>
                  <a:lnTo>
                    <a:pt x="385456" y="18755"/>
                  </a:lnTo>
                  <a:lnTo>
                    <a:pt x="430655" y="8459"/>
                  </a:lnTo>
                  <a:lnTo>
                    <a:pt x="477242" y="2145"/>
                  </a:lnTo>
                  <a:lnTo>
                    <a:pt x="525030" y="0"/>
                  </a:lnTo>
                  <a:lnTo>
                    <a:pt x="2625090" y="0"/>
                  </a:lnTo>
                  <a:lnTo>
                    <a:pt x="2672874" y="2145"/>
                  </a:lnTo>
                  <a:lnTo>
                    <a:pt x="2719457" y="8459"/>
                  </a:lnTo>
                  <a:lnTo>
                    <a:pt x="2764654" y="18755"/>
                  </a:lnTo>
                  <a:lnTo>
                    <a:pt x="2808278" y="32848"/>
                  </a:lnTo>
                  <a:lnTo>
                    <a:pt x="2850144" y="50553"/>
                  </a:lnTo>
                  <a:lnTo>
                    <a:pt x="2890068" y="71684"/>
                  </a:lnTo>
                  <a:lnTo>
                    <a:pt x="2927863" y="96056"/>
                  </a:lnTo>
                  <a:lnTo>
                    <a:pt x="2963344" y="123483"/>
                  </a:lnTo>
                  <a:lnTo>
                    <a:pt x="2996326" y="153781"/>
                  </a:lnTo>
                  <a:lnTo>
                    <a:pt x="3026624" y="186763"/>
                  </a:lnTo>
                  <a:lnTo>
                    <a:pt x="3054051" y="222244"/>
                  </a:lnTo>
                  <a:lnTo>
                    <a:pt x="3078423" y="260039"/>
                  </a:lnTo>
                  <a:lnTo>
                    <a:pt x="3099554" y="299963"/>
                  </a:lnTo>
                  <a:lnTo>
                    <a:pt x="3117259" y="341829"/>
                  </a:lnTo>
                  <a:lnTo>
                    <a:pt x="3131352" y="385453"/>
                  </a:lnTo>
                  <a:lnTo>
                    <a:pt x="3141648" y="430650"/>
                  </a:lnTo>
                  <a:lnTo>
                    <a:pt x="3147962" y="477233"/>
                  </a:lnTo>
                  <a:lnTo>
                    <a:pt x="3150108" y="525017"/>
                  </a:lnTo>
                  <a:lnTo>
                    <a:pt x="3150108" y="5418569"/>
                  </a:lnTo>
                  <a:lnTo>
                    <a:pt x="3147962" y="5466357"/>
                  </a:lnTo>
                  <a:lnTo>
                    <a:pt x="3141648" y="5512944"/>
                  </a:lnTo>
                  <a:lnTo>
                    <a:pt x="3131352" y="5558143"/>
                  </a:lnTo>
                  <a:lnTo>
                    <a:pt x="3117259" y="5601769"/>
                  </a:lnTo>
                  <a:lnTo>
                    <a:pt x="3099554" y="5643637"/>
                  </a:lnTo>
                  <a:lnTo>
                    <a:pt x="3078423" y="5683562"/>
                  </a:lnTo>
                  <a:lnTo>
                    <a:pt x="3054051" y="5721358"/>
                  </a:lnTo>
                  <a:lnTo>
                    <a:pt x="3026624" y="5756839"/>
                  </a:lnTo>
                  <a:lnTo>
                    <a:pt x="2996326" y="5789822"/>
                  </a:lnTo>
                  <a:lnTo>
                    <a:pt x="2963344" y="5820119"/>
                  </a:lnTo>
                  <a:lnTo>
                    <a:pt x="2927863" y="5847546"/>
                  </a:lnTo>
                  <a:lnTo>
                    <a:pt x="2890068" y="5871917"/>
                  </a:lnTo>
                  <a:lnTo>
                    <a:pt x="2850144" y="5893048"/>
                  </a:lnTo>
                  <a:lnTo>
                    <a:pt x="2808278" y="5910752"/>
                  </a:lnTo>
                  <a:lnTo>
                    <a:pt x="2764654" y="5924845"/>
                  </a:lnTo>
                  <a:lnTo>
                    <a:pt x="2719457" y="5935141"/>
                  </a:lnTo>
                  <a:lnTo>
                    <a:pt x="2672874" y="5941454"/>
                  </a:lnTo>
                  <a:lnTo>
                    <a:pt x="2625090" y="5943600"/>
                  </a:lnTo>
                  <a:lnTo>
                    <a:pt x="525030" y="5943600"/>
                  </a:lnTo>
                  <a:lnTo>
                    <a:pt x="477242" y="5941454"/>
                  </a:lnTo>
                  <a:lnTo>
                    <a:pt x="430655" y="5935141"/>
                  </a:lnTo>
                  <a:lnTo>
                    <a:pt x="385456" y="5924845"/>
                  </a:lnTo>
                  <a:lnTo>
                    <a:pt x="341830" y="5910752"/>
                  </a:lnTo>
                  <a:lnTo>
                    <a:pt x="299962" y="5893048"/>
                  </a:lnTo>
                  <a:lnTo>
                    <a:pt x="260037" y="5871917"/>
                  </a:lnTo>
                  <a:lnTo>
                    <a:pt x="222241" y="5847546"/>
                  </a:lnTo>
                  <a:lnTo>
                    <a:pt x="186760" y="5820119"/>
                  </a:lnTo>
                  <a:lnTo>
                    <a:pt x="153777" y="5789822"/>
                  </a:lnTo>
                  <a:lnTo>
                    <a:pt x="123480" y="5756839"/>
                  </a:lnTo>
                  <a:lnTo>
                    <a:pt x="96053" y="5721358"/>
                  </a:lnTo>
                  <a:lnTo>
                    <a:pt x="71682" y="5683562"/>
                  </a:lnTo>
                  <a:lnTo>
                    <a:pt x="50551" y="5643637"/>
                  </a:lnTo>
                  <a:lnTo>
                    <a:pt x="32847" y="5601769"/>
                  </a:lnTo>
                  <a:lnTo>
                    <a:pt x="18754" y="5558143"/>
                  </a:lnTo>
                  <a:lnTo>
                    <a:pt x="8458" y="5512944"/>
                  </a:lnTo>
                  <a:lnTo>
                    <a:pt x="2145" y="5466357"/>
                  </a:lnTo>
                  <a:lnTo>
                    <a:pt x="0" y="5418569"/>
                  </a:lnTo>
                  <a:lnTo>
                    <a:pt x="0" y="525017"/>
                  </a:lnTo>
                  <a:close/>
                </a:path>
              </a:pathLst>
            </a:custGeom>
            <a:ln w="28956">
              <a:solidFill>
                <a:srgbClr val="0004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58361" y="991361"/>
              <a:ext cx="4953000" cy="4800600"/>
            </a:xfrm>
            <a:custGeom>
              <a:avLst/>
              <a:gdLst/>
              <a:ahLst/>
              <a:cxnLst/>
              <a:rect l="l" t="t" r="r" b="b"/>
              <a:pathLst>
                <a:path w="4953000" h="4800600">
                  <a:moveTo>
                    <a:pt x="4952999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4952999" y="4800600"/>
                  </a:lnTo>
                  <a:lnTo>
                    <a:pt x="4952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8361" y="991361"/>
              <a:ext cx="4953000" cy="4800600"/>
            </a:xfrm>
            <a:custGeom>
              <a:avLst/>
              <a:gdLst/>
              <a:ahLst/>
              <a:cxnLst/>
              <a:rect l="l" t="t" r="r" b="b"/>
              <a:pathLst>
                <a:path w="4953000" h="4800600">
                  <a:moveTo>
                    <a:pt x="0" y="4800600"/>
                  </a:moveTo>
                  <a:lnTo>
                    <a:pt x="4952999" y="4800600"/>
                  </a:lnTo>
                  <a:lnTo>
                    <a:pt x="4952999" y="0"/>
                  </a:lnTo>
                  <a:lnTo>
                    <a:pt x="0" y="0"/>
                  </a:lnTo>
                  <a:lnTo>
                    <a:pt x="0" y="4800600"/>
                  </a:lnTo>
                  <a:close/>
                </a:path>
              </a:pathLst>
            </a:custGeom>
            <a:ln w="28956">
              <a:solidFill>
                <a:srgbClr val="0004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44806" y="5771088"/>
            <a:ext cx="199199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15" dirty="0">
                <a:solidFill>
                  <a:srgbClr val="121516"/>
                </a:solidFill>
                <a:latin typeface="Arial"/>
                <a:cs typeface="Arial"/>
              </a:rPr>
              <a:t>D-Fructose</a:t>
            </a:r>
            <a:endParaRPr sz="31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87576" y="518224"/>
            <a:ext cx="1336040" cy="946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ts val="3625"/>
              </a:lnSpc>
              <a:spcBef>
                <a:spcPts val="105"/>
              </a:spcBef>
            </a:pPr>
            <a:r>
              <a:rPr sz="3150" spc="20" dirty="0">
                <a:solidFill>
                  <a:srgbClr val="121516"/>
                </a:solidFill>
              </a:rPr>
              <a:t>C</a:t>
            </a:r>
            <a:r>
              <a:rPr sz="3150" spc="-45" dirty="0">
                <a:solidFill>
                  <a:srgbClr val="121516"/>
                </a:solidFill>
              </a:rPr>
              <a:t>H</a:t>
            </a:r>
            <a:r>
              <a:rPr sz="2325" spc="-7" baseline="-23297" dirty="0">
                <a:solidFill>
                  <a:srgbClr val="121516"/>
                </a:solidFill>
              </a:rPr>
              <a:t>2</a:t>
            </a:r>
            <a:r>
              <a:rPr sz="3150" spc="5" dirty="0">
                <a:solidFill>
                  <a:srgbClr val="121516"/>
                </a:solidFill>
              </a:rPr>
              <a:t>O</a:t>
            </a:r>
            <a:r>
              <a:rPr sz="3150" spc="-20" dirty="0">
                <a:solidFill>
                  <a:srgbClr val="121516"/>
                </a:solidFill>
              </a:rPr>
              <a:t>H</a:t>
            </a:r>
            <a:endParaRPr sz="3150"/>
          </a:p>
          <a:p>
            <a:pPr marL="126364">
              <a:lnSpc>
                <a:spcPts val="3625"/>
              </a:lnSpc>
            </a:pPr>
            <a:r>
              <a:rPr sz="3150" spc="-10" dirty="0">
                <a:solidFill>
                  <a:srgbClr val="121516"/>
                </a:solidFill>
              </a:rPr>
              <a:t>|</a:t>
            </a:r>
            <a:endParaRPr sz="3150"/>
          </a:p>
        </p:txBody>
      </p:sp>
      <p:sp>
        <p:nvSpPr>
          <p:cNvPr id="8" name="object 8"/>
          <p:cNvSpPr txBox="1"/>
          <p:nvPr/>
        </p:nvSpPr>
        <p:spPr>
          <a:xfrm>
            <a:off x="678666" y="1400136"/>
            <a:ext cx="2752090" cy="3574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3805">
              <a:lnSpc>
                <a:spcPts val="3625"/>
              </a:lnSpc>
              <a:spcBef>
                <a:spcPts val="105"/>
              </a:spcBef>
            </a:pP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150" spc="-15" dirty="0">
                <a:solidFill>
                  <a:srgbClr val="121516"/>
                </a:solidFill>
                <a:latin typeface="Arial"/>
                <a:cs typeface="Arial"/>
              </a:rPr>
              <a:t>=</a:t>
            </a:r>
            <a:r>
              <a:rPr sz="3150" spc="2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O</a:t>
            </a:r>
            <a:endParaRPr sz="3150">
              <a:latin typeface="Arial"/>
              <a:cs typeface="Arial"/>
            </a:endParaRPr>
          </a:p>
          <a:p>
            <a:pPr marL="22860" algn="ctr">
              <a:lnSpc>
                <a:spcPts val="3435"/>
              </a:lnSpc>
            </a:pP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150">
              <a:latin typeface="Arial"/>
              <a:cs typeface="Arial"/>
            </a:endParaRPr>
          </a:p>
          <a:p>
            <a:pPr marL="12700">
              <a:lnSpc>
                <a:spcPts val="3435"/>
              </a:lnSpc>
            </a:pPr>
            <a:r>
              <a:rPr sz="3150" dirty="0">
                <a:solidFill>
                  <a:srgbClr val="121516"/>
                </a:solidFill>
                <a:latin typeface="Arial"/>
                <a:cs typeface="Arial"/>
              </a:rPr>
              <a:t>HO </a:t>
            </a:r>
            <a:r>
              <a:rPr sz="3150" spc="-25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150" spc="-25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endParaRPr sz="3150">
              <a:latin typeface="Arial"/>
              <a:cs typeface="Arial"/>
            </a:endParaRPr>
          </a:p>
          <a:p>
            <a:pPr marL="22860" algn="ctr">
              <a:lnSpc>
                <a:spcPts val="3475"/>
              </a:lnSpc>
            </a:pP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150">
              <a:latin typeface="Arial"/>
              <a:cs typeface="Arial"/>
            </a:endParaRPr>
          </a:p>
          <a:p>
            <a:pPr marL="325120">
              <a:lnSpc>
                <a:spcPts val="3435"/>
              </a:lnSpc>
            </a:pP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150" spc="-25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150" spc="-25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 OH</a:t>
            </a:r>
            <a:endParaRPr sz="3150">
              <a:latin typeface="Arial"/>
              <a:cs typeface="Arial"/>
            </a:endParaRPr>
          </a:p>
          <a:p>
            <a:pPr marL="22860" algn="ctr">
              <a:lnSpc>
                <a:spcPts val="3475"/>
              </a:lnSpc>
            </a:pP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150">
              <a:latin typeface="Arial"/>
              <a:cs typeface="Arial"/>
            </a:endParaRPr>
          </a:p>
          <a:p>
            <a:pPr marL="325120">
              <a:lnSpc>
                <a:spcPts val="3475"/>
              </a:lnSpc>
            </a:pP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150" spc="-25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150" spc="-25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 OH</a:t>
            </a:r>
            <a:endParaRPr sz="3150">
              <a:latin typeface="Arial"/>
              <a:cs typeface="Arial"/>
            </a:endParaRPr>
          </a:p>
          <a:p>
            <a:pPr marL="22860" algn="ctr">
              <a:lnSpc>
                <a:spcPts val="3590"/>
              </a:lnSpc>
            </a:pP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0276" y="4908380"/>
            <a:ext cx="131064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dirty="0">
                <a:solidFill>
                  <a:srgbClr val="121516"/>
                </a:solidFill>
                <a:latin typeface="Arial"/>
                <a:cs typeface="Arial"/>
              </a:rPr>
              <a:t>CH</a:t>
            </a:r>
            <a:r>
              <a:rPr sz="3150" spc="-114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OH</a:t>
            </a:r>
            <a:endParaRPr sz="3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6160" y="5189122"/>
            <a:ext cx="13652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5" dirty="0">
                <a:solidFill>
                  <a:srgbClr val="121516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6975" y="1235709"/>
            <a:ext cx="4451985" cy="147891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469900" marR="5080" indent="-457200" algn="just">
              <a:lnSpc>
                <a:spcPct val="98900"/>
              </a:lnSpc>
              <a:spcBef>
                <a:spcPts val="145"/>
              </a:spcBef>
              <a:buSzPct val="139062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Formed in some</a:t>
            </a:r>
            <a:r>
              <a:rPr sz="3200" spc="-135" dirty="0">
                <a:solidFill>
                  <a:srgbClr val="000413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413"/>
                </a:solidFill>
                <a:latin typeface="Arial"/>
                <a:cs typeface="Arial"/>
              </a:rPr>
              <a:t>path-  </a:t>
            </a: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ways of </a:t>
            </a:r>
            <a:r>
              <a:rPr sz="3200" spc="-5" dirty="0">
                <a:solidFill>
                  <a:srgbClr val="000413"/>
                </a:solidFill>
                <a:latin typeface="Arial"/>
                <a:cs typeface="Arial"/>
              </a:rPr>
              <a:t>carbohydrate  metabolism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6975" y="3801236"/>
            <a:ext cx="4721225" cy="14801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69900" marR="5080" indent="-457200" algn="just">
              <a:lnSpc>
                <a:spcPts val="3800"/>
              </a:lnSpc>
              <a:spcBef>
                <a:spcPts val="260"/>
              </a:spcBef>
              <a:buSzPct val="139062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Also </a:t>
            </a:r>
            <a:r>
              <a:rPr sz="3200" spc="-5" dirty="0">
                <a:solidFill>
                  <a:srgbClr val="000413"/>
                </a:solidFill>
                <a:latin typeface="Arial"/>
                <a:cs typeface="Arial"/>
              </a:rPr>
              <a:t>present in seminal  fluid; </a:t>
            </a: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provides </a:t>
            </a:r>
            <a:r>
              <a:rPr sz="3200" spc="-5" dirty="0">
                <a:solidFill>
                  <a:srgbClr val="000413"/>
                </a:solidFill>
                <a:latin typeface="Arial"/>
                <a:cs typeface="Arial"/>
              </a:rPr>
              <a:t>nourish-  ment </a:t>
            </a: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to</a:t>
            </a:r>
            <a:r>
              <a:rPr sz="3200" spc="-35" dirty="0">
                <a:solidFill>
                  <a:srgbClr val="00041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sperms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275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sp>
          <p:nvSpPr>
            <p:cNvPr id="4" name="object 4"/>
            <p:cNvSpPr/>
            <p:nvPr/>
          </p:nvSpPr>
          <p:spPr>
            <a:xfrm>
              <a:off x="2743200" y="4197096"/>
              <a:ext cx="6384035" cy="26532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3211" y="3540252"/>
              <a:ext cx="4773295" cy="3310254"/>
            </a:xfrm>
            <a:custGeom>
              <a:avLst/>
              <a:gdLst/>
              <a:ahLst/>
              <a:cxnLst/>
              <a:rect l="l" t="t" r="r" b="b"/>
              <a:pathLst>
                <a:path w="4773295" h="3310254">
                  <a:moveTo>
                    <a:pt x="4773168" y="0"/>
                  </a:moveTo>
                  <a:lnTo>
                    <a:pt x="4617593" y="34925"/>
                  </a:lnTo>
                  <a:lnTo>
                    <a:pt x="4247769" y="104775"/>
                  </a:lnTo>
                  <a:lnTo>
                    <a:pt x="4049394" y="130175"/>
                  </a:lnTo>
                  <a:lnTo>
                    <a:pt x="3627119" y="190500"/>
                  </a:lnTo>
                  <a:lnTo>
                    <a:pt x="3420744" y="215900"/>
                  </a:lnTo>
                  <a:lnTo>
                    <a:pt x="3222370" y="250825"/>
                  </a:lnTo>
                  <a:lnTo>
                    <a:pt x="3023869" y="276225"/>
                  </a:lnTo>
                  <a:lnTo>
                    <a:pt x="2842894" y="320675"/>
                  </a:lnTo>
                  <a:lnTo>
                    <a:pt x="2679445" y="363600"/>
                  </a:lnTo>
                  <a:lnTo>
                    <a:pt x="2541396" y="414400"/>
                  </a:lnTo>
                  <a:lnTo>
                    <a:pt x="2420746" y="476250"/>
                  </a:lnTo>
                  <a:lnTo>
                    <a:pt x="2335021" y="536575"/>
                  </a:lnTo>
                  <a:lnTo>
                    <a:pt x="2309621" y="569976"/>
                  </a:lnTo>
                  <a:lnTo>
                    <a:pt x="2282570" y="614426"/>
                  </a:lnTo>
                  <a:lnTo>
                    <a:pt x="2265171" y="657225"/>
                  </a:lnTo>
                  <a:lnTo>
                    <a:pt x="2265171" y="700151"/>
                  </a:lnTo>
                  <a:lnTo>
                    <a:pt x="2274696" y="752475"/>
                  </a:lnTo>
                  <a:lnTo>
                    <a:pt x="2292095" y="795401"/>
                  </a:lnTo>
                  <a:lnTo>
                    <a:pt x="2317495" y="838200"/>
                  </a:lnTo>
                  <a:lnTo>
                    <a:pt x="2352420" y="873125"/>
                  </a:lnTo>
                  <a:lnTo>
                    <a:pt x="2446146" y="941451"/>
                  </a:lnTo>
                  <a:lnTo>
                    <a:pt x="2576321" y="1011301"/>
                  </a:lnTo>
                  <a:lnTo>
                    <a:pt x="2722244" y="1063625"/>
                  </a:lnTo>
                  <a:lnTo>
                    <a:pt x="3058794" y="1166876"/>
                  </a:lnTo>
                  <a:lnTo>
                    <a:pt x="3420744" y="1252601"/>
                  </a:lnTo>
                  <a:lnTo>
                    <a:pt x="3601719" y="1305052"/>
                  </a:lnTo>
                  <a:lnTo>
                    <a:pt x="3765168" y="1347851"/>
                  </a:lnTo>
                  <a:lnTo>
                    <a:pt x="3911218" y="1400302"/>
                  </a:lnTo>
                  <a:lnTo>
                    <a:pt x="4049394" y="1460627"/>
                  </a:lnTo>
                  <a:lnTo>
                    <a:pt x="4152518" y="1520952"/>
                  </a:lnTo>
                  <a:lnTo>
                    <a:pt x="4187443" y="1555877"/>
                  </a:lnTo>
                  <a:lnTo>
                    <a:pt x="4247769" y="1633601"/>
                  </a:lnTo>
                  <a:lnTo>
                    <a:pt x="4255643" y="1676527"/>
                  </a:lnTo>
                  <a:lnTo>
                    <a:pt x="4255643" y="1719326"/>
                  </a:lnTo>
                  <a:lnTo>
                    <a:pt x="4230243" y="1789176"/>
                  </a:lnTo>
                  <a:lnTo>
                    <a:pt x="4195318" y="1824101"/>
                  </a:lnTo>
                  <a:lnTo>
                    <a:pt x="4152518" y="1857502"/>
                  </a:lnTo>
                  <a:lnTo>
                    <a:pt x="4100067" y="1884426"/>
                  </a:lnTo>
                  <a:lnTo>
                    <a:pt x="4039869" y="1917827"/>
                  </a:lnTo>
                  <a:lnTo>
                    <a:pt x="3971543" y="1944751"/>
                  </a:lnTo>
                  <a:lnTo>
                    <a:pt x="3885818" y="1970151"/>
                  </a:lnTo>
                  <a:lnTo>
                    <a:pt x="3790568" y="1995551"/>
                  </a:lnTo>
                  <a:lnTo>
                    <a:pt x="3695318" y="2022602"/>
                  </a:lnTo>
                  <a:lnTo>
                    <a:pt x="3584193" y="2047989"/>
                  </a:lnTo>
                  <a:lnTo>
                    <a:pt x="2430271" y="2341702"/>
                  </a:lnTo>
                  <a:lnTo>
                    <a:pt x="2076196" y="2444889"/>
                  </a:lnTo>
                  <a:lnTo>
                    <a:pt x="1696847" y="2567139"/>
                  </a:lnTo>
                  <a:lnTo>
                    <a:pt x="1301623" y="2713189"/>
                  </a:lnTo>
                  <a:lnTo>
                    <a:pt x="879348" y="2886240"/>
                  </a:lnTo>
                  <a:lnTo>
                    <a:pt x="447675" y="3084690"/>
                  </a:lnTo>
                  <a:lnTo>
                    <a:pt x="0" y="3310127"/>
                  </a:lnTo>
                  <a:lnTo>
                    <a:pt x="241300" y="3310127"/>
                  </a:lnTo>
                  <a:lnTo>
                    <a:pt x="387350" y="3292664"/>
                  </a:lnTo>
                  <a:lnTo>
                    <a:pt x="612775" y="3162477"/>
                  </a:lnTo>
                  <a:lnTo>
                    <a:pt x="852424" y="3032302"/>
                  </a:lnTo>
                  <a:lnTo>
                    <a:pt x="1111123" y="2911640"/>
                  </a:lnTo>
                  <a:lnTo>
                    <a:pt x="1395222" y="2798927"/>
                  </a:lnTo>
                  <a:lnTo>
                    <a:pt x="1688973" y="2687789"/>
                  </a:lnTo>
                  <a:lnTo>
                    <a:pt x="1998472" y="2575077"/>
                  </a:lnTo>
                  <a:lnTo>
                    <a:pt x="2774695" y="2333764"/>
                  </a:lnTo>
                  <a:lnTo>
                    <a:pt x="2928619" y="2289302"/>
                  </a:lnTo>
                  <a:lnTo>
                    <a:pt x="3247770" y="2211514"/>
                  </a:lnTo>
                  <a:lnTo>
                    <a:pt x="3901693" y="2040001"/>
                  </a:lnTo>
                  <a:lnTo>
                    <a:pt x="4049394" y="2005076"/>
                  </a:lnTo>
                  <a:lnTo>
                    <a:pt x="4195318" y="1962277"/>
                  </a:lnTo>
                  <a:lnTo>
                    <a:pt x="4333494" y="1927352"/>
                  </a:lnTo>
                  <a:lnTo>
                    <a:pt x="4454144" y="1892427"/>
                  </a:lnTo>
                  <a:lnTo>
                    <a:pt x="4565269" y="1857502"/>
                  </a:lnTo>
                  <a:lnTo>
                    <a:pt x="4652518" y="1824101"/>
                  </a:lnTo>
                  <a:lnTo>
                    <a:pt x="4720844" y="1797177"/>
                  </a:lnTo>
                  <a:lnTo>
                    <a:pt x="4773168" y="1771777"/>
                  </a:lnTo>
                  <a:lnTo>
                    <a:pt x="4773168" y="1382776"/>
                  </a:lnTo>
                  <a:lnTo>
                    <a:pt x="4668393" y="1365377"/>
                  </a:lnTo>
                  <a:lnTo>
                    <a:pt x="4238244" y="1279652"/>
                  </a:lnTo>
                  <a:lnTo>
                    <a:pt x="4074794" y="1244727"/>
                  </a:lnTo>
                  <a:lnTo>
                    <a:pt x="3557269" y="1114552"/>
                  </a:lnTo>
                  <a:lnTo>
                    <a:pt x="3393820" y="1063625"/>
                  </a:lnTo>
                  <a:lnTo>
                    <a:pt x="3247770" y="1011301"/>
                  </a:lnTo>
                  <a:lnTo>
                    <a:pt x="3109594" y="958850"/>
                  </a:lnTo>
                  <a:lnTo>
                    <a:pt x="2988944" y="898525"/>
                  </a:lnTo>
                  <a:lnTo>
                    <a:pt x="2895345" y="847725"/>
                  </a:lnTo>
                  <a:lnTo>
                    <a:pt x="2825495" y="785876"/>
                  </a:lnTo>
                  <a:lnTo>
                    <a:pt x="2807969" y="752475"/>
                  </a:lnTo>
                  <a:lnTo>
                    <a:pt x="2790570" y="725551"/>
                  </a:lnTo>
                  <a:lnTo>
                    <a:pt x="2782569" y="692150"/>
                  </a:lnTo>
                  <a:lnTo>
                    <a:pt x="2790570" y="665226"/>
                  </a:lnTo>
                  <a:lnTo>
                    <a:pt x="2825495" y="604901"/>
                  </a:lnTo>
                  <a:lnTo>
                    <a:pt x="2877819" y="544576"/>
                  </a:lnTo>
                  <a:lnTo>
                    <a:pt x="2955670" y="501650"/>
                  </a:lnTo>
                  <a:lnTo>
                    <a:pt x="3049269" y="458850"/>
                  </a:lnTo>
                  <a:lnTo>
                    <a:pt x="3152520" y="423925"/>
                  </a:lnTo>
                  <a:lnTo>
                    <a:pt x="3273170" y="389000"/>
                  </a:lnTo>
                  <a:lnTo>
                    <a:pt x="3549268" y="338200"/>
                  </a:lnTo>
                  <a:lnTo>
                    <a:pt x="3858894" y="285750"/>
                  </a:lnTo>
                  <a:lnTo>
                    <a:pt x="4169917" y="250825"/>
                  </a:lnTo>
                  <a:lnTo>
                    <a:pt x="4635119" y="173100"/>
                  </a:lnTo>
                  <a:lnTo>
                    <a:pt x="4773168" y="138175"/>
                  </a:lnTo>
                  <a:lnTo>
                    <a:pt x="4773168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0952" cy="4568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566928" cy="309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615" y="0"/>
              <a:ext cx="271272" cy="309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576" y="0"/>
              <a:ext cx="554736" cy="309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7156" y="76200"/>
            <a:ext cx="8335009" cy="5275580"/>
            <a:chOff x="367156" y="76200"/>
            <a:chExt cx="8335009" cy="5275580"/>
          </a:xfrm>
        </p:grpSpPr>
        <p:sp>
          <p:nvSpPr>
            <p:cNvPr id="14" name="object 14"/>
            <p:cNvSpPr/>
            <p:nvPr/>
          </p:nvSpPr>
          <p:spPr>
            <a:xfrm>
              <a:off x="552411" y="857075"/>
              <a:ext cx="7810500" cy="4490085"/>
            </a:xfrm>
            <a:custGeom>
              <a:avLst/>
              <a:gdLst/>
              <a:ahLst/>
              <a:cxnLst/>
              <a:rect l="l" t="t" r="r" b="b"/>
              <a:pathLst>
                <a:path w="7810500" h="4490085">
                  <a:moveTo>
                    <a:pt x="2871381" y="2781093"/>
                  </a:moveTo>
                  <a:lnTo>
                    <a:pt x="2892662" y="2827085"/>
                  </a:lnTo>
                  <a:lnTo>
                    <a:pt x="2913944" y="2873074"/>
                  </a:lnTo>
                  <a:lnTo>
                    <a:pt x="2935225" y="2919060"/>
                  </a:lnTo>
                  <a:lnTo>
                    <a:pt x="2956507" y="2965038"/>
                  </a:lnTo>
                  <a:lnTo>
                    <a:pt x="2977788" y="3011008"/>
                  </a:lnTo>
                  <a:lnTo>
                    <a:pt x="2999070" y="3056966"/>
                  </a:lnTo>
                  <a:lnTo>
                    <a:pt x="3020352" y="3102911"/>
                  </a:lnTo>
                  <a:lnTo>
                    <a:pt x="3059212" y="3084929"/>
                  </a:lnTo>
                  <a:lnTo>
                    <a:pt x="3098060" y="3066970"/>
                  </a:lnTo>
                  <a:lnTo>
                    <a:pt x="3136884" y="3049012"/>
                  </a:lnTo>
                  <a:lnTo>
                    <a:pt x="3175673" y="3031029"/>
                  </a:lnTo>
                  <a:lnTo>
                    <a:pt x="3216727" y="3011453"/>
                  </a:lnTo>
                  <a:lnTo>
                    <a:pt x="3272595" y="2981112"/>
                  </a:lnTo>
                  <a:lnTo>
                    <a:pt x="3302147" y="2955343"/>
                  </a:lnTo>
                  <a:lnTo>
                    <a:pt x="3321526" y="2917191"/>
                  </a:lnTo>
                  <a:lnTo>
                    <a:pt x="3326830" y="2868566"/>
                  </a:lnTo>
                  <a:lnTo>
                    <a:pt x="3323088" y="2841244"/>
                  </a:lnTo>
                  <a:lnTo>
                    <a:pt x="3302292" y="2780966"/>
                  </a:lnTo>
                  <a:lnTo>
                    <a:pt x="3274606" y="2732944"/>
                  </a:lnTo>
                  <a:lnTo>
                    <a:pt x="3241586" y="2697400"/>
                  </a:lnTo>
                  <a:lnTo>
                    <a:pt x="3204327" y="2675032"/>
                  </a:lnTo>
                  <a:lnTo>
                    <a:pt x="3163735" y="2666666"/>
                  </a:lnTo>
                  <a:lnTo>
                    <a:pt x="3138067" y="2669403"/>
                  </a:lnTo>
                  <a:lnTo>
                    <a:pt x="3103362" y="2678938"/>
                  </a:lnTo>
                  <a:lnTo>
                    <a:pt x="3059632" y="2695259"/>
                  </a:lnTo>
                  <a:lnTo>
                    <a:pt x="3006890" y="2718355"/>
                  </a:lnTo>
                  <a:lnTo>
                    <a:pt x="2972983" y="2734069"/>
                  </a:lnTo>
                  <a:lnTo>
                    <a:pt x="2939087" y="2749772"/>
                  </a:lnTo>
                  <a:lnTo>
                    <a:pt x="2905216" y="2765450"/>
                  </a:lnTo>
                  <a:lnTo>
                    <a:pt x="2871381" y="2781093"/>
                  </a:lnTo>
                  <a:close/>
                </a:path>
                <a:path w="7810500" h="4490085">
                  <a:moveTo>
                    <a:pt x="2649639" y="2302430"/>
                  </a:moveTo>
                  <a:lnTo>
                    <a:pt x="2671111" y="2348839"/>
                  </a:lnTo>
                  <a:lnTo>
                    <a:pt x="2692598" y="2395234"/>
                  </a:lnTo>
                  <a:lnTo>
                    <a:pt x="2714091" y="2441622"/>
                  </a:lnTo>
                  <a:lnTo>
                    <a:pt x="2735585" y="2488010"/>
                  </a:lnTo>
                  <a:lnTo>
                    <a:pt x="2757071" y="2534405"/>
                  </a:lnTo>
                  <a:lnTo>
                    <a:pt x="2778544" y="2580814"/>
                  </a:lnTo>
                  <a:lnTo>
                    <a:pt x="2806069" y="2568070"/>
                  </a:lnTo>
                  <a:lnTo>
                    <a:pt x="2833582" y="2555351"/>
                  </a:lnTo>
                  <a:lnTo>
                    <a:pt x="2888526" y="2529887"/>
                  </a:lnTo>
                  <a:lnTo>
                    <a:pt x="2932817" y="2509027"/>
                  </a:lnTo>
                  <a:lnTo>
                    <a:pt x="2967583" y="2491978"/>
                  </a:lnTo>
                  <a:lnTo>
                    <a:pt x="3008541" y="2469308"/>
                  </a:lnTo>
                  <a:lnTo>
                    <a:pt x="3040386" y="2436987"/>
                  </a:lnTo>
                  <a:lnTo>
                    <a:pt x="3056420" y="2394759"/>
                  </a:lnTo>
                  <a:lnTo>
                    <a:pt x="3058249" y="2370520"/>
                  </a:lnTo>
                  <a:lnTo>
                    <a:pt x="3055721" y="2344864"/>
                  </a:lnTo>
                  <a:lnTo>
                    <a:pt x="3037497" y="2289349"/>
                  </a:lnTo>
                  <a:lnTo>
                    <a:pt x="3008731" y="2241248"/>
                  </a:lnTo>
                  <a:lnTo>
                    <a:pt x="2974251" y="2208577"/>
                  </a:lnTo>
                  <a:lnTo>
                    <a:pt x="2934801" y="2192750"/>
                  </a:lnTo>
                  <a:lnTo>
                    <a:pt x="2913618" y="2191807"/>
                  </a:lnTo>
                  <a:lnTo>
                    <a:pt x="2891447" y="2195496"/>
                  </a:lnTo>
                  <a:lnTo>
                    <a:pt x="2841647" y="2214816"/>
                  </a:lnTo>
                  <a:lnTo>
                    <a:pt x="2799560" y="2233376"/>
                  </a:lnTo>
                  <a:lnTo>
                    <a:pt x="2746032" y="2257853"/>
                  </a:lnTo>
                  <a:lnTo>
                    <a:pt x="2697835" y="2280142"/>
                  </a:lnTo>
                  <a:lnTo>
                    <a:pt x="2673737" y="2291286"/>
                  </a:lnTo>
                  <a:lnTo>
                    <a:pt x="2649639" y="2302430"/>
                  </a:lnTo>
                  <a:close/>
                </a:path>
                <a:path w="7810500" h="4490085">
                  <a:moveTo>
                    <a:pt x="2389035" y="2179875"/>
                  </a:moveTo>
                  <a:lnTo>
                    <a:pt x="2436497" y="2157886"/>
                  </a:lnTo>
                  <a:lnTo>
                    <a:pt x="2483961" y="2135900"/>
                  </a:lnTo>
                  <a:lnTo>
                    <a:pt x="2531430" y="2113918"/>
                  </a:lnTo>
                  <a:lnTo>
                    <a:pt x="2578905" y="2091942"/>
                  </a:lnTo>
                  <a:lnTo>
                    <a:pt x="2626389" y="2069976"/>
                  </a:lnTo>
                  <a:lnTo>
                    <a:pt x="2673885" y="2048020"/>
                  </a:lnTo>
                  <a:lnTo>
                    <a:pt x="2721394" y="2026078"/>
                  </a:lnTo>
                  <a:lnTo>
                    <a:pt x="2767874" y="2005411"/>
                  </a:lnTo>
                  <a:lnTo>
                    <a:pt x="2808817" y="1989137"/>
                  </a:lnTo>
                  <a:lnTo>
                    <a:pt x="2874048" y="1969817"/>
                  </a:lnTo>
                  <a:lnTo>
                    <a:pt x="2901122" y="1966410"/>
                  </a:lnTo>
                  <a:lnTo>
                    <a:pt x="2928435" y="1966848"/>
                  </a:lnTo>
                  <a:lnTo>
                    <a:pt x="2983776" y="1979215"/>
                  </a:lnTo>
                  <a:lnTo>
                    <a:pt x="3039243" y="2007060"/>
                  </a:lnTo>
                  <a:lnTo>
                    <a:pt x="3094139" y="2050335"/>
                  </a:lnTo>
                  <a:lnTo>
                    <a:pt x="3144145" y="2108025"/>
                  </a:lnTo>
                  <a:lnTo>
                    <a:pt x="3165648" y="2141954"/>
                  </a:lnTo>
                  <a:lnTo>
                    <a:pt x="3184817" y="2179240"/>
                  </a:lnTo>
                  <a:lnTo>
                    <a:pt x="3202057" y="2221577"/>
                  </a:lnTo>
                  <a:lnTo>
                    <a:pt x="3214535" y="2263997"/>
                  </a:lnTo>
                  <a:lnTo>
                    <a:pt x="3222250" y="2306488"/>
                  </a:lnTo>
                  <a:lnTo>
                    <a:pt x="3225203" y="2349039"/>
                  </a:lnTo>
                  <a:lnTo>
                    <a:pt x="3223421" y="2390066"/>
                  </a:lnTo>
                  <a:lnTo>
                    <a:pt x="3216757" y="2427986"/>
                  </a:lnTo>
                  <a:lnTo>
                    <a:pt x="3205236" y="2462785"/>
                  </a:lnTo>
                  <a:lnTo>
                    <a:pt x="3188881" y="2494454"/>
                  </a:lnTo>
                  <a:lnTo>
                    <a:pt x="3233430" y="2496691"/>
                  </a:lnTo>
                  <a:lnTo>
                    <a:pt x="3276193" y="2506630"/>
                  </a:lnTo>
                  <a:lnTo>
                    <a:pt x="3317147" y="2524261"/>
                  </a:lnTo>
                  <a:lnTo>
                    <a:pt x="3356267" y="2549572"/>
                  </a:lnTo>
                  <a:lnTo>
                    <a:pt x="3392795" y="2581580"/>
                  </a:lnTo>
                  <a:lnTo>
                    <a:pt x="3425799" y="2619327"/>
                  </a:lnTo>
                  <a:lnTo>
                    <a:pt x="3455279" y="2662836"/>
                  </a:lnTo>
                  <a:lnTo>
                    <a:pt x="3481235" y="2712132"/>
                  </a:lnTo>
                  <a:lnTo>
                    <a:pt x="3498425" y="2753608"/>
                  </a:lnTo>
                  <a:lnTo>
                    <a:pt x="3512080" y="2796095"/>
                  </a:lnTo>
                  <a:lnTo>
                    <a:pt x="3522186" y="2839559"/>
                  </a:lnTo>
                  <a:lnTo>
                    <a:pt x="3528733" y="2883963"/>
                  </a:lnTo>
                  <a:lnTo>
                    <a:pt x="3531398" y="2927445"/>
                  </a:lnTo>
                  <a:lnTo>
                    <a:pt x="3529860" y="2968164"/>
                  </a:lnTo>
                  <a:lnTo>
                    <a:pt x="3524107" y="3006121"/>
                  </a:lnTo>
                  <a:lnTo>
                    <a:pt x="3499673" y="3073435"/>
                  </a:lnTo>
                  <a:lnTo>
                    <a:pt x="3456620" y="3128006"/>
                  </a:lnTo>
                  <a:lnTo>
                    <a:pt x="3401022" y="3166576"/>
                  </a:lnTo>
                  <a:lnTo>
                    <a:pt x="3358902" y="3188970"/>
                  </a:lnTo>
                  <a:lnTo>
                    <a:pt x="3301684" y="3217578"/>
                  </a:lnTo>
                  <a:lnTo>
                    <a:pt x="3229394" y="3252390"/>
                  </a:lnTo>
                  <a:lnTo>
                    <a:pt x="3182223" y="3274234"/>
                  </a:lnTo>
                  <a:lnTo>
                    <a:pt x="3135066" y="3296078"/>
                  </a:lnTo>
                  <a:lnTo>
                    <a:pt x="3087916" y="3317922"/>
                  </a:lnTo>
                  <a:lnTo>
                    <a:pt x="3040766" y="3339766"/>
                  </a:lnTo>
                  <a:lnTo>
                    <a:pt x="2993609" y="3361610"/>
                  </a:lnTo>
                  <a:lnTo>
                    <a:pt x="2946438" y="3383454"/>
                  </a:lnTo>
                  <a:lnTo>
                    <a:pt x="2924999" y="3337163"/>
                  </a:lnTo>
                  <a:lnTo>
                    <a:pt x="2903560" y="3290871"/>
                  </a:lnTo>
                  <a:lnTo>
                    <a:pt x="2882122" y="3244580"/>
                  </a:lnTo>
                  <a:lnTo>
                    <a:pt x="2860683" y="3198288"/>
                  </a:lnTo>
                  <a:lnTo>
                    <a:pt x="2839245" y="3151997"/>
                  </a:lnTo>
                  <a:lnTo>
                    <a:pt x="2710613" y="2874248"/>
                  </a:lnTo>
                  <a:lnTo>
                    <a:pt x="2689175" y="2827956"/>
                  </a:lnTo>
                  <a:lnTo>
                    <a:pt x="2667736" y="2781665"/>
                  </a:lnTo>
                  <a:lnTo>
                    <a:pt x="2646298" y="2735373"/>
                  </a:lnTo>
                  <a:lnTo>
                    <a:pt x="2624859" y="2689082"/>
                  </a:lnTo>
                  <a:lnTo>
                    <a:pt x="2603420" y="2642790"/>
                  </a:lnTo>
                  <a:lnTo>
                    <a:pt x="2581982" y="2596499"/>
                  </a:lnTo>
                  <a:lnTo>
                    <a:pt x="2560543" y="2550207"/>
                  </a:lnTo>
                  <a:lnTo>
                    <a:pt x="2539105" y="2503916"/>
                  </a:lnTo>
                  <a:lnTo>
                    <a:pt x="2517666" y="2457624"/>
                  </a:lnTo>
                  <a:lnTo>
                    <a:pt x="2496227" y="2411333"/>
                  </a:lnTo>
                  <a:lnTo>
                    <a:pt x="2474789" y="2365041"/>
                  </a:lnTo>
                  <a:lnTo>
                    <a:pt x="2453350" y="2318750"/>
                  </a:lnTo>
                  <a:lnTo>
                    <a:pt x="2431912" y="2272458"/>
                  </a:lnTo>
                  <a:lnTo>
                    <a:pt x="2410473" y="2226167"/>
                  </a:lnTo>
                  <a:lnTo>
                    <a:pt x="2389035" y="2179875"/>
                  </a:lnTo>
                  <a:close/>
                </a:path>
                <a:path w="7810500" h="4490085">
                  <a:moveTo>
                    <a:pt x="1093254" y="2779950"/>
                  </a:moveTo>
                  <a:lnTo>
                    <a:pt x="1143483" y="2756708"/>
                  </a:lnTo>
                  <a:lnTo>
                    <a:pt x="1193730" y="2733460"/>
                  </a:lnTo>
                  <a:lnTo>
                    <a:pt x="1243983" y="2710200"/>
                  </a:lnTo>
                  <a:lnTo>
                    <a:pt x="1294231" y="2686921"/>
                  </a:lnTo>
                  <a:lnTo>
                    <a:pt x="1344460" y="2663618"/>
                  </a:lnTo>
                  <a:lnTo>
                    <a:pt x="1373966" y="2705358"/>
                  </a:lnTo>
                  <a:lnTo>
                    <a:pt x="1403472" y="2747095"/>
                  </a:lnTo>
                  <a:lnTo>
                    <a:pt x="1432978" y="2788831"/>
                  </a:lnTo>
                  <a:lnTo>
                    <a:pt x="1462484" y="2830565"/>
                  </a:lnTo>
                  <a:lnTo>
                    <a:pt x="1491989" y="2872298"/>
                  </a:lnTo>
                  <a:lnTo>
                    <a:pt x="1521493" y="2914029"/>
                  </a:lnTo>
                  <a:lnTo>
                    <a:pt x="1550996" y="2955760"/>
                  </a:lnTo>
                  <a:lnTo>
                    <a:pt x="1580499" y="2997490"/>
                  </a:lnTo>
                  <a:lnTo>
                    <a:pt x="1610001" y="3039221"/>
                  </a:lnTo>
                  <a:lnTo>
                    <a:pt x="1639501" y="3080951"/>
                  </a:lnTo>
                  <a:lnTo>
                    <a:pt x="1669000" y="3122681"/>
                  </a:lnTo>
                  <a:lnTo>
                    <a:pt x="1698498" y="3164412"/>
                  </a:lnTo>
                  <a:lnTo>
                    <a:pt x="1727994" y="3206144"/>
                  </a:lnTo>
                  <a:lnTo>
                    <a:pt x="1757489" y="3247876"/>
                  </a:lnTo>
                  <a:lnTo>
                    <a:pt x="1786981" y="3289611"/>
                  </a:lnTo>
                  <a:lnTo>
                    <a:pt x="1816472" y="3331346"/>
                  </a:lnTo>
                  <a:lnTo>
                    <a:pt x="1845960" y="3373084"/>
                  </a:lnTo>
                  <a:lnTo>
                    <a:pt x="1875447" y="3414823"/>
                  </a:lnTo>
                  <a:lnTo>
                    <a:pt x="1862618" y="3365378"/>
                  </a:lnTo>
                  <a:lnTo>
                    <a:pt x="1849788" y="3315932"/>
                  </a:lnTo>
                  <a:lnTo>
                    <a:pt x="1836956" y="3266487"/>
                  </a:lnTo>
                  <a:lnTo>
                    <a:pt x="1824123" y="3217040"/>
                  </a:lnTo>
                  <a:lnTo>
                    <a:pt x="1811288" y="3167594"/>
                  </a:lnTo>
                  <a:lnTo>
                    <a:pt x="1798452" y="3118146"/>
                  </a:lnTo>
                  <a:lnTo>
                    <a:pt x="1785615" y="3068698"/>
                  </a:lnTo>
                  <a:lnTo>
                    <a:pt x="1772778" y="3019249"/>
                  </a:lnTo>
                  <a:lnTo>
                    <a:pt x="1759940" y="2969799"/>
                  </a:lnTo>
                  <a:lnTo>
                    <a:pt x="1747103" y="2920348"/>
                  </a:lnTo>
                  <a:lnTo>
                    <a:pt x="1734265" y="2870895"/>
                  </a:lnTo>
                  <a:lnTo>
                    <a:pt x="1721429" y="2821441"/>
                  </a:lnTo>
                  <a:lnTo>
                    <a:pt x="1708593" y="2771986"/>
                  </a:lnTo>
                  <a:lnTo>
                    <a:pt x="1695758" y="2722529"/>
                  </a:lnTo>
                  <a:lnTo>
                    <a:pt x="1682924" y="2673070"/>
                  </a:lnTo>
                  <a:lnTo>
                    <a:pt x="1670092" y="2623609"/>
                  </a:lnTo>
                  <a:lnTo>
                    <a:pt x="1657262" y="2574145"/>
                  </a:lnTo>
                  <a:lnTo>
                    <a:pt x="1644434" y="2524680"/>
                  </a:lnTo>
                  <a:lnTo>
                    <a:pt x="1694801" y="2501363"/>
                  </a:lnTo>
                  <a:lnTo>
                    <a:pt x="1745162" y="2478046"/>
                  </a:lnTo>
                  <a:lnTo>
                    <a:pt x="1795511" y="2454729"/>
                  </a:lnTo>
                  <a:lnTo>
                    <a:pt x="1845841" y="2431411"/>
                  </a:lnTo>
                  <a:lnTo>
                    <a:pt x="1896148" y="2408094"/>
                  </a:lnTo>
                  <a:lnTo>
                    <a:pt x="1917586" y="2454386"/>
                  </a:lnTo>
                  <a:lnTo>
                    <a:pt x="1939025" y="2500677"/>
                  </a:lnTo>
                  <a:lnTo>
                    <a:pt x="1960463" y="2546969"/>
                  </a:lnTo>
                  <a:lnTo>
                    <a:pt x="1981902" y="2593260"/>
                  </a:lnTo>
                  <a:lnTo>
                    <a:pt x="2003340" y="2639552"/>
                  </a:lnTo>
                  <a:lnTo>
                    <a:pt x="2024779" y="2685843"/>
                  </a:lnTo>
                  <a:lnTo>
                    <a:pt x="2046218" y="2732135"/>
                  </a:lnTo>
                  <a:lnTo>
                    <a:pt x="2067656" y="2778426"/>
                  </a:lnTo>
                  <a:lnTo>
                    <a:pt x="2089095" y="2824718"/>
                  </a:lnTo>
                  <a:lnTo>
                    <a:pt x="2110533" y="2871009"/>
                  </a:lnTo>
                  <a:lnTo>
                    <a:pt x="2131972" y="2917301"/>
                  </a:lnTo>
                  <a:lnTo>
                    <a:pt x="2153411" y="2963592"/>
                  </a:lnTo>
                  <a:lnTo>
                    <a:pt x="2174849" y="3009884"/>
                  </a:lnTo>
                  <a:lnTo>
                    <a:pt x="2196288" y="3056175"/>
                  </a:lnTo>
                  <a:lnTo>
                    <a:pt x="2217726" y="3102467"/>
                  </a:lnTo>
                  <a:lnTo>
                    <a:pt x="2239165" y="3148758"/>
                  </a:lnTo>
                  <a:lnTo>
                    <a:pt x="2260603" y="3195050"/>
                  </a:lnTo>
                  <a:lnTo>
                    <a:pt x="2282042" y="3241341"/>
                  </a:lnTo>
                  <a:lnTo>
                    <a:pt x="2303481" y="3287633"/>
                  </a:lnTo>
                  <a:lnTo>
                    <a:pt x="2324919" y="3333924"/>
                  </a:lnTo>
                  <a:lnTo>
                    <a:pt x="2346358" y="3380216"/>
                  </a:lnTo>
                  <a:lnTo>
                    <a:pt x="2367796" y="3426507"/>
                  </a:lnTo>
                  <a:lnTo>
                    <a:pt x="2389235" y="3472799"/>
                  </a:lnTo>
                  <a:lnTo>
                    <a:pt x="2410673" y="3519090"/>
                  </a:lnTo>
                  <a:lnTo>
                    <a:pt x="2432112" y="3565382"/>
                  </a:lnTo>
                  <a:lnTo>
                    <a:pt x="2453551" y="3611673"/>
                  </a:lnTo>
                  <a:lnTo>
                    <a:pt x="2414591" y="3629751"/>
                  </a:lnTo>
                  <a:lnTo>
                    <a:pt x="2375620" y="3647805"/>
                  </a:lnTo>
                  <a:lnTo>
                    <a:pt x="2336625" y="3665858"/>
                  </a:lnTo>
                  <a:lnTo>
                    <a:pt x="2297595" y="3683936"/>
                  </a:lnTo>
                  <a:lnTo>
                    <a:pt x="2276711" y="3638816"/>
                  </a:lnTo>
                  <a:lnTo>
                    <a:pt x="2255827" y="3593697"/>
                  </a:lnTo>
                  <a:lnTo>
                    <a:pt x="2234940" y="3548579"/>
                  </a:lnTo>
                  <a:lnTo>
                    <a:pt x="2214053" y="3503463"/>
                  </a:lnTo>
                  <a:lnTo>
                    <a:pt x="2193164" y="3458348"/>
                  </a:lnTo>
                  <a:lnTo>
                    <a:pt x="2172275" y="3413234"/>
                  </a:lnTo>
                  <a:lnTo>
                    <a:pt x="2151385" y="3368120"/>
                  </a:lnTo>
                  <a:lnTo>
                    <a:pt x="2130494" y="3323007"/>
                  </a:lnTo>
                  <a:lnTo>
                    <a:pt x="2109603" y="3277895"/>
                  </a:lnTo>
                  <a:lnTo>
                    <a:pt x="2088711" y="3232782"/>
                  </a:lnTo>
                  <a:lnTo>
                    <a:pt x="2067820" y="3187670"/>
                  </a:lnTo>
                  <a:lnTo>
                    <a:pt x="2046928" y="3142558"/>
                  </a:lnTo>
                  <a:lnTo>
                    <a:pt x="2026037" y="3097445"/>
                  </a:lnTo>
                  <a:lnTo>
                    <a:pt x="2005147" y="3052332"/>
                  </a:lnTo>
                  <a:lnTo>
                    <a:pt x="1984256" y="3007219"/>
                  </a:lnTo>
                  <a:lnTo>
                    <a:pt x="1963367" y="2962104"/>
                  </a:lnTo>
                  <a:lnTo>
                    <a:pt x="1942478" y="2916989"/>
                  </a:lnTo>
                  <a:lnTo>
                    <a:pt x="1921591" y="2871873"/>
                  </a:lnTo>
                  <a:lnTo>
                    <a:pt x="1900705" y="2826755"/>
                  </a:lnTo>
                  <a:lnTo>
                    <a:pt x="1879820" y="2781637"/>
                  </a:lnTo>
                  <a:lnTo>
                    <a:pt x="1858937" y="2736516"/>
                  </a:lnTo>
                  <a:lnTo>
                    <a:pt x="1871964" y="2785266"/>
                  </a:lnTo>
                  <a:lnTo>
                    <a:pt x="1884993" y="2834016"/>
                  </a:lnTo>
                  <a:lnTo>
                    <a:pt x="1898023" y="2882766"/>
                  </a:lnTo>
                  <a:lnTo>
                    <a:pt x="1911055" y="2931516"/>
                  </a:lnTo>
                  <a:lnTo>
                    <a:pt x="1924088" y="2980267"/>
                  </a:lnTo>
                  <a:lnTo>
                    <a:pt x="1937121" y="3029018"/>
                  </a:lnTo>
                  <a:lnTo>
                    <a:pt x="1950156" y="3077770"/>
                  </a:lnTo>
                  <a:lnTo>
                    <a:pt x="1963190" y="3126522"/>
                  </a:lnTo>
                  <a:lnTo>
                    <a:pt x="1976226" y="3175275"/>
                  </a:lnTo>
                  <a:lnTo>
                    <a:pt x="1989261" y="3224028"/>
                  </a:lnTo>
                  <a:lnTo>
                    <a:pt x="2002297" y="3272783"/>
                  </a:lnTo>
                  <a:lnTo>
                    <a:pt x="2015332" y="3321538"/>
                  </a:lnTo>
                  <a:lnTo>
                    <a:pt x="2028368" y="3370294"/>
                  </a:lnTo>
                  <a:lnTo>
                    <a:pt x="2041403" y="3419052"/>
                  </a:lnTo>
                  <a:lnTo>
                    <a:pt x="2054437" y="3467810"/>
                  </a:lnTo>
                  <a:lnTo>
                    <a:pt x="2067471" y="3516570"/>
                  </a:lnTo>
                  <a:lnTo>
                    <a:pt x="2080503" y="3565331"/>
                  </a:lnTo>
                  <a:lnTo>
                    <a:pt x="2093535" y="3614094"/>
                  </a:lnTo>
                  <a:lnTo>
                    <a:pt x="2106565" y="3662857"/>
                  </a:lnTo>
                  <a:lnTo>
                    <a:pt x="2119594" y="3711623"/>
                  </a:lnTo>
                  <a:lnTo>
                    <a:pt x="2132622" y="3760390"/>
                  </a:lnTo>
                  <a:lnTo>
                    <a:pt x="2092236" y="3779061"/>
                  </a:lnTo>
                  <a:lnTo>
                    <a:pt x="2051850" y="3797744"/>
                  </a:lnTo>
                  <a:lnTo>
                    <a:pt x="2011464" y="3816451"/>
                  </a:lnTo>
                  <a:lnTo>
                    <a:pt x="1971078" y="3835193"/>
                  </a:lnTo>
                  <a:lnTo>
                    <a:pt x="1942340" y="3793700"/>
                  </a:lnTo>
                  <a:lnTo>
                    <a:pt x="1913604" y="3752208"/>
                  </a:lnTo>
                  <a:lnTo>
                    <a:pt x="1884870" y="3710715"/>
                  </a:lnTo>
                  <a:lnTo>
                    <a:pt x="1856137" y="3669223"/>
                  </a:lnTo>
                  <a:lnTo>
                    <a:pt x="1827406" y="3627731"/>
                  </a:lnTo>
                  <a:lnTo>
                    <a:pt x="1798676" y="3586240"/>
                  </a:lnTo>
                  <a:lnTo>
                    <a:pt x="1769947" y="3544749"/>
                  </a:lnTo>
                  <a:lnTo>
                    <a:pt x="1741220" y="3503258"/>
                  </a:lnTo>
                  <a:lnTo>
                    <a:pt x="1712493" y="3461769"/>
                  </a:lnTo>
                  <a:lnTo>
                    <a:pt x="1683767" y="3420280"/>
                  </a:lnTo>
                  <a:lnTo>
                    <a:pt x="1655043" y="3378792"/>
                  </a:lnTo>
                  <a:lnTo>
                    <a:pt x="1626319" y="3337304"/>
                  </a:lnTo>
                  <a:lnTo>
                    <a:pt x="1597596" y="3295818"/>
                  </a:lnTo>
                  <a:lnTo>
                    <a:pt x="1568873" y="3254333"/>
                  </a:lnTo>
                  <a:lnTo>
                    <a:pt x="1540151" y="3212849"/>
                  </a:lnTo>
                  <a:lnTo>
                    <a:pt x="1511430" y="3171366"/>
                  </a:lnTo>
                  <a:lnTo>
                    <a:pt x="1482709" y="3129884"/>
                  </a:lnTo>
                  <a:lnTo>
                    <a:pt x="1453988" y="3088404"/>
                  </a:lnTo>
                  <a:lnTo>
                    <a:pt x="1425268" y="3046926"/>
                  </a:lnTo>
                  <a:lnTo>
                    <a:pt x="1396548" y="3005449"/>
                  </a:lnTo>
                  <a:lnTo>
                    <a:pt x="1367828" y="2963973"/>
                  </a:lnTo>
                  <a:lnTo>
                    <a:pt x="1388727" y="3009077"/>
                  </a:lnTo>
                  <a:lnTo>
                    <a:pt x="1409626" y="3054183"/>
                  </a:lnTo>
                  <a:lnTo>
                    <a:pt x="1430522" y="3099290"/>
                  </a:lnTo>
                  <a:lnTo>
                    <a:pt x="1451418" y="3144399"/>
                  </a:lnTo>
                  <a:lnTo>
                    <a:pt x="1472312" y="3189509"/>
                  </a:lnTo>
                  <a:lnTo>
                    <a:pt x="1493206" y="3234620"/>
                  </a:lnTo>
                  <a:lnTo>
                    <a:pt x="1514099" y="3279733"/>
                  </a:lnTo>
                  <a:lnTo>
                    <a:pt x="1534991" y="3324847"/>
                  </a:lnTo>
                  <a:lnTo>
                    <a:pt x="1555883" y="3369961"/>
                  </a:lnTo>
                  <a:lnTo>
                    <a:pt x="1576774" y="3415077"/>
                  </a:lnTo>
                  <a:lnTo>
                    <a:pt x="1597666" y="3460194"/>
                  </a:lnTo>
                  <a:lnTo>
                    <a:pt x="1618557" y="3505312"/>
                  </a:lnTo>
                  <a:lnTo>
                    <a:pt x="1639449" y="3550430"/>
                  </a:lnTo>
                  <a:lnTo>
                    <a:pt x="1660342" y="3595549"/>
                  </a:lnTo>
                  <a:lnTo>
                    <a:pt x="1681234" y="3640668"/>
                  </a:lnTo>
                  <a:lnTo>
                    <a:pt x="1702128" y="3685788"/>
                  </a:lnTo>
                  <a:lnTo>
                    <a:pt x="1723022" y="3730909"/>
                  </a:lnTo>
                  <a:lnTo>
                    <a:pt x="1743918" y="3776030"/>
                  </a:lnTo>
                  <a:lnTo>
                    <a:pt x="1764815" y="3821151"/>
                  </a:lnTo>
                  <a:lnTo>
                    <a:pt x="1785713" y="3866272"/>
                  </a:lnTo>
                  <a:lnTo>
                    <a:pt x="1806613" y="3911393"/>
                  </a:lnTo>
                  <a:lnTo>
                    <a:pt x="1767582" y="3929415"/>
                  </a:lnTo>
                  <a:lnTo>
                    <a:pt x="1728587" y="3947461"/>
                  </a:lnTo>
                  <a:lnTo>
                    <a:pt x="1689616" y="3965507"/>
                  </a:lnTo>
                  <a:lnTo>
                    <a:pt x="1650657" y="3983529"/>
                  </a:lnTo>
                  <a:lnTo>
                    <a:pt x="1629218" y="3937238"/>
                  </a:lnTo>
                  <a:lnTo>
                    <a:pt x="1607779" y="3890946"/>
                  </a:lnTo>
                  <a:lnTo>
                    <a:pt x="1586341" y="3844655"/>
                  </a:lnTo>
                  <a:lnTo>
                    <a:pt x="1564902" y="3798363"/>
                  </a:lnTo>
                  <a:lnTo>
                    <a:pt x="1543464" y="3752072"/>
                  </a:lnTo>
                  <a:lnTo>
                    <a:pt x="1522025" y="3705780"/>
                  </a:lnTo>
                  <a:lnTo>
                    <a:pt x="1500587" y="3659489"/>
                  </a:lnTo>
                  <a:lnTo>
                    <a:pt x="1479148" y="3613197"/>
                  </a:lnTo>
                  <a:lnTo>
                    <a:pt x="1457709" y="3566906"/>
                  </a:lnTo>
                  <a:lnTo>
                    <a:pt x="1436271" y="3520614"/>
                  </a:lnTo>
                  <a:lnTo>
                    <a:pt x="1414832" y="3474323"/>
                  </a:lnTo>
                  <a:lnTo>
                    <a:pt x="1393394" y="3428031"/>
                  </a:lnTo>
                  <a:lnTo>
                    <a:pt x="1371955" y="3381740"/>
                  </a:lnTo>
                  <a:lnTo>
                    <a:pt x="1350517" y="3335448"/>
                  </a:lnTo>
                  <a:lnTo>
                    <a:pt x="1329078" y="3289157"/>
                  </a:lnTo>
                  <a:lnTo>
                    <a:pt x="1114692" y="2826242"/>
                  </a:lnTo>
                  <a:lnTo>
                    <a:pt x="1093254" y="2779950"/>
                  </a:lnTo>
                  <a:close/>
                </a:path>
                <a:path w="7810500" h="4490085">
                  <a:moveTo>
                    <a:pt x="0" y="3286299"/>
                  </a:moveTo>
                  <a:lnTo>
                    <a:pt x="47414" y="3264346"/>
                  </a:lnTo>
                  <a:lnTo>
                    <a:pt x="94828" y="3242388"/>
                  </a:lnTo>
                  <a:lnTo>
                    <a:pt x="142243" y="3220428"/>
                  </a:lnTo>
                  <a:lnTo>
                    <a:pt x="189658" y="3198465"/>
                  </a:lnTo>
                  <a:lnTo>
                    <a:pt x="237074" y="3176500"/>
                  </a:lnTo>
                  <a:lnTo>
                    <a:pt x="284489" y="3154534"/>
                  </a:lnTo>
                  <a:lnTo>
                    <a:pt x="331904" y="3132568"/>
                  </a:lnTo>
                  <a:lnTo>
                    <a:pt x="379320" y="3110602"/>
                  </a:lnTo>
                  <a:lnTo>
                    <a:pt x="426735" y="3088638"/>
                  </a:lnTo>
                  <a:lnTo>
                    <a:pt x="474150" y="3066675"/>
                  </a:lnTo>
                  <a:lnTo>
                    <a:pt x="521565" y="3044714"/>
                  </a:lnTo>
                  <a:lnTo>
                    <a:pt x="568980" y="3022757"/>
                  </a:lnTo>
                  <a:lnTo>
                    <a:pt x="616394" y="3000803"/>
                  </a:lnTo>
                  <a:lnTo>
                    <a:pt x="639966" y="3051740"/>
                  </a:lnTo>
                  <a:lnTo>
                    <a:pt x="663536" y="3102641"/>
                  </a:lnTo>
                  <a:lnTo>
                    <a:pt x="687106" y="3153519"/>
                  </a:lnTo>
                  <a:lnTo>
                    <a:pt x="710679" y="3204384"/>
                  </a:lnTo>
                  <a:lnTo>
                    <a:pt x="665824" y="3225183"/>
                  </a:lnTo>
                  <a:lnTo>
                    <a:pt x="620970" y="3245975"/>
                  </a:lnTo>
                  <a:lnTo>
                    <a:pt x="576116" y="3266761"/>
                  </a:lnTo>
                  <a:lnTo>
                    <a:pt x="531263" y="3287542"/>
                  </a:lnTo>
                  <a:lnTo>
                    <a:pt x="486410" y="3308318"/>
                  </a:lnTo>
                  <a:lnTo>
                    <a:pt x="441556" y="3329090"/>
                  </a:lnTo>
                  <a:lnTo>
                    <a:pt x="396703" y="3349859"/>
                  </a:lnTo>
                  <a:lnTo>
                    <a:pt x="351849" y="3370626"/>
                  </a:lnTo>
                  <a:lnTo>
                    <a:pt x="306995" y="3391391"/>
                  </a:lnTo>
                  <a:lnTo>
                    <a:pt x="262140" y="3412156"/>
                  </a:lnTo>
                  <a:lnTo>
                    <a:pt x="282733" y="3456616"/>
                  </a:lnTo>
                  <a:lnTo>
                    <a:pt x="303327" y="3501089"/>
                  </a:lnTo>
                  <a:lnTo>
                    <a:pt x="323921" y="3545570"/>
                  </a:lnTo>
                  <a:lnTo>
                    <a:pt x="344516" y="3590050"/>
                  </a:lnTo>
                  <a:lnTo>
                    <a:pt x="365113" y="3634524"/>
                  </a:lnTo>
                  <a:lnTo>
                    <a:pt x="385711" y="3678983"/>
                  </a:lnTo>
                  <a:lnTo>
                    <a:pt x="432083" y="3657516"/>
                  </a:lnTo>
                  <a:lnTo>
                    <a:pt x="478455" y="3636041"/>
                  </a:lnTo>
                  <a:lnTo>
                    <a:pt x="524827" y="3614561"/>
                  </a:lnTo>
                  <a:lnTo>
                    <a:pt x="571199" y="3593078"/>
                  </a:lnTo>
                  <a:lnTo>
                    <a:pt x="617571" y="3571594"/>
                  </a:lnTo>
                  <a:lnTo>
                    <a:pt x="663943" y="3550111"/>
                  </a:lnTo>
                  <a:lnTo>
                    <a:pt x="710315" y="3528631"/>
                  </a:lnTo>
                  <a:lnTo>
                    <a:pt x="756687" y="3507156"/>
                  </a:lnTo>
                  <a:lnTo>
                    <a:pt x="803059" y="3485689"/>
                  </a:lnTo>
                  <a:lnTo>
                    <a:pt x="826510" y="3536382"/>
                  </a:lnTo>
                  <a:lnTo>
                    <a:pt x="849985" y="3587099"/>
                  </a:lnTo>
                  <a:lnTo>
                    <a:pt x="873460" y="3637815"/>
                  </a:lnTo>
                  <a:lnTo>
                    <a:pt x="896912" y="3688508"/>
                  </a:lnTo>
                  <a:lnTo>
                    <a:pt x="850555" y="3709971"/>
                  </a:lnTo>
                  <a:lnTo>
                    <a:pt x="804195" y="3731436"/>
                  </a:lnTo>
                  <a:lnTo>
                    <a:pt x="757832" y="3752902"/>
                  </a:lnTo>
                  <a:lnTo>
                    <a:pt x="711466" y="3774371"/>
                  </a:lnTo>
                  <a:lnTo>
                    <a:pt x="665098" y="3795845"/>
                  </a:lnTo>
                  <a:lnTo>
                    <a:pt x="618729" y="3817324"/>
                  </a:lnTo>
                  <a:lnTo>
                    <a:pt x="572358" y="3838809"/>
                  </a:lnTo>
                  <a:lnTo>
                    <a:pt x="525987" y="3860301"/>
                  </a:lnTo>
                  <a:lnTo>
                    <a:pt x="479615" y="3881802"/>
                  </a:lnTo>
                  <a:lnTo>
                    <a:pt x="501288" y="3928564"/>
                  </a:lnTo>
                  <a:lnTo>
                    <a:pt x="522959" y="3975339"/>
                  </a:lnTo>
                  <a:lnTo>
                    <a:pt x="544630" y="4022125"/>
                  </a:lnTo>
                  <a:lnTo>
                    <a:pt x="566301" y="4068919"/>
                  </a:lnTo>
                  <a:lnTo>
                    <a:pt x="587972" y="4115721"/>
                  </a:lnTo>
                  <a:lnTo>
                    <a:pt x="609644" y="4162527"/>
                  </a:lnTo>
                  <a:lnTo>
                    <a:pt x="631316" y="4209335"/>
                  </a:lnTo>
                  <a:lnTo>
                    <a:pt x="677771" y="4187812"/>
                  </a:lnTo>
                  <a:lnTo>
                    <a:pt x="724223" y="4166295"/>
                  </a:lnTo>
                  <a:lnTo>
                    <a:pt x="770673" y="4144783"/>
                  </a:lnTo>
                  <a:lnTo>
                    <a:pt x="817122" y="4123274"/>
                  </a:lnTo>
                  <a:lnTo>
                    <a:pt x="863569" y="4101766"/>
                  </a:lnTo>
                  <a:lnTo>
                    <a:pt x="910016" y="4080258"/>
                  </a:lnTo>
                  <a:lnTo>
                    <a:pt x="956461" y="4058749"/>
                  </a:lnTo>
                  <a:lnTo>
                    <a:pt x="1002905" y="4037237"/>
                  </a:lnTo>
                  <a:lnTo>
                    <a:pt x="1049350" y="4015720"/>
                  </a:lnTo>
                  <a:lnTo>
                    <a:pt x="1095794" y="3994197"/>
                  </a:lnTo>
                  <a:lnTo>
                    <a:pt x="1119245" y="4044944"/>
                  </a:lnTo>
                  <a:lnTo>
                    <a:pt x="1142720" y="4095654"/>
                  </a:lnTo>
                  <a:lnTo>
                    <a:pt x="1166195" y="4146341"/>
                  </a:lnTo>
                  <a:lnTo>
                    <a:pt x="1189647" y="4197016"/>
                  </a:lnTo>
                  <a:lnTo>
                    <a:pt x="1144473" y="4217942"/>
                  </a:lnTo>
                  <a:lnTo>
                    <a:pt x="1099302" y="4238865"/>
                  </a:lnTo>
                  <a:lnTo>
                    <a:pt x="1054135" y="4259784"/>
                  </a:lnTo>
                  <a:lnTo>
                    <a:pt x="1008970" y="4280702"/>
                  </a:lnTo>
                  <a:lnTo>
                    <a:pt x="963808" y="4301618"/>
                  </a:lnTo>
                  <a:lnTo>
                    <a:pt x="918647" y="4322533"/>
                  </a:lnTo>
                  <a:lnTo>
                    <a:pt x="873488" y="4343447"/>
                  </a:lnTo>
                  <a:lnTo>
                    <a:pt x="828330" y="4364361"/>
                  </a:lnTo>
                  <a:lnTo>
                    <a:pt x="783172" y="4385276"/>
                  </a:lnTo>
                  <a:lnTo>
                    <a:pt x="738014" y="4406192"/>
                  </a:lnTo>
                  <a:lnTo>
                    <a:pt x="692857" y="4427110"/>
                  </a:lnTo>
                  <a:lnTo>
                    <a:pt x="647698" y="4448030"/>
                  </a:lnTo>
                  <a:lnTo>
                    <a:pt x="602538" y="4468952"/>
                  </a:lnTo>
                  <a:lnTo>
                    <a:pt x="557377" y="4489878"/>
                  </a:lnTo>
                  <a:lnTo>
                    <a:pt x="535940" y="4443587"/>
                  </a:lnTo>
                  <a:lnTo>
                    <a:pt x="514503" y="4397295"/>
                  </a:lnTo>
                  <a:lnTo>
                    <a:pt x="493065" y="4351004"/>
                  </a:lnTo>
                  <a:lnTo>
                    <a:pt x="471628" y="4304712"/>
                  </a:lnTo>
                  <a:lnTo>
                    <a:pt x="450190" y="4258421"/>
                  </a:lnTo>
                  <a:lnTo>
                    <a:pt x="428753" y="4212129"/>
                  </a:lnTo>
                  <a:lnTo>
                    <a:pt x="407315" y="4165838"/>
                  </a:lnTo>
                  <a:lnTo>
                    <a:pt x="385877" y="4119546"/>
                  </a:lnTo>
                  <a:lnTo>
                    <a:pt x="364440" y="4073255"/>
                  </a:lnTo>
                  <a:lnTo>
                    <a:pt x="343002" y="4026963"/>
                  </a:lnTo>
                  <a:lnTo>
                    <a:pt x="321564" y="3980672"/>
                  </a:lnTo>
                  <a:lnTo>
                    <a:pt x="300126" y="3934380"/>
                  </a:lnTo>
                  <a:lnTo>
                    <a:pt x="278688" y="3888089"/>
                  </a:lnTo>
                  <a:lnTo>
                    <a:pt x="257250" y="3841797"/>
                  </a:lnTo>
                  <a:lnTo>
                    <a:pt x="235813" y="3795506"/>
                  </a:lnTo>
                  <a:lnTo>
                    <a:pt x="214375" y="3749214"/>
                  </a:lnTo>
                  <a:lnTo>
                    <a:pt x="192937" y="3702923"/>
                  </a:lnTo>
                  <a:lnTo>
                    <a:pt x="171499" y="3656631"/>
                  </a:lnTo>
                  <a:lnTo>
                    <a:pt x="150062" y="3610340"/>
                  </a:lnTo>
                  <a:lnTo>
                    <a:pt x="128624" y="3564048"/>
                  </a:lnTo>
                  <a:lnTo>
                    <a:pt x="107186" y="3517757"/>
                  </a:lnTo>
                  <a:lnTo>
                    <a:pt x="85749" y="3471465"/>
                  </a:lnTo>
                  <a:lnTo>
                    <a:pt x="64311" y="3425174"/>
                  </a:lnTo>
                  <a:lnTo>
                    <a:pt x="42874" y="3378882"/>
                  </a:lnTo>
                  <a:lnTo>
                    <a:pt x="21437" y="3332591"/>
                  </a:lnTo>
                  <a:lnTo>
                    <a:pt x="0" y="3286299"/>
                  </a:lnTo>
                  <a:close/>
                </a:path>
                <a:path w="7810500" h="4490085">
                  <a:moveTo>
                    <a:pt x="3832390" y="2303192"/>
                  </a:moveTo>
                  <a:lnTo>
                    <a:pt x="3877123" y="2282462"/>
                  </a:lnTo>
                  <a:lnTo>
                    <a:pt x="3921845" y="2261743"/>
                  </a:lnTo>
                  <a:lnTo>
                    <a:pt x="3966560" y="2241030"/>
                  </a:lnTo>
                  <a:lnTo>
                    <a:pt x="4011274" y="2220320"/>
                  </a:lnTo>
                  <a:lnTo>
                    <a:pt x="4055989" y="2199608"/>
                  </a:lnTo>
                  <a:lnTo>
                    <a:pt x="4100711" y="2178888"/>
                  </a:lnTo>
                  <a:lnTo>
                    <a:pt x="4145445" y="2158158"/>
                  </a:lnTo>
                  <a:lnTo>
                    <a:pt x="4166794" y="2204322"/>
                  </a:lnTo>
                  <a:lnTo>
                    <a:pt x="4188161" y="2250468"/>
                  </a:lnTo>
                  <a:lnTo>
                    <a:pt x="4209535" y="2296607"/>
                  </a:lnTo>
                  <a:lnTo>
                    <a:pt x="4230902" y="2342753"/>
                  </a:lnTo>
                  <a:lnTo>
                    <a:pt x="4252252" y="2388917"/>
                  </a:lnTo>
                  <a:lnTo>
                    <a:pt x="4207518" y="2409607"/>
                  </a:lnTo>
                  <a:lnTo>
                    <a:pt x="4162796" y="2430308"/>
                  </a:lnTo>
                  <a:lnTo>
                    <a:pt x="4118081" y="2451016"/>
                  </a:lnTo>
                  <a:lnTo>
                    <a:pt x="4073367" y="2471726"/>
                  </a:lnTo>
                  <a:lnTo>
                    <a:pt x="4028652" y="2492433"/>
                  </a:lnTo>
                  <a:lnTo>
                    <a:pt x="3983930" y="2513134"/>
                  </a:lnTo>
                  <a:lnTo>
                    <a:pt x="3939197" y="2533824"/>
                  </a:lnTo>
                  <a:lnTo>
                    <a:pt x="3917860" y="2487710"/>
                  </a:lnTo>
                  <a:lnTo>
                    <a:pt x="3896516" y="2441577"/>
                  </a:lnTo>
                  <a:lnTo>
                    <a:pt x="3875161" y="2395439"/>
                  </a:lnTo>
                  <a:lnTo>
                    <a:pt x="3853788" y="2349306"/>
                  </a:lnTo>
                  <a:lnTo>
                    <a:pt x="3832390" y="2303192"/>
                  </a:lnTo>
                  <a:close/>
                </a:path>
                <a:path w="7810500" h="4490085">
                  <a:moveTo>
                    <a:pt x="4520984" y="1439846"/>
                  </a:moveTo>
                  <a:lnTo>
                    <a:pt x="4541177" y="1483497"/>
                  </a:lnTo>
                  <a:lnTo>
                    <a:pt x="4561370" y="1527147"/>
                  </a:lnTo>
                  <a:lnTo>
                    <a:pt x="4581563" y="1570791"/>
                  </a:lnTo>
                  <a:lnTo>
                    <a:pt x="4601756" y="1614429"/>
                  </a:lnTo>
                  <a:lnTo>
                    <a:pt x="4621949" y="1658058"/>
                  </a:lnTo>
                  <a:lnTo>
                    <a:pt x="4642142" y="1701676"/>
                  </a:lnTo>
                  <a:lnTo>
                    <a:pt x="4662335" y="1745281"/>
                  </a:lnTo>
                  <a:lnTo>
                    <a:pt x="4693386" y="1730898"/>
                  </a:lnTo>
                  <a:lnTo>
                    <a:pt x="4724438" y="1716516"/>
                  </a:lnTo>
                  <a:lnTo>
                    <a:pt x="4755489" y="1702133"/>
                  </a:lnTo>
                  <a:lnTo>
                    <a:pt x="4786541" y="1687750"/>
                  </a:lnTo>
                  <a:lnTo>
                    <a:pt x="4840833" y="1661533"/>
                  </a:lnTo>
                  <a:lnTo>
                    <a:pt x="4882934" y="1638696"/>
                  </a:lnTo>
                  <a:lnTo>
                    <a:pt x="4930559" y="1603168"/>
                  </a:lnTo>
                  <a:lnTo>
                    <a:pt x="4952454" y="1551447"/>
                  </a:lnTo>
                  <a:lnTo>
                    <a:pt x="4954054" y="1530397"/>
                  </a:lnTo>
                  <a:lnTo>
                    <a:pt x="4952575" y="1507771"/>
                  </a:lnTo>
                  <a:lnTo>
                    <a:pt x="4940141" y="1458710"/>
                  </a:lnTo>
                  <a:lnTo>
                    <a:pt x="4914422" y="1403961"/>
                  </a:lnTo>
                  <a:lnTo>
                    <a:pt x="4880513" y="1360146"/>
                  </a:lnTo>
                  <a:lnTo>
                    <a:pt x="4841172" y="1333331"/>
                  </a:lnTo>
                  <a:lnTo>
                    <a:pt x="4798639" y="1324326"/>
                  </a:lnTo>
                  <a:lnTo>
                    <a:pt x="4776254" y="1326562"/>
                  </a:lnTo>
                  <a:lnTo>
                    <a:pt x="4734042" y="1342437"/>
                  </a:lnTo>
                  <a:lnTo>
                    <a:pt x="4697976" y="1358245"/>
                  </a:lnTo>
                  <a:lnTo>
                    <a:pt x="4651921" y="1379267"/>
                  </a:lnTo>
                  <a:lnTo>
                    <a:pt x="4586404" y="1409557"/>
                  </a:lnTo>
                  <a:lnTo>
                    <a:pt x="4553676" y="1424701"/>
                  </a:lnTo>
                  <a:lnTo>
                    <a:pt x="4520984" y="1439846"/>
                  </a:lnTo>
                  <a:close/>
                </a:path>
                <a:path w="7810500" h="4490085">
                  <a:moveTo>
                    <a:pt x="4258729" y="1313989"/>
                  </a:moveTo>
                  <a:lnTo>
                    <a:pt x="4302919" y="1293553"/>
                  </a:lnTo>
                  <a:lnTo>
                    <a:pt x="4347099" y="1273107"/>
                  </a:lnTo>
                  <a:lnTo>
                    <a:pt x="4391270" y="1252656"/>
                  </a:lnTo>
                  <a:lnTo>
                    <a:pt x="4435433" y="1232201"/>
                  </a:lnTo>
                  <a:lnTo>
                    <a:pt x="4479591" y="1211747"/>
                  </a:lnTo>
                  <a:lnTo>
                    <a:pt x="4523744" y="1191295"/>
                  </a:lnTo>
                  <a:lnTo>
                    <a:pt x="4567894" y="1170850"/>
                  </a:lnTo>
                  <a:lnTo>
                    <a:pt x="4612043" y="1150413"/>
                  </a:lnTo>
                  <a:lnTo>
                    <a:pt x="4675078" y="1123694"/>
                  </a:lnTo>
                  <a:lnTo>
                    <a:pt x="4730851" y="1105249"/>
                  </a:lnTo>
                  <a:lnTo>
                    <a:pt x="4779385" y="1095067"/>
                  </a:lnTo>
                  <a:lnTo>
                    <a:pt x="4820704" y="1093136"/>
                  </a:lnTo>
                  <a:lnTo>
                    <a:pt x="4858375" y="1099258"/>
                  </a:lnTo>
                  <a:lnTo>
                    <a:pt x="4895951" y="1113059"/>
                  </a:lnTo>
                  <a:lnTo>
                    <a:pt x="4933432" y="1134552"/>
                  </a:lnTo>
                  <a:lnTo>
                    <a:pt x="4970818" y="1163748"/>
                  </a:lnTo>
                  <a:lnTo>
                    <a:pt x="5006582" y="1199346"/>
                  </a:lnTo>
                  <a:lnTo>
                    <a:pt x="5039191" y="1240027"/>
                  </a:lnTo>
                  <a:lnTo>
                    <a:pt x="5068633" y="1285781"/>
                  </a:lnTo>
                  <a:lnTo>
                    <a:pt x="5094897" y="1336595"/>
                  </a:lnTo>
                  <a:lnTo>
                    <a:pt x="5116951" y="1389905"/>
                  </a:lnTo>
                  <a:lnTo>
                    <a:pt x="5132830" y="1441477"/>
                  </a:lnTo>
                  <a:lnTo>
                    <a:pt x="5142546" y="1491312"/>
                  </a:lnTo>
                  <a:lnTo>
                    <a:pt x="5146111" y="1539409"/>
                  </a:lnTo>
                  <a:lnTo>
                    <a:pt x="5143538" y="1585769"/>
                  </a:lnTo>
                  <a:lnTo>
                    <a:pt x="5134515" y="1629660"/>
                  </a:lnTo>
                  <a:lnTo>
                    <a:pt x="5118719" y="1670351"/>
                  </a:lnTo>
                  <a:lnTo>
                    <a:pt x="5096144" y="1707842"/>
                  </a:lnTo>
                  <a:lnTo>
                    <a:pt x="5066785" y="1742132"/>
                  </a:lnTo>
                  <a:lnTo>
                    <a:pt x="5030635" y="1773221"/>
                  </a:lnTo>
                  <a:lnTo>
                    <a:pt x="5067542" y="1784703"/>
                  </a:lnTo>
                  <a:lnTo>
                    <a:pt x="5135880" y="1814333"/>
                  </a:lnTo>
                  <a:lnTo>
                    <a:pt x="5194232" y="1850942"/>
                  </a:lnTo>
                  <a:lnTo>
                    <a:pt x="5226304" y="1875249"/>
                  </a:lnTo>
                  <a:lnTo>
                    <a:pt x="5263509" y="1905463"/>
                  </a:lnTo>
                  <a:lnTo>
                    <a:pt x="5305853" y="1941596"/>
                  </a:lnTo>
                  <a:lnTo>
                    <a:pt x="5353342" y="1983660"/>
                  </a:lnTo>
                  <a:lnTo>
                    <a:pt x="5388384" y="2014966"/>
                  </a:lnTo>
                  <a:lnTo>
                    <a:pt x="5423413" y="2046271"/>
                  </a:lnTo>
                  <a:lnTo>
                    <a:pt x="5458434" y="2077577"/>
                  </a:lnTo>
                  <a:lnTo>
                    <a:pt x="5493456" y="2108882"/>
                  </a:lnTo>
                  <a:lnTo>
                    <a:pt x="5528484" y="2140188"/>
                  </a:lnTo>
                  <a:lnTo>
                    <a:pt x="5563527" y="2171493"/>
                  </a:lnTo>
                  <a:lnTo>
                    <a:pt x="5513332" y="2194734"/>
                  </a:lnTo>
                  <a:lnTo>
                    <a:pt x="5463149" y="2217975"/>
                  </a:lnTo>
                  <a:lnTo>
                    <a:pt x="5412990" y="2241216"/>
                  </a:lnTo>
                  <a:lnTo>
                    <a:pt x="5362867" y="2264457"/>
                  </a:lnTo>
                  <a:lnTo>
                    <a:pt x="5322417" y="2230167"/>
                  </a:lnTo>
                  <a:lnTo>
                    <a:pt x="5281968" y="2195877"/>
                  </a:lnTo>
                  <a:lnTo>
                    <a:pt x="5241518" y="2161587"/>
                  </a:lnTo>
                  <a:lnTo>
                    <a:pt x="5201069" y="2127297"/>
                  </a:lnTo>
                  <a:lnTo>
                    <a:pt x="5160619" y="2093007"/>
                  </a:lnTo>
                  <a:lnTo>
                    <a:pt x="5120170" y="2058717"/>
                  </a:lnTo>
                  <a:lnTo>
                    <a:pt x="5060874" y="2008784"/>
                  </a:lnTo>
                  <a:lnTo>
                    <a:pt x="5012712" y="1969484"/>
                  </a:lnTo>
                  <a:lnTo>
                    <a:pt x="4975669" y="1940827"/>
                  </a:lnTo>
                  <a:lnTo>
                    <a:pt x="4929850" y="1911586"/>
                  </a:lnTo>
                  <a:lnTo>
                    <a:pt x="4893032" y="1898199"/>
                  </a:lnTo>
                  <a:lnTo>
                    <a:pt x="4876076" y="1896030"/>
                  </a:lnTo>
                  <a:lnTo>
                    <a:pt x="4858050" y="1897199"/>
                  </a:lnTo>
                  <a:lnTo>
                    <a:pt x="4812711" y="1910014"/>
                  </a:lnTo>
                  <a:lnTo>
                    <a:pt x="4776847" y="1925591"/>
                  </a:lnTo>
                  <a:lnTo>
                    <a:pt x="4751362" y="1937432"/>
                  </a:lnTo>
                  <a:lnTo>
                    <a:pt x="4772493" y="1983115"/>
                  </a:lnTo>
                  <a:lnTo>
                    <a:pt x="4793630" y="2028792"/>
                  </a:lnTo>
                  <a:lnTo>
                    <a:pt x="4814772" y="2074465"/>
                  </a:lnTo>
                  <a:lnTo>
                    <a:pt x="4835919" y="2120135"/>
                  </a:lnTo>
                  <a:lnTo>
                    <a:pt x="4857069" y="2165804"/>
                  </a:lnTo>
                  <a:lnTo>
                    <a:pt x="4878223" y="2211472"/>
                  </a:lnTo>
                  <a:lnTo>
                    <a:pt x="4899380" y="2257141"/>
                  </a:lnTo>
                  <a:lnTo>
                    <a:pt x="4920540" y="2302811"/>
                  </a:lnTo>
                  <a:lnTo>
                    <a:pt x="4941701" y="2348484"/>
                  </a:lnTo>
                  <a:lnTo>
                    <a:pt x="4962863" y="2394162"/>
                  </a:lnTo>
                  <a:lnTo>
                    <a:pt x="4984026" y="2439844"/>
                  </a:lnTo>
                  <a:lnTo>
                    <a:pt x="4942040" y="2459275"/>
                  </a:lnTo>
                  <a:lnTo>
                    <a:pt x="4900079" y="2478706"/>
                  </a:lnTo>
                  <a:lnTo>
                    <a:pt x="4858117" y="2498137"/>
                  </a:lnTo>
                  <a:lnTo>
                    <a:pt x="4816132" y="2517568"/>
                  </a:lnTo>
                  <a:lnTo>
                    <a:pt x="4794693" y="2471277"/>
                  </a:lnTo>
                  <a:lnTo>
                    <a:pt x="4773254" y="2424985"/>
                  </a:lnTo>
                  <a:lnTo>
                    <a:pt x="4280167" y="1360281"/>
                  </a:lnTo>
                  <a:lnTo>
                    <a:pt x="4258729" y="1313989"/>
                  </a:lnTo>
                  <a:close/>
                </a:path>
                <a:path w="7810500" h="4490085">
                  <a:moveTo>
                    <a:pt x="6955320" y="40306"/>
                  </a:moveTo>
                  <a:lnTo>
                    <a:pt x="7006215" y="19911"/>
                  </a:lnTo>
                  <a:lnTo>
                    <a:pt x="7055777" y="6477"/>
                  </a:lnTo>
                  <a:lnTo>
                    <a:pt x="7104005" y="0"/>
                  </a:lnTo>
                  <a:lnTo>
                    <a:pt x="7150900" y="475"/>
                  </a:lnTo>
                  <a:lnTo>
                    <a:pt x="7196461" y="7901"/>
                  </a:lnTo>
                  <a:lnTo>
                    <a:pt x="7240689" y="22272"/>
                  </a:lnTo>
                  <a:lnTo>
                    <a:pt x="7283392" y="42973"/>
                  </a:lnTo>
                  <a:lnTo>
                    <a:pt x="7324504" y="69262"/>
                  </a:lnTo>
                  <a:lnTo>
                    <a:pt x="7364021" y="101139"/>
                  </a:lnTo>
                  <a:lnTo>
                    <a:pt x="7401941" y="138604"/>
                  </a:lnTo>
                  <a:lnTo>
                    <a:pt x="7438259" y="181657"/>
                  </a:lnTo>
                  <a:lnTo>
                    <a:pt x="7472972" y="230298"/>
                  </a:lnTo>
                  <a:lnTo>
                    <a:pt x="7436511" y="260875"/>
                  </a:lnTo>
                  <a:lnTo>
                    <a:pt x="7400074" y="291465"/>
                  </a:lnTo>
                  <a:lnTo>
                    <a:pt x="7363637" y="322077"/>
                  </a:lnTo>
                  <a:lnTo>
                    <a:pt x="7327176" y="352726"/>
                  </a:lnTo>
                  <a:lnTo>
                    <a:pt x="7297001" y="315672"/>
                  </a:lnTo>
                  <a:lnTo>
                    <a:pt x="7265136" y="285083"/>
                  </a:lnTo>
                  <a:lnTo>
                    <a:pt x="7231557" y="260947"/>
                  </a:lnTo>
                  <a:lnTo>
                    <a:pt x="7196239" y="243252"/>
                  </a:lnTo>
                  <a:lnTo>
                    <a:pt x="7123944" y="230044"/>
                  </a:lnTo>
                  <a:lnTo>
                    <a:pt x="7087725" y="235144"/>
                  </a:lnTo>
                  <a:lnTo>
                    <a:pt x="7051459" y="248078"/>
                  </a:lnTo>
                  <a:lnTo>
                    <a:pt x="7011151" y="271638"/>
                  </a:lnTo>
                  <a:lnTo>
                    <a:pt x="6978170" y="301623"/>
                  </a:lnTo>
                  <a:lnTo>
                    <a:pt x="6952530" y="338028"/>
                  </a:lnTo>
                  <a:lnTo>
                    <a:pt x="6934241" y="380845"/>
                  </a:lnTo>
                  <a:lnTo>
                    <a:pt x="6923316" y="430069"/>
                  </a:lnTo>
                  <a:lnTo>
                    <a:pt x="6920345" y="468893"/>
                  </a:lnTo>
                  <a:lnTo>
                    <a:pt x="6921882" y="510471"/>
                  </a:lnTo>
                  <a:lnTo>
                    <a:pt x="6927924" y="554806"/>
                  </a:lnTo>
                  <a:lnTo>
                    <a:pt x="6938470" y="601900"/>
                  </a:lnTo>
                  <a:lnTo>
                    <a:pt x="6953516" y="651756"/>
                  </a:lnTo>
                  <a:lnTo>
                    <a:pt x="6973061" y="704376"/>
                  </a:lnTo>
                  <a:lnTo>
                    <a:pt x="6997103" y="759761"/>
                  </a:lnTo>
                  <a:lnTo>
                    <a:pt x="7025793" y="818186"/>
                  </a:lnTo>
                  <a:lnTo>
                    <a:pt x="7055149" y="870995"/>
                  </a:lnTo>
                  <a:lnTo>
                    <a:pt x="7085164" y="918185"/>
                  </a:lnTo>
                  <a:lnTo>
                    <a:pt x="7115834" y="959755"/>
                  </a:lnTo>
                  <a:lnTo>
                    <a:pt x="7147155" y="995702"/>
                  </a:lnTo>
                  <a:lnTo>
                    <a:pt x="7179123" y="1026023"/>
                  </a:lnTo>
                  <a:lnTo>
                    <a:pt x="7211733" y="1050718"/>
                  </a:lnTo>
                  <a:lnTo>
                    <a:pt x="7257558" y="1076369"/>
                  </a:lnTo>
                  <a:lnTo>
                    <a:pt x="7302677" y="1091913"/>
                  </a:lnTo>
                  <a:lnTo>
                    <a:pt x="7347082" y="1097362"/>
                  </a:lnTo>
                  <a:lnTo>
                    <a:pt x="7390768" y="1092728"/>
                  </a:lnTo>
                  <a:lnTo>
                    <a:pt x="7433729" y="1078023"/>
                  </a:lnTo>
                  <a:lnTo>
                    <a:pt x="7483084" y="1046099"/>
                  </a:lnTo>
                  <a:lnTo>
                    <a:pt x="7525677" y="999029"/>
                  </a:lnTo>
                  <a:lnTo>
                    <a:pt x="7559554" y="943101"/>
                  </a:lnTo>
                  <a:lnTo>
                    <a:pt x="7582954" y="884221"/>
                  </a:lnTo>
                  <a:lnTo>
                    <a:pt x="7565313" y="846099"/>
                  </a:lnTo>
                  <a:lnTo>
                    <a:pt x="7547648" y="807942"/>
                  </a:lnTo>
                  <a:lnTo>
                    <a:pt x="7529983" y="769760"/>
                  </a:lnTo>
                  <a:lnTo>
                    <a:pt x="7512342" y="731567"/>
                  </a:lnTo>
                  <a:lnTo>
                    <a:pt x="7464260" y="753836"/>
                  </a:lnTo>
                  <a:lnTo>
                    <a:pt x="7416203" y="776081"/>
                  </a:lnTo>
                  <a:lnTo>
                    <a:pt x="7368145" y="798325"/>
                  </a:lnTo>
                  <a:lnTo>
                    <a:pt x="7320064" y="820594"/>
                  </a:lnTo>
                  <a:lnTo>
                    <a:pt x="7296612" y="769919"/>
                  </a:lnTo>
                  <a:lnTo>
                    <a:pt x="7273137" y="719232"/>
                  </a:lnTo>
                  <a:lnTo>
                    <a:pt x="7249662" y="668522"/>
                  </a:lnTo>
                  <a:lnTo>
                    <a:pt x="7226211" y="617775"/>
                  </a:lnTo>
                  <a:lnTo>
                    <a:pt x="7271412" y="596862"/>
                  </a:lnTo>
                  <a:lnTo>
                    <a:pt x="7316623" y="575939"/>
                  </a:lnTo>
                  <a:lnTo>
                    <a:pt x="7361839" y="555006"/>
                  </a:lnTo>
                  <a:lnTo>
                    <a:pt x="7407059" y="534066"/>
                  </a:lnTo>
                  <a:lnTo>
                    <a:pt x="7452278" y="513120"/>
                  </a:lnTo>
                  <a:lnTo>
                    <a:pt x="7497495" y="492170"/>
                  </a:lnTo>
                  <a:lnTo>
                    <a:pt x="7542705" y="471217"/>
                  </a:lnTo>
                  <a:lnTo>
                    <a:pt x="7587907" y="450262"/>
                  </a:lnTo>
                  <a:lnTo>
                    <a:pt x="7610119" y="498226"/>
                  </a:lnTo>
                  <a:lnTo>
                    <a:pt x="7632331" y="546184"/>
                  </a:lnTo>
                  <a:lnTo>
                    <a:pt x="7654544" y="594135"/>
                  </a:lnTo>
                  <a:lnTo>
                    <a:pt x="7676756" y="642081"/>
                  </a:lnTo>
                  <a:lnTo>
                    <a:pt x="7698968" y="690022"/>
                  </a:lnTo>
                  <a:lnTo>
                    <a:pt x="7721180" y="737960"/>
                  </a:lnTo>
                  <a:lnTo>
                    <a:pt x="7743393" y="785894"/>
                  </a:lnTo>
                  <a:lnTo>
                    <a:pt x="7765605" y="833827"/>
                  </a:lnTo>
                  <a:lnTo>
                    <a:pt x="7787817" y="881757"/>
                  </a:lnTo>
                  <a:lnTo>
                    <a:pt x="7810030" y="929687"/>
                  </a:lnTo>
                  <a:lnTo>
                    <a:pt x="7806811" y="942068"/>
                  </a:lnTo>
                  <a:lnTo>
                    <a:pt x="7797203" y="979090"/>
                  </a:lnTo>
                  <a:lnTo>
                    <a:pt x="7783133" y="1016551"/>
                  </a:lnTo>
                  <a:lnTo>
                    <a:pt x="7765135" y="1054274"/>
                  </a:lnTo>
                  <a:lnTo>
                    <a:pt x="7743232" y="1092283"/>
                  </a:lnTo>
                  <a:lnTo>
                    <a:pt x="7717447" y="1130601"/>
                  </a:lnTo>
                  <a:lnTo>
                    <a:pt x="7686663" y="1169463"/>
                  </a:lnTo>
                  <a:lnTo>
                    <a:pt x="7653599" y="1203906"/>
                  </a:lnTo>
                  <a:lnTo>
                    <a:pt x="7618262" y="1233928"/>
                  </a:lnTo>
                  <a:lnTo>
                    <a:pt x="7580656" y="1259532"/>
                  </a:lnTo>
                  <a:lnTo>
                    <a:pt x="7540790" y="1280715"/>
                  </a:lnTo>
                  <a:lnTo>
                    <a:pt x="7488470" y="1301090"/>
                  </a:lnTo>
                  <a:lnTo>
                    <a:pt x="7435900" y="1313900"/>
                  </a:lnTo>
                  <a:lnTo>
                    <a:pt x="7383074" y="1319138"/>
                  </a:lnTo>
                  <a:lnTo>
                    <a:pt x="7329986" y="1316799"/>
                  </a:lnTo>
                  <a:lnTo>
                    <a:pt x="7276630" y="1306877"/>
                  </a:lnTo>
                  <a:lnTo>
                    <a:pt x="7232571" y="1292885"/>
                  </a:lnTo>
                  <a:lnTo>
                    <a:pt x="7189423" y="1273890"/>
                  </a:lnTo>
                  <a:lnTo>
                    <a:pt x="7147185" y="1249886"/>
                  </a:lnTo>
                  <a:lnTo>
                    <a:pt x="7105857" y="1220865"/>
                  </a:lnTo>
                  <a:lnTo>
                    <a:pt x="7065439" y="1186821"/>
                  </a:lnTo>
                  <a:lnTo>
                    <a:pt x="7025932" y="1147746"/>
                  </a:lnTo>
                  <a:lnTo>
                    <a:pt x="6993266" y="1111108"/>
                  </a:lnTo>
                  <a:lnTo>
                    <a:pt x="6962104" y="1072492"/>
                  </a:lnTo>
                  <a:lnTo>
                    <a:pt x="6932442" y="1031897"/>
                  </a:lnTo>
                  <a:lnTo>
                    <a:pt x="6904275" y="989320"/>
                  </a:lnTo>
                  <a:lnTo>
                    <a:pt x="6877599" y="944759"/>
                  </a:lnTo>
                  <a:lnTo>
                    <a:pt x="6852409" y="898212"/>
                  </a:lnTo>
                  <a:lnTo>
                    <a:pt x="6828701" y="849677"/>
                  </a:lnTo>
                  <a:lnTo>
                    <a:pt x="6805335" y="796298"/>
                  </a:lnTo>
                  <a:lnTo>
                    <a:pt x="6784987" y="743604"/>
                  </a:lnTo>
                  <a:lnTo>
                    <a:pt x="6767655" y="691593"/>
                  </a:lnTo>
                  <a:lnTo>
                    <a:pt x="6753340" y="640267"/>
                  </a:lnTo>
                  <a:lnTo>
                    <a:pt x="6742043" y="589625"/>
                  </a:lnTo>
                  <a:lnTo>
                    <a:pt x="6733762" y="539668"/>
                  </a:lnTo>
                  <a:lnTo>
                    <a:pt x="6728498" y="490394"/>
                  </a:lnTo>
                  <a:lnTo>
                    <a:pt x="6726338" y="434493"/>
                  </a:lnTo>
                  <a:lnTo>
                    <a:pt x="6728747" y="381089"/>
                  </a:lnTo>
                  <a:lnTo>
                    <a:pt x="6735721" y="330184"/>
                  </a:lnTo>
                  <a:lnTo>
                    <a:pt x="6747256" y="281775"/>
                  </a:lnTo>
                  <a:lnTo>
                    <a:pt x="6763349" y="235865"/>
                  </a:lnTo>
                  <a:lnTo>
                    <a:pt x="6783997" y="192452"/>
                  </a:lnTo>
                  <a:lnTo>
                    <a:pt x="6807557" y="155342"/>
                  </a:lnTo>
                  <a:lnTo>
                    <a:pt x="6836475" y="121578"/>
                  </a:lnTo>
                  <a:lnTo>
                    <a:pt x="6870746" y="91155"/>
                  </a:lnTo>
                  <a:lnTo>
                    <a:pt x="6910363" y="64066"/>
                  </a:lnTo>
                  <a:lnTo>
                    <a:pt x="6955320" y="40306"/>
                  </a:lnTo>
                  <a:close/>
                </a:path>
                <a:path w="7810500" h="4490085">
                  <a:moveTo>
                    <a:pt x="5769521" y="589454"/>
                  </a:moveTo>
                  <a:lnTo>
                    <a:pt x="5813180" y="572472"/>
                  </a:lnTo>
                  <a:lnTo>
                    <a:pt x="5856967" y="561907"/>
                  </a:lnTo>
                  <a:lnTo>
                    <a:pt x="5900882" y="557757"/>
                  </a:lnTo>
                  <a:lnTo>
                    <a:pt x="5944929" y="560015"/>
                  </a:lnTo>
                  <a:lnTo>
                    <a:pt x="5989108" y="568679"/>
                  </a:lnTo>
                  <a:lnTo>
                    <a:pt x="6033424" y="583742"/>
                  </a:lnTo>
                  <a:lnTo>
                    <a:pt x="6077877" y="605202"/>
                  </a:lnTo>
                  <a:lnTo>
                    <a:pt x="6114942" y="628776"/>
                  </a:lnTo>
                  <a:lnTo>
                    <a:pt x="6152234" y="658800"/>
                  </a:lnTo>
                  <a:lnTo>
                    <a:pt x="6189763" y="695261"/>
                  </a:lnTo>
                  <a:lnTo>
                    <a:pt x="6227542" y="738148"/>
                  </a:lnTo>
                  <a:lnTo>
                    <a:pt x="6265583" y="787447"/>
                  </a:lnTo>
                  <a:lnTo>
                    <a:pt x="6230648" y="821070"/>
                  </a:lnTo>
                  <a:lnTo>
                    <a:pt x="6195748" y="854694"/>
                  </a:lnTo>
                  <a:lnTo>
                    <a:pt x="6160873" y="888317"/>
                  </a:lnTo>
                  <a:lnTo>
                    <a:pt x="6126010" y="921940"/>
                  </a:lnTo>
                  <a:lnTo>
                    <a:pt x="6096101" y="881911"/>
                  </a:lnTo>
                  <a:lnTo>
                    <a:pt x="6064478" y="848693"/>
                  </a:lnTo>
                  <a:lnTo>
                    <a:pt x="6031141" y="822285"/>
                  </a:lnTo>
                  <a:lnTo>
                    <a:pt x="5996089" y="802687"/>
                  </a:lnTo>
                  <a:lnTo>
                    <a:pt x="5925397" y="786003"/>
                  </a:lnTo>
                  <a:lnTo>
                    <a:pt x="5891022" y="789560"/>
                  </a:lnTo>
                  <a:lnTo>
                    <a:pt x="5816034" y="827466"/>
                  </a:lnTo>
                  <a:lnTo>
                    <a:pt x="5784697" y="863885"/>
                  </a:lnTo>
                  <a:lnTo>
                    <a:pt x="5763266" y="910282"/>
                  </a:lnTo>
                  <a:lnTo>
                    <a:pt x="5751741" y="966644"/>
                  </a:lnTo>
                  <a:lnTo>
                    <a:pt x="5750293" y="1003579"/>
                  </a:lnTo>
                  <a:lnTo>
                    <a:pt x="5753458" y="1044281"/>
                  </a:lnTo>
                  <a:lnTo>
                    <a:pt x="5761228" y="1088755"/>
                  </a:lnTo>
                  <a:lnTo>
                    <a:pt x="5773596" y="1137006"/>
                  </a:lnTo>
                  <a:lnTo>
                    <a:pt x="5790557" y="1189039"/>
                  </a:lnTo>
                  <a:lnTo>
                    <a:pt x="5812103" y="1244856"/>
                  </a:lnTo>
                  <a:lnTo>
                    <a:pt x="5838228" y="1304464"/>
                  </a:lnTo>
                  <a:lnTo>
                    <a:pt x="5868350" y="1366451"/>
                  </a:lnTo>
                  <a:lnTo>
                    <a:pt x="5898301" y="1422002"/>
                  </a:lnTo>
                  <a:lnTo>
                    <a:pt x="5928081" y="1471119"/>
                  </a:lnTo>
                  <a:lnTo>
                    <a:pt x="5957691" y="1513805"/>
                  </a:lnTo>
                  <a:lnTo>
                    <a:pt x="5987129" y="1550061"/>
                  </a:lnTo>
                  <a:lnTo>
                    <a:pt x="6016396" y="1579890"/>
                  </a:lnTo>
                  <a:lnTo>
                    <a:pt x="6095647" y="1631531"/>
                  </a:lnTo>
                  <a:lnTo>
                    <a:pt x="6144409" y="1645729"/>
                  </a:lnTo>
                  <a:lnTo>
                    <a:pt x="6191813" y="1645854"/>
                  </a:lnTo>
                  <a:lnTo>
                    <a:pt x="6237897" y="1631870"/>
                  </a:lnTo>
                  <a:lnTo>
                    <a:pt x="6292951" y="1587642"/>
                  </a:lnTo>
                  <a:lnTo>
                    <a:pt x="6324384" y="1516935"/>
                  </a:lnTo>
                  <a:lnTo>
                    <a:pt x="6330610" y="1440560"/>
                  </a:lnTo>
                  <a:lnTo>
                    <a:pt x="6326514" y="1395393"/>
                  </a:lnTo>
                  <a:lnTo>
                    <a:pt x="6317621" y="1345581"/>
                  </a:lnTo>
                  <a:lnTo>
                    <a:pt x="6303937" y="1291129"/>
                  </a:lnTo>
                  <a:lnTo>
                    <a:pt x="6353276" y="1291012"/>
                  </a:lnTo>
                  <a:lnTo>
                    <a:pt x="6402616" y="1290859"/>
                  </a:lnTo>
                  <a:lnTo>
                    <a:pt x="6451955" y="1290683"/>
                  </a:lnTo>
                  <a:lnTo>
                    <a:pt x="6501295" y="1290494"/>
                  </a:lnTo>
                  <a:lnTo>
                    <a:pt x="6514676" y="1350172"/>
                  </a:lnTo>
                  <a:lnTo>
                    <a:pt x="6524123" y="1406635"/>
                  </a:lnTo>
                  <a:lnTo>
                    <a:pt x="6529636" y="1459888"/>
                  </a:lnTo>
                  <a:lnTo>
                    <a:pt x="6531215" y="1509935"/>
                  </a:lnTo>
                  <a:lnTo>
                    <a:pt x="6528859" y="1556781"/>
                  </a:lnTo>
                  <a:lnTo>
                    <a:pt x="6522568" y="1600430"/>
                  </a:lnTo>
                  <a:lnTo>
                    <a:pt x="6512344" y="1640887"/>
                  </a:lnTo>
                  <a:lnTo>
                    <a:pt x="6495536" y="1684119"/>
                  </a:lnTo>
                  <a:lnTo>
                    <a:pt x="6473684" y="1723258"/>
                  </a:lnTo>
                  <a:lnTo>
                    <a:pt x="6446780" y="1758299"/>
                  </a:lnTo>
                  <a:lnTo>
                    <a:pt x="6414817" y="1789233"/>
                  </a:lnTo>
                  <a:lnTo>
                    <a:pt x="6377788" y="1816053"/>
                  </a:lnTo>
                  <a:lnTo>
                    <a:pt x="6335687" y="1838753"/>
                  </a:lnTo>
                  <a:lnTo>
                    <a:pt x="6294038" y="1854958"/>
                  </a:lnTo>
                  <a:lnTo>
                    <a:pt x="6251865" y="1865185"/>
                  </a:lnTo>
                  <a:lnTo>
                    <a:pt x="6209164" y="1869436"/>
                  </a:lnTo>
                  <a:lnTo>
                    <a:pt x="6165935" y="1867709"/>
                  </a:lnTo>
                  <a:lnTo>
                    <a:pt x="6122177" y="1860006"/>
                  </a:lnTo>
                  <a:lnTo>
                    <a:pt x="6077887" y="1846326"/>
                  </a:lnTo>
                  <a:lnTo>
                    <a:pt x="6033064" y="1826668"/>
                  </a:lnTo>
                  <a:lnTo>
                    <a:pt x="5987707" y="1801034"/>
                  </a:lnTo>
                  <a:lnTo>
                    <a:pt x="5951717" y="1776475"/>
                  </a:lnTo>
                  <a:lnTo>
                    <a:pt x="5916748" y="1748518"/>
                  </a:lnTo>
                  <a:lnTo>
                    <a:pt x="5882799" y="1717164"/>
                  </a:lnTo>
                  <a:lnTo>
                    <a:pt x="5849868" y="1682414"/>
                  </a:lnTo>
                  <a:lnTo>
                    <a:pt x="5817955" y="1644269"/>
                  </a:lnTo>
                  <a:lnTo>
                    <a:pt x="5787060" y="1602728"/>
                  </a:lnTo>
                  <a:lnTo>
                    <a:pt x="5757181" y="1557794"/>
                  </a:lnTo>
                  <a:lnTo>
                    <a:pt x="5728318" y="1509467"/>
                  </a:lnTo>
                  <a:lnTo>
                    <a:pt x="5700470" y="1457747"/>
                  </a:lnTo>
                  <a:lnTo>
                    <a:pt x="5673636" y="1402635"/>
                  </a:lnTo>
                  <a:lnTo>
                    <a:pt x="5649749" y="1348681"/>
                  </a:lnTo>
                  <a:lnTo>
                    <a:pt x="5628659" y="1296131"/>
                  </a:lnTo>
                  <a:lnTo>
                    <a:pt x="5610364" y="1244984"/>
                  </a:lnTo>
                  <a:lnTo>
                    <a:pt x="5594866" y="1195239"/>
                  </a:lnTo>
                  <a:lnTo>
                    <a:pt x="5582164" y="1146897"/>
                  </a:lnTo>
                  <a:lnTo>
                    <a:pt x="5572258" y="1099956"/>
                  </a:lnTo>
                  <a:lnTo>
                    <a:pt x="5565148" y="1054416"/>
                  </a:lnTo>
                  <a:lnTo>
                    <a:pt x="5560834" y="1010276"/>
                  </a:lnTo>
                  <a:lnTo>
                    <a:pt x="5559317" y="967536"/>
                  </a:lnTo>
                  <a:lnTo>
                    <a:pt x="5560595" y="926195"/>
                  </a:lnTo>
                  <a:lnTo>
                    <a:pt x="5564670" y="886253"/>
                  </a:lnTo>
                  <a:lnTo>
                    <a:pt x="5574493" y="834365"/>
                  </a:lnTo>
                  <a:lnTo>
                    <a:pt x="5588819" y="786711"/>
                  </a:lnTo>
                  <a:lnTo>
                    <a:pt x="5607653" y="743287"/>
                  </a:lnTo>
                  <a:lnTo>
                    <a:pt x="5630995" y="704088"/>
                  </a:lnTo>
                  <a:lnTo>
                    <a:pt x="5658851" y="669109"/>
                  </a:lnTo>
                  <a:lnTo>
                    <a:pt x="5691221" y="638347"/>
                  </a:lnTo>
                  <a:lnTo>
                    <a:pt x="5728110" y="611797"/>
                  </a:lnTo>
                  <a:lnTo>
                    <a:pt x="5769521" y="589454"/>
                  </a:lnTo>
                  <a:close/>
                </a:path>
              </a:pathLst>
            </a:custGeom>
            <a:ln w="9144">
              <a:solidFill>
                <a:srgbClr val="009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1761" y="2757677"/>
              <a:ext cx="8305800" cy="1600200"/>
            </a:xfrm>
            <a:custGeom>
              <a:avLst/>
              <a:gdLst/>
              <a:ahLst/>
              <a:cxnLst/>
              <a:rect l="l" t="t" r="r" b="b"/>
              <a:pathLst>
                <a:path w="8305800" h="1600200">
                  <a:moveTo>
                    <a:pt x="8039100" y="0"/>
                  </a:moveTo>
                  <a:lnTo>
                    <a:pt x="266700" y="0"/>
                  </a:ln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0" y="1333500"/>
                  </a:lnTo>
                  <a:lnTo>
                    <a:pt x="4296" y="1381446"/>
                  </a:lnTo>
                  <a:lnTo>
                    <a:pt x="16685" y="1426570"/>
                  </a:lnTo>
                  <a:lnTo>
                    <a:pt x="36412" y="1468120"/>
                  </a:lnTo>
                  <a:lnTo>
                    <a:pt x="62724" y="1505341"/>
                  </a:lnTo>
                  <a:lnTo>
                    <a:pt x="94868" y="1537483"/>
                  </a:lnTo>
                  <a:lnTo>
                    <a:pt x="132091" y="1563793"/>
                  </a:lnTo>
                  <a:lnTo>
                    <a:pt x="173639" y="1583517"/>
                  </a:lnTo>
                  <a:lnTo>
                    <a:pt x="218760" y="1595903"/>
                  </a:lnTo>
                  <a:lnTo>
                    <a:pt x="266700" y="1600200"/>
                  </a:lnTo>
                  <a:lnTo>
                    <a:pt x="8039100" y="1600200"/>
                  </a:lnTo>
                  <a:lnTo>
                    <a:pt x="8087046" y="1595903"/>
                  </a:lnTo>
                  <a:lnTo>
                    <a:pt x="8132170" y="1583517"/>
                  </a:lnTo>
                  <a:lnTo>
                    <a:pt x="8173720" y="1563793"/>
                  </a:lnTo>
                  <a:lnTo>
                    <a:pt x="8210941" y="1537483"/>
                  </a:lnTo>
                  <a:lnTo>
                    <a:pt x="8243083" y="1505341"/>
                  </a:lnTo>
                  <a:lnTo>
                    <a:pt x="8269393" y="1468120"/>
                  </a:lnTo>
                  <a:lnTo>
                    <a:pt x="8289117" y="1426570"/>
                  </a:lnTo>
                  <a:lnTo>
                    <a:pt x="8301503" y="1381446"/>
                  </a:lnTo>
                  <a:lnTo>
                    <a:pt x="8305800" y="1333500"/>
                  </a:lnTo>
                  <a:lnTo>
                    <a:pt x="8305800" y="266700"/>
                  </a:lnTo>
                  <a:lnTo>
                    <a:pt x="8301503" y="218753"/>
                  </a:lnTo>
                  <a:lnTo>
                    <a:pt x="8289117" y="173629"/>
                  </a:lnTo>
                  <a:lnTo>
                    <a:pt x="8269393" y="132079"/>
                  </a:lnTo>
                  <a:lnTo>
                    <a:pt x="8243083" y="94858"/>
                  </a:lnTo>
                  <a:lnTo>
                    <a:pt x="8210941" y="62716"/>
                  </a:lnTo>
                  <a:lnTo>
                    <a:pt x="8173720" y="36406"/>
                  </a:lnTo>
                  <a:lnTo>
                    <a:pt x="8132170" y="16682"/>
                  </a:lnTo>
                  <a:lnTo>
                    <a:pt x="8087046" y="4296"/>
                  </a:lnTo>
                  <a:lnTo>
                    <a:pt x="80391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1761" y="2757677"/>
              <a:ext cx="8305800" cy="1600200"/>
            </a:xfrm>
            <a:custGeom>
              <a:avLst/>
              <a:gdLst/>
              <a:ahLst/>
              <a:cxnLst/>
              <a:rect l="l" t="t" r="r" b="b"/>
              <a:pathLst>
                <a:path w="8305800" h="16002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8039100" y="0"/>
                  </a:lnTo>
                  <a:lnTo>
                    <a:pt x="8087046" y="4296"/>
                  </a:lnTo>
                  <a:lnTo>
                    <a:pt x="8132170" y="16682"/>
                  </a:lnTo>
                  <a:lnTo>
                    <a:pt x="8173720" y="36406"/>
                  </a:lnTo>
                  <a:lnTo>
                    <a:pt x="8210941" y="62716"/>
                  </a:lnTo>
                  <a:lnTo>
                    <a:pt x="8243083" y="94858"/>
                  </a:lnTo>
                  <a:lnTo>
                    <a:pt x="8269393" y="132079"/>
                  </a:lnTo>
                  <a:lnTo>
                    <a:pt x="8289117" y="173629"/>
                  </a:lnTo>
                  <a:lnTo>
                    <a:pt x="8301503" y="218753"/>
                  </a:lnTo>
                  <a:lnTo>
                    <a:pt x="8305800" y="266700"/>
                  </a:lnTo>
                  <a:lnTo>
                    <a:pt x="8305800" y="1333500"/>
                  </a:lnTo>
                  <a:lnTo>
                    <a:pt x="8301503" y="1381446"/>
                  </a:lnTo>
                  <a:lnTo>
                    <a:pt x="8289117" y="1426570"/>
                  </a:lnTo>
                  <a:lnTo>
                    <a:pt x="8269393" y="1468120"/>
                  </a:lnTo>
                  <a:lnTo>
                    <a:pt x="8243083" y="1505341"/>
                  </a:lnTo>
                  <a:lnTo>
                    <a:pt x="8210941" y="1537483"/>
                  </a:lnTo>
                  <a:lnTo>
                    <a:pt x="8173720" y="1563793"/>
                  </a:lnTo>
                  <a:lnTo>
                    <a:pt x="8132170" y="1583517"/>
                  </a:lnTo>
                  <a:lnTo>
                    <a:pt x="8087046" y="1595903"/>
                  </a:lnTo>
                  <a:lnTo>
                    <a:pt x="8039100" y="1600200"/>
                  </a:lnTo>
                  <a:lnTo>
                    <a:pt x="266700" y="1600200"/>
                  </a:lnTo>
                  <a:lnTo>
                    <a:pt x="218760" y="1595903"/>
                  </a:lnTo>
                  <a:lnTo>
                    <a:pt x="173639" y="1583517"/>
                  </a:lnTo>
                  <a:lnTo>
                    <a:pt x="132091" y="1563793"/>
                  </a:lnTo>
                  <a:lnTo>
                    <a:pt x="94868" y="1537483"/>
                  </a:lnTo>
                  <a:lnTo>
                    <a:pt x="62724" y="1505341"/>
                  </a:lnTo>
                  <a:lnTo>
                    <a:pt x="36412" y="1468120"/>
                  </a:lnTo>
                  <a:lnTo>
                    <a:pt x="16685" y="1426570"/>
                  </a:lnTo>
                  <a:lnTo>
                    <a:pt x="4296" y="1381446"/>
                  </a:lnTo>
                  <a:lnTo>
                    <a:pt x="0" y="1333500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6515" y="76200"/>
              <a:ext cx="2506980" cy="1011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38169" y="195783"/>
            <a:ext cx="1932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4E4FF"/>
                </a:solidFill>
                <a:latin typeface="Arial"/>
                <a:cs typeface="Arial"/>
              </a:rPr>
              <a:t>Tetroses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7284" y="1129283"/>
            <a:ext cx="8335009" cy="4753610"/>
            <a:chOff x="367284" y="1129283"/>
            <a:chExt cx="8335009" cy="4753610"/>
          </a:xfrm>
        </p:grpSpPr>
        <p:sp>
          <p:nvSpPr>
            <p:cNvPr id="20" name="object 20"/>
            <p:cNvSpPr/>
            <p:nvPr/>
          </p:nvSpPr>
          <p:spPr>
            <a:xfrm>
              <a:off x="381762" y="1143761"/>
              <a:ext cx="8305800" cy="1219200"/>
            </a:xfrm>
            <a:custGeom>
              <a:avLst/>
              <a:gdLst/>
              <a:ahLst/>
              <a:cxnLst/>
              <a:rect l="l" t="t" r="r" b="b"/>
              <a:pathLst>
                <a:path w="8305800" h="1219200">
                  <a:moveTo>
                    <a:pt x="8102600" y="0"/>
                  </a:moveTo>
                  <a:lnTo>
                    <a:pt x="203200" y="0"/>
                  </a:lnTo>
                  <a:lnTo>
                    <a:pt x="156610" y="5364"/>
                  </a:lnTo>
                  <a:lnTo>
                    <a:pt x="113840" y="20645"/>
                  </a:lnTo>
                  <a:lnTo>
                    <a:pt x="76111" y="44626"/>
                  </a:lnTo>
                  <a:lnTo>
                    <a:pt x="44642" y="76090"/>
                  </a:lnTo>
                  <a:lnTo>
                    <a:pt x="20654" y="113818"/>
                  </a:lnTo>
                  <a:lnTo>
                    <a:pt x="5367" y="156594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5367" y="1062605"/>
                  </a:lnTo>
                  <a:lnTo>
                    <a:pt x="20654" y="1105381"/>
                  </a:lnTo>
                  <a:lnTo>
                    <a:pt x="44642" y="1143109"/>
                  </a:lnTo>
                  <a:lnTo>
                    <a:pt x="76111" y="1174573"/>
                  </a:lnTo>
                  <a:lnTo>
                    <a:pt x="113840" y="1198554"/>
                  </a:lnTo>
                  <a:lnTo>
                    <a:pt x="156610" y="1213835"/>
                  </a:lnTo>
                  <a:lnTo>
                    <a:pt x="203200" y="1219200"/>
                  </a:lnTo>
                  <a:lnTo>
                    <a:pt x="8102600" y="1219200"/>
                  </a:lnTo>
                  <a:lnTo>
                    <a:pt x="8149205" y="1213835"/>
                  </a:lnTo>
                  <a:lnTo>
                    <a:pt x="8191981" y="1198554"/>
                  </a:lnTo>
                  <a:lnTo>
                    <a:pt x="8229709" y="1174573"/>
                  </a:lnTo>
                  <a:lnTo>
                    <a:pt x="8261173" y="1143109"/>
                  </a:lnTo>
                  <a:lnTo>
                    <a:pt x="8285154" y="1105381"/>
                  </a:lnTo>
                  <a:lnTo>
                    <a:pt x="8300435" y="1062605"/>
                  </a:lnTo>
                  <a:lnTo>
                    <a:pt x="8305800" y="1016000"/>
                  </a:lnTo>
                  <a:lnTo>
                    <a:pt x="8305800" y="203200"/>
                  </a:lnTo>
                  <a:lnTo>
                    <a:pt x="8300435" y="156594"/>
                  </a:lnTo>
                  <a:lnTo>
                    <a:pt x="8285154" y="113818"/>
                  </a:lnTo>
                  <a:lnTo>
                    <a:pt x="8261173" y="76090"/>
                  </a:lnTo>
                  <a:lnTo>
                    <a:pt x="8229709" y="44626"/>
                  </a:lnTo>
                  <a:lnTo>
                    <a:pt x="8191981" y="20645"/>
                  </a:lnTo>
                  <a:lnTo>
                    <a:pt x="8149205" y="5364"/>
                  </a:lnTo>
                  <a:lnTo>
                    <a:pt x="81026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1762" y="1143761"/>
              <a:ext cx="8305800" cy="1219200"/>
            </a:xfrm>
            <a:custGeom>
              <a:avLst/>
              <a:gdLst/>
              <a:ahLst/>
              <a:cxnLst/>
              <a:rect l="l" t="t" r="r" b="b"/>
              <a:pathLst>
                <a:path w="8305800" h="1219200">
                  <a:moveTo>
                    <a:pt x="0" y="203200"/>
                  </a:moveTo>
                  <a:lnTo>
                    <a:pt x="5367" y="156594"/>
                  </a:lnTo>
                  <a:lnTo>
                    <a:pt x="20654" y="113818"/>
                  </a:lnTo>
                  <a:lnTo>
                    <a:pt x="44642" y="76090"/>
                  </a:lnTo>
                  <a:lnTo>
                    <a:pt x="76111" y="44626"/>
                  </a:lnTo>
                  <a:lnTo>
                    <a:pt x="113840" y="20645"/>
                  </a:lnTo>
                  <a:lnTo>
                    <a:pt x="156610" y="5364"/>
                  </a:lnTo>
                  <a:lnTo>
                    <a:pt x="203200" y="0"/>
                  </a:lnTo>
                  <a:lnTo>
                    <a:pt x="8102600" y="0"/>
                  </a:lnTo>
                  <a:lnTo>
                    <a:pt x="8149205" y="5364"/>
                  </a:lnTo>
                  <a:lnTo>
                    <a:pt x="8191981" y="20645"/>
                  </a:lnTo>
                  <a:lnTo>
                    <a:pt x="8229709" y="44626"/>
                  </a:lnTo>
                  <a:lnTo>
                    <a:pt x="8261173" y="76090"/>
                  </a:lnTo>
                  <a:lnTo>
                    <a:pt x="8285154" y="113818"/>
                  </a:lnTo>
                  <a:lnTo>
                    <a:pt x="8300435" y="156594"/>
                  </a:lnTo>
                  <a:lnTo>
                    <a:pt x="8305800" y="203200"/>
                  </a:lnTo>
                  <a:lnTo>
                    <a:pt x="8305800" y="1016000"/>
                  </a:lnTo>
                  <a:lnTo>
                    <a:pt x="8300435" y="1062605"/>
                  </a:lnTo>
                  <a:lnTo>
                    <a:pt x="8285154" y="1105381"/>
                  </a:lnTo>
                  <a:lnTo>
                    <a:pt x="8261173" y="1143109"/>
                  </a:lnTo>
                  <a:lnTo>
                    <a:pt x="8229709" y="1174573"/>
                  </a:lnTo>
                  <a:lnTo>
                    <a:pt x="8191981" y="1198554"/>
                  </a:lnTo>
                  <a:lnTo>
                    <a:pt x="8149205" y="1213835"/>
                  </a:lnTo>
                  <a:lnTo>
                    <a:pt x="8102600" y="1219200"/>
                  </a:lnTo>
                  <a:lnTo>
                    <a:pt x="203200" y="1219200"/>
                  </a:lnTo>
                  <a:lnTo>
                    <a:pt x="156610" y="1213835"/>
                  </a:lnTo>
                  <a:lnTo>
                    <a:pt x="113840" y="1198554"/>
                  </a:lnTo>
                  <a:lnTo>
                    <a:pt x="76111" y="1174573"/>
                  </a:lnTo>
                  <a:lnTo>
                    <a:pt x="44642" y="1143109"/>
                  </a:lnTo>
                  <a:lnTo>
                    <a:pt x="20654" y="1105381"/>
                  </a:lnTo>
                  <a:lnTo>
                    <a:pt x="5367" y="1062605"/>
                  </a:lnTo>
                  <a:lnTo>
                    <a:pt x="0" y="1016000"/>
                  </a:lnTo>
                  <a:lnTo>
                    <a:pt x="0" y="2032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762" y="4725162"/>
              <a:ext cx="8305800" cy="1143000"/>
            </a:xfrm>
            <a:custGeom>
              <a:avLst/>
              <a:gdLst/>
              <a:ahLst/>
              <a:cxnLst/>
              <a:rect l="l" t="t" r="r" b="b"/>
              <a:pathLst>
                <a:path w="8305800" h="1143000">
                  <a:moveTo>
                    <a:pt x="81153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487"/>
                  </a:lnTo>
                  <a:lnTo>
                    <a:pt x="5031" y="996170"/>
                  </a:lnTo>
                  <a:lnTo>
                    <a:pt x="19363" y="1036270"/>
                  </a:lnTo>
                  <a:lnTo>
                    <a:pt x="41851" y="1071644"/>
                  </a:lnTo>
                  <a:lnTo>
                    <a:pt x="71353" y="1101147"/>
                  </a:lnTo>
                  <a:lnTo>
                    <a:pt x="106724" y="1123636"/>
                  </a:lnTo>
                  <a:lnTo>
                    <a:pt x="146821" y="1137968"/>
                  </a:lnTo>
                  <a:lnTo>
                    <a:pt x="190500" y="1143000"/>
                  </a:lnTo>
                  <a:lnTo>
                    <a:pt x="8115300" y="1143000"/>
                  </a:lnTo>
                  <a:lnTo>
                    <a:pt x="8158962" y="1137968"/>
                  </a:lnTo>
                  <a:lnTo>
                    <a:pt x="8199053" y="1123636"/>
                  </a:lnTo>
                  <a:lnTo>
                    <a:pt x="8234425" y="1101147"/>
                  </a:lnTo>
                  <a:lnTo>
                    <a:pt x="8263932" y="1071644"/>
                  </a:lnTo>
                  <a:lnTo>
                    <a:pt x="8286427" y="1036270"/>
                  </a:lnTo>
                  <a:lnTo>
                    <a:pt x="8300765" y="996170"/>
                  </a:lnTo>
                  <a:lnTo>
                    <a:pt x="8305800" y="952487"/>
                  </a:lnTo>
                  <a:lnTo>
                    <a:pt x="8305800" y="190500"/>
                  </a:lnTo>
                  <a:lnTo>
                    <a:pt x="8300765" y="146837"/>
                  </a:lnTo>
                  <a:lnTo>
                    <a:pt x="8286427" y="106746"/>
                  </a:lnTo>
                  <a:lnTo>
                    <a:pt x="8263932" y="71374"/>
                  </a:lnTo>
                  <a:lnTo>
                    <a:pt x="8234425" y="41867"/>
                  </a:lnTo>
                  <a:lnTo>
                    <a:pt x="8199053" y="19372"/>
                  </a:lnTo>
                  <a:lnTo>
                    <a:pt x="8158962" y="5034"/>
                  </a:lnTo>
                  <a:lnTo>
                    <a:pt x="81153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1762" y="4725162"/>
              <a:ext cx="8305800" cy="1143000"/>
            </a:xfrm>
            <a:custGeom>
              <a:avLst/>
              <a:gdLst/>
              <a:ahLst/>
              <a:cxnLst/>
              <a:rect l="l" t="t" r="r" b="b"/>
              <a:pathLst>
                <a:path w="83058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8115300" y="0"/>
                  </a:lnTo>
                  <a:lnTo>
                    <a:pt x="8158962" y="5034"/>
                  </a:lnTo>
                  <a:lnTo>
                    <a:pt x="8199053" y="19372"/>
                  </a:lnTo>
                  <a:lnTo>
                    <a:pt x="8234425" y="41867"/>
                  </a:lnTo>
                  <a:lnTo>
                    <a:pt x="8263932" y="71374"/>
                  </a:lnTo>
                  <a:lnTo>
                    <a:pt x="8286427" y="106746"/>
                  </a:lnTo>
                  <a:lnTo>
                    <a:pt x="8300765" y="146837"/>
                  </a:lnTo>
                  <a:lnTo>
                    <a:pt x="8305800" y="190500"/>
                  </a:lnTo>
                  <a:lnTo>
                    <a:pt x="8305800" y="952487"/>
                  </a:lnTo>
                  <a:lnTo>
                    <a:pt x="8300765" y="996170"/>
                  </a:lnTo>
                  <a:lnTo>
                    <a:pt x="8286427" y="1036270"/>
                  </a:lnTo>
                  <a:lnTo>
                    <a:pt x="8263932" y="1071644"/>
                  </a:lnTo>
                  <a:lnTo>
                    <a:pt x="8234425" y="1101147"/>
                  </a:lnTo>
                  <a:lnTo>
                    <a:pt x="8199053" y="1123636"/>
                  </a:lnTo>
                  <a:lnTo>
                    <a:pt x="8158962" y="1137968"/>
                  </a:lnTo>
                  <a:lnTo>
                    <a:pt x="8115300" y="1143000"/>
                  </a:lnTo>
                  <a:lnTo>
                    <a:pt x="190500" y="1143000"/>
                  </a:lnTo>
                  <a:lnTo>
                    <a:pt x="146821" y="1137968"/>
                  </a:lnTo>
                  <a:lnTo>
                    <a:pt x="106724" y="1123636"/>
                  </a:lnTo>
                  <a:lnTo>
                    <a:pt x="71353" y="1101147"/>
                  </a:lnTo>
                  <a:lnTo>
                    <a:pt x="41851" y="1071644"/>
                  </a:lnTo>
                  <a:lnTo>
                    <a:pt x="19363" y="1036270"/>
                  </a:lnTo>
                  <a:lnTo>
                    <a:pt x="5031" y="996170"/>
                  </a:lnTo>
                  <a:lnTo>
                    <a:pt x="0" y="952487"/>
                  </a:lnTo>
                  <a:lnTo>
                    <a:pt x="0" y="1905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04215" y="1249561"/>
            <a:ext cx="7927975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97155" algn="just">
              <a:lnSpc>
                <a:spcPct val="1072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only tetrose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some importance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human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beings is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D-erythrose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Arial"/>
              <a:cs typeface="Arial"/>
            </a:endParaRPr>
          </a:p>
          <a:p>
            <a:pPr marL="12700" marR="5080" algn="just">
              <a:lnSpc>
                <a:spcPct val="1072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This is formed as an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intermediate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(as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erythrose-4-  phosphate) during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metabolism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glucose via 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hexose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monophosphate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shunt</a:t>
            </a:r>
            <a:r>
              <a:rPr sz="2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pathway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L="102235" algn="just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corresponding ketotetrose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D-erythrulose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70479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176" y="792218"/>
            <a:ext cx="2762885" cy="4453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5690">
              <a:lnSpc>
                <a:spcPts val="4145"/>
              </a:lnSpc>
              <a:spcBef>
                <a:spcPts val="90"/>
              </a:spcBef>
            </a:pPr>
            <a:r>
              <a:rPr sz="3650" spc="-145" dirty="0">
                <a:solidFill>
                  <a:srgbClr val="121516"/>
                </a:solidFill>
                <a:latin typeface="Arial"/>
                <a:cs typeface="Arial"/>
              </a:rPr>
              <a:t>CHO</a:t>
            </a:r>
            <a:endParaRPr sz="3650">
              <a:latin typeface="Arial"/>
              <a:cs typeface="Arial"/>
            </a:endParaRPr>
          </a:p>
          <a:p>
            <a:pPr marL="1175385">
              <a:lnSpc>
                <a:spcPts val="3960"/>
              </a:lnSpc>
            </a:pPr>
            <a:r>
              <a:rPr sz="3650" spc="-4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650">
              <a:latin typeface="Arial"/>
              <a:cs typeface="Arial"/>
            </a:endParaRPr>
          </a:p>
          <a:p>
            <a:pPr marR="24765" algn="ctr">
              <a:lnSpc>
                <a:spcPts val="4004"/>
              </a:lnSpc>
            </a:pP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650" spc="-16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650" spc="-130" dirty="0">
                <a:solidFill>
                  <a:srgbClr val="121516"/>
                </a:solidFill>
                <a:latin typeface="Arial"/>
                <a:cs typeface="Arial"/>
              </a:rPr>
              <a:t>OH</a:t>
            </a:r>
            <a:endParaRPr sz="3650">
              <a:latin typeface="Arial"/>
              <a:cs typeface="Arial"/>
            </a:endParaRPr>
          </a:p>
          <a:p>
            <a:pPr marL="1175385">
              <a:lnSpc>
                <a:spcPts val="4004"/>
              </a:lnSpc>
            </a:pPr>
            <a:r>
              <a:rPr sz="3650" spc="-4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650">
              <a:latin typeface="Arial"/>
              <a:cs typeface="Arial"/>
            </a:endParaRPr>
          </a:p>
          <a:p>
            <a:pPr marL="32384" algn="ctr">
              <a:lnSpc>
                <a:spcPts val="4004"/>
              </a:lnSpc>
            </a:pP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650" spc="-16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650" spc="-130" dirty="0">
                <a:solidFill>
                  <a:srgbClr val="121516"/>
                </a:solidFill>
                <a:latin typeface="Arial"/>
                <a:cs typeface="Arial"/>
              </a:rPr>
              <a:t>OH</a:t>
            </a:r>
            <a:endParaRPr sz="3650">
              <a:latin typeface="Arial"/>
              <a:cs typeface="Arial"/>
            </a:endParaRPr>
          </a:p>
          <a:p>
            <a:pPr marL="1064260" marR="275590" indent="110489">
              <a:lnSpc>
                <a:spcPts val="3920"/>
              </a:lnSpc>
              <a:spcBef>
                <a:spcPts val="330"/>
              </a:spcBef>
            </a:pPr>
            <a:r>
              <a:rPr sz="3650" spc="-40" dirty="0">
                <a:solidFill>
                  <a:srgbClr val="121516"/>
                </a:solidFill>
                <a:latin typeface="Arial"/>
                <a:cs typeface="Arial"/>
              </a:rPr>
              <a:t>|  </a:t>
            </a: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C</a:t>
            </a:r>
            <a:r>
              <a:rPr sz="3650" spc="-21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r>
              <a:rPr sz="2700" spc="-89" baseline="-21604" dirty="0">
                <a:solidFill>
                  <a:srgbClr val="121516"/>
                </a:solidFill>
                <a:latin typeface="Arial"/>
                <a:cs typeface="Arial"/>
              </a:rPr>
              <a:t>2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O</a:t>
            </a: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endParaRPr sz="3650">
              <a:latin typeface="Arial"/>
              <a:cs typeface="Arial"/>
            </a:endParaRPr>
          </a:p>
          <a:p>
            <a:pPr marL="70485" algn="ctr">
              <a:lnSpc>
                <a:spcPct val="100000"/>
              </a:lnSpc>
              <a:spcBef>
                <a:spcPts val="2205"/>
              </a:spcBef>
            </a:pPr>
            <a:r>
              <a:rPr sz="3650" spc="-100" dirty="0">
                <a:solidFill>
                  <a:srgbClr val="121516"/>
                </a:solidFill>
                <a:latin typeface="Arial"/>
                <a:cs typeface="Arial"/>
              </a:rPr>
              <a:t>D-Erythrose</a:t>
            </a:r>
            <a:endParaRPr sz="3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8099" y="758139"/>
            <a:ext cx="3045460" cy="4487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21715">
              <a:lnSpc>
                <a:spcPts val="4190"/>
              </a:lnSpc>
              <a:spcBef>
                <a:spcPts val="90"/>
              </a:spcBef>
            </a:pP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C</a:t>
            </a:r>
            <a:r>
              <a:rPr sz="3650" spc="-13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r>
              <a:rPr sz="2700" spc="-202" baseline="-21604" dirty="0">
                <a:solidFill>
                  <a:srgbClr val="121516"/>
                </a:solidFill>
                <a:latin typeface="Arial"/>
                <a:cs typeface="Arial"/>
              </a:rPr>
              <a:t>2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O</a:t>
            </a: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endParaRPr sz="3650">
              <a:latin typeface="Arial"/>
              <a:cs typeface="Arial"/>
            </a:endParaRPr>
          </a:p>
          <a:p>
            <a:pPr marL="1142365">
              <a:lnSpc>
                <a:spcPts val="4004"/>
              </a:lnSpc>
            </a:pPr>
            <a:r>
              <a:rPr sz="3650" spc="-4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650">
              <a:latin typeface="Arial"/>
              <a:cs typeface="Arial"/>
            </a:endParaRPr>
          </a:p>
          <a:p>
            <a:pPr marL="1054100">
              <a:lnSpc>
                <a:spcPts val="4004"/>
              </a:lnSpc>
            </a:pP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650" spc="-85" dirty="0">
                <a:solidFill>
                  <a:srgbClr val="121516"/>
                </a:solidFill>
                <a:latin typeface="Arial"/>
                <a:cs typeface="Arial"/>
              </a:rPr>
              <a:t>=</a:t>
            </a:r>
            <a:r>
              <a:rPr sz="3650" spc="-75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650" spc="-114" dirty="0">
                <a:solidFill>
                  <a:srgbClr val="121516"/>
                </a:solidFill>
                <a:latin typeface="Arial"/>
                <a:cs typeface="Arial"/>
              </a:rPr>
              <a:t>O</a:t>
            </a:r>
            <a:endParaRPr sz="3650">
              <a:latin typeface="Arial"/>
              <a:cs typeface="Arial"/>
            </a:endParaRPr>
          </a:p>
          <a:p>
            <a:pPr marL="1142365">
              <a:lnSpc>
                <a:spcPts val="3960"/>
              </a:lnSpc>
            </a:pPr>
            <a:r>
              <a:rPr sz="3650" spc="-4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650">
              <a:latin typeface="Arial"/>
              <a:cs typeface="Arial"/>
            </a:endParaRPr>
          </a:p>
          <a:p>
            <a:pPr marL="38100">
              <a:lnSpc>
                <a:spcPts val="3960"/>
              </a:lnSpc>
            </a:pP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650" spc="-135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650" spc="-130" dirty="0">
                <a:solidFill>
                  <a:srgbClr val="121516"/>
                </a:solidFill>
                <a:latin typeface="Arial"/>
                <a:cs typeface="Arial"/>
              </a:rPr>
              <a:t>OH</a:t>
            </a:r>
            <a:endParaRPr sz="3650">
              <a:latin typeface="Arial"/>
              <a:cs typeface="Arial"/>
            </a:endParaRPr>
          </a:p>
          <a:p>
            <a:pPr marL="1021715" marR="601345" indent="120650">
              <a:lnSpc>
                <a:spcPts val="4000"/>
              </a:lnSpc>
              <a:spcBef>
                <a:spcPts val="265"/>
              </a:spcBef>
            </a:pPr>
            <a:r>
              <a:rPr sz="3650" spc="-40" dirty="0">
                <a:solidFill>
                  <a:srgbClr val="121516"/>
                </a:solidFill>
                <a:latin typeface="Arial"/>
                <a:cs typeface="Arial"/>
              </a:rPr>
              <a:t>|  </a:t>
            </a: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C</a:t>
            </a:r>
            <a:r>
              <a:rPr sz="3650" spc="-13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r>
              <a:rPr sz="2700" spc="-202" baseline="-23148" dirty="0">
                <a:solidFill>
                  <a:srgbClr val="121516"/>
                </a:solidFill>
                <a:latin typeface="Arial"/>
                <a:cs typeface="Arial"/>
              </a:rPr>
              <a:t>2</a:t>
            </a:r>
            <a:r>
              <a:rPr sz="3650" spc="-150" dirty="0">
                <a:solidFill>
                  <a:srgbClr val="121516"/>
                </a:solidFill>
                <a:latin typeface="Arial"/>
                <a:cs typeface="Arial"/>
              </a:rPr>
              <a:t>O</a:t>
            </a:r>
            <a:r>
              <a:rPr sz="3650" spc="-11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endParaRPr sz="3650">
              <a:latin typeface="Arial"/>
              <a:cs typeface="Arial"/>
            </a:endParaRPr>
          </a:p>
          <a:p>
            <a:pPr marL="327660">
              <a:lnSpc>
                <a:spcPct val="100000"/>
              </a:lnSpc>
              <a:spcBef>
                <a:spcPts val="2380"/>
              </a:spcBef>
            </a:pPr>
            <a:r>
              <a:rPr sz="3650" spc="-95" dirty="0">
                <a:solidFill>
                  <a:srgbClr val="121516"/>
                </a:solidFill>
                <a:latin typeface="Arial"/>
                <a:cs typeface="Arial"/>
              </a:rPr>
              <a:t>D-Erythrulose</a:t>
            </a:r>
            <a:endParaRPr sz="3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6361" y="780476"/>
            <a:ext cx="509905" cy="58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50" spc="-204" dirty="0">
                <a:solidFill>
                  <a:srgbClr val="1F1A17"/>
                </a:solidFill>
                <a:latin typeface="Arial"/>
                <a:cs typeface="Arial"/>
              </a:rPr>
              <a:t>C</a:t>
            </a:r>
            <a:r>
              <a:rPr sz="2700" spc="-44" baseline="-23148" dirty="0">
                <a:solidFill>
                  <a:srgbClr val="1F1A17"/>
                </a:solidFill>
                <a:latin typeface="Arial"/>
                <a:cs typeface="Arial"/>
              </a:rPr>
              <a:t>1</a:t>
            </a:r>
            <a:endParaRPr sz="2700" baseline="-23148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6361" y="1809293"/>
            <a:ext cx="509905" cy="58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50" spc="-204" dirty="0">
                <a:solidFill>
                  <a:srgbClr val="1F1A17"/>
                </a:solidFill>
                <a:latin typeface="Arial"/>
                <a:cs typeface="Arial"/>
              </a:rPr>
              <a:t>C</a:t>
            </a:r>
            <a:r>
              <a:rPr sz="2700" spc="-44" baseline="-23148" dirty="0">
                <a:solidFill>
                  <a:srgbClr val="1F1A17"/>
                </a:solidFill>
                <a:latin typeface="Arial"/>
                <a:cs typeface="Arial"/>
              </a:rPr>
              <a:t>2</a:t>
            </a:r>
            <a:endParaRPr sz="2700" baseline="-23148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6361" y="2838110"/>
            <a:ext cx="509905" cy="1540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50" spc="-204" dirty="0">
                <a:solidFill>
                  <a:srgbClr val="1F1A17"/>
                </a:solidFill>
                <a:latin typeface="Arial"/>
                <a:cs typeface="Arial"/>
              </a:rPr>
              <a:t>C</a:t>
            </a:r>
            <a:r>
              <a:rPr sz="2700" spc="-44" baseline="-23148" dirty="0">
                <a:solidFill>
                  <a:srgbClr val="1F1A17"/>
                </a:solidFill>
                <a:latin typeface="Arial"/>
                <a:cs typeface="Arial"/>
              </a:rPr>
              <a:t>3</a:t>
            </a:r>
            <a:endParaRPr sz="2700" baseline="-23148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175"/>
              </a:spcBef>
            </a:pPr>
            <a:r>
              <a:rPr sz="3650" spc="-204" dirty="0">
                <a:solidFill>
                  <a:srgbClr val="1F1A17"/>
                </a:solidFill>
                <a:latin typeface="Arial"/>
                <a:cs typeface="Arial"/>
              </a:rPr>
              <a:t>C</a:t>
            </a:r>
            <a:r>
              <a:rPr sz="2700" spc="-44" baseline="-23148" dirty="0">
                <a:solidFill>
                  <a:srgbClr val="1F1A17"/>
                </a:solidFill>
                <a:latin typeface="Arial"/>
                <a:cs typeface="Arial"/>
              </a:rPr>
              <a:t>4</a:t>
            </a:r>
            <a:endParaRPr sz="2700" baseline="-2314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889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sp>
          <p:nvSpPr>
            <p:cNvPr id="4" name="object 4"/>
            <p:cNvSpPr/>
            <p:nvPr/>
          </p:nvSpPr>
          <p:spPr>
            <a:xfrm>
              <a:off x="2743200" y="4197096"/>
              <a:ext cx="6384035" cy="26532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3211" y="3540252"/>
              <a:ext cx="4773295" cy="3310254"/>
            </a:xfrm>
            <a:custGeom>
              <a:avLst/>
              <a:gdLst/>
              <a:ahLst/>
              <a:cxnLst/>
              <a:rect l="l" t="t" r="r" b="b"/>
              <a:pathLst>
                <a:path w="4773295" h="3310254">
                  <a:moveTo>
                    <a:pt x="4773168" y="0"/>
                  </a:moveTo>
                  <a:lnTo>
                    <a:pt x="4617593" y="34925"/>
                  </a:lnTo>
                  <a:lnTo>
                    <a:pt x="4247769" y="104775"/>
                  </a:lnTo>
                  <a:lnTo>
                    <a:pt x="4049394" y="130175"/>
                  </a:lnTo>
                  <a:lnTo>
                    <a:pt x="3627119" y="190500"/>
                  </a:lnTo>
                  <a:lnTo>
                    <a:pt x="3420744" y="215900"/>
                  </a:lnTo>
                  <a:lnTo>
                    <a:pt x="3222370" y="250825"/>
                  </a:lnTo>
                  <a:lnTo>
                    <a:pt x="3023869" y="276225"/>
                  </a:lnTo>
                  <a:lnTo>
                    <a:pt x="2842894" y="320675"/>
                  </a:lnTo>
                  <a:lnTo>
                    <a:pt x="2679445" y="363600"/>
                  </a:lnTo>
                  <a:lnTo>
                    <a:pt x="2541396" y="414400"/>
                  </a:lnTo>
                  <a:lnTo>
                    <a:pt x="2420746" y="476250"/>
                  </a:lnTo>
                  <a:lnTo>
                    <a:pt x="2335021" y="536575"/>
                  </a:lnTo>
                  <a:lnTo>
                    <a:pt x="2309621" y="569976"/>
                  </a:lnTo>
                  <a:lnTo>
                    <a:pt x="2282570" y="614426"/>
                  </a:lnTo>
                  <a:lnTo>
                    <a:pt x="2265171" y="657225"/>
                  </a:lnTo>
                  <a:lnTo>
                    <a:pt x="2265171" y="700151"/>
                  </a:lnTo>
                  <a:lnTo>
                    <a:pt x="2274696" y="752475"/>
                  </a:lnTo>
                  <a:lnTo>
                    <a:pt x="2292095" y="795401"/>
                  </a:lnTo>
                  <a:lnTo>
                    <a:pt x="2317495" y="838200"/>
                  </a:lnTo>
                  <a:lnTo>
                    <a:pt x="2352420" y="873125"/>
                  </a:lnTo>
                  <a:lnTo>
                    <a:pt x="2446146" y="941451"/>
                  </a:lnTo>
                  <a:lnTo>
                    <a:pt x="2576321" y="1011301"/>
                  </a:lnTo>
                  <a:lnTo>
                    <a:pt x="2722244" y="1063625"/>
                  </a:lnTo>
                  <a:lnTo>
                    <a:pt x="3058794" y="1166876"/>
                  </a:lnTo>
                  <a:lnTo>
                    <a:pt x="3420744" y="1252601"/>
                  </a:lnTo>
                  <a:lnTo>
                    <a:pt x="3601719" y="1305052"/>
                  </a:lnTo>
                  <a:lnTo>
                    <a:pt x="3765168" y="1347851"/>
                  </a:lnTo>
                  <a:lnTo>
                    <a:pt x="3911218" y="1400302"/>
                  </a:lnTo>
                  <a:lnTo>
                    <a:pt x="4049394" y="1460627"/>
                  </a:lnTo>
                  <a:lnTo>
                    <a:pt x="4152518" y="1520952"/>
                  </a:lnTo>
                  <a:lnTo>
                    <a:pt x="4187443" y="1555877"/>
                  </a:lnTo>
                  <a:lnTo>
                    <a:pt x="4247769" y="1633601"/>
                  </a:lnTo>
                  <a:lnTo>
                    <a:pt x="4255643" y="1676527"/>
                  </a:lnTo>
                  <a:lnTo>
                    <a:pt x="4255643" y="1719326"/>
                  </a:lnTo>
                  <a:lnTo>
                    <a:pt x="4230243" y="1789176"/>
                  </a:lnTo>
                  <a:lnTo>
                    <a:pt x="4195318" y="1824101"/>
                  </a:lnTo>
                  <a:lnTo>
                    <a:pt x="4152518" y="1857502"/>
                  </a:lnTo>
                  <a:lnTo>
                    <a:pt x="4100067" y="1884426"/>
                  </a:lnTo>
                  <a:lnTo>
                    <a:pt x="4039869" y="1917827"/>
                  </a:lnTo>
                  <a:lnTo>
                    <a:pt x="3971543" y="1944751"/>
                  </a:lnTo>
                  <a:lnTo>
                    <a:pt x="3885818" y="1970151"/>
                  </a:lnTo>
                  <a:lnTo>
                    <a:pt x="3790568" y="1995551"/>
                  </a:lnTo>
                  <a:lnTo>
                    <a:pt x="3695318" y="2022602"/>
                  </a:lnTo>
                  <a:lnTo>
                    <a:pt x="3584193" y="2047989"/>
                  </a:lnTo>
                  <a:lnTo>
                    <a:pt x="2430271" y="2341702"/>
                  </a:lnTo>
                  <a:lnTo>
                    <a:pt x="2076196" y="2444889"/>
                  </a:lnTo>
                  <a:lnTo>
                    <a:pt x="1696847" y="2567139"/>
                  </a:lnTo>
                  <a:lnTo>
                    <a:pt x="1301623" y="2713189"/>
                  </a:lnTo>
                  <a:lnTo>
                    <a:pt x="879348" y="2886240"/>
                  </a:lnTo>
                  <a:lnTo>
                    <a:pt x="447675" y="3084690"/>
                  </a:lnTo>
                  <a:lnTo>
                    <a:pt x="0" y="3310127"/>
                  </a:lnTo>
                  <a:lnTo>
                    <a:pt x="241300" y="3310127"/>
                  </a:lnTo>
                  <a:lnTo>
                    <a:pt x="387350" y="3292664"/>
                  </a:lnTo>
                  <a:lnTo>
                    <a:pt x="612775" y="3162477"/>
                  </a:lnTo>
                  <a:lnTo>
                    <a:pt x="852424" y="3032302"/>
                  </a:lnTo>
                  <a:lnTo>
                    <a:pt x="1111123" y="2911640"/>
                  </a:lnTo>
                  <a:lnTo>
                    <a:pt x="1395222" y="2798927"/>
                  </a:lnTo>
                  <a:lnTo>
                    <a:pt x="1688973" y="2687789"/>
                  </a:lnTo>
                  <a:lnTo>
                    <a:pt x="1998472" y="2575077"/>
                  </a:lnTo>
                  <a:lnTo>
                    <a:pt x="2774695" y="2333764"/>
                  </a:lnTo>
                  <a:lnTo>
                    <a:pt x="2928619" y="2289302"/>
                  </a:lnTo>
                  <a:lnTo>
                    <a:pt x="3247770" y="2211514"/>
                  </a:lnTo>
                  <a:lnTo>
                    <a:pt x="3901693" y="2040001"/>
                  </a:lnTo>
                  <a:lnTo>
                    <a:pt x="4049394" y="2005076"/>
                  </a:lnTo>
                  <a:lnTo>
                    <a:pt x="4195318" y="1962277"/>
                  </a:lnTo>
                  <a:lnTo>
                    <a:pt x="4333494" y="1927352"/>
                  </a:lnTo>
                  <a:lnTo>
                    <a:pt x="4454144" y="1892427"/>
                  </a:lnTo>
                  <a:lnTo>
                    <a:pt x="4565269" y="1857502"/>
                  </a:lnTo>
                  <a:lnTo>
                    <a:pt x="4652518" y="1824101"/>
                  </a:lnTo>
                  <a:lnTo>
                    <a:pt x="4720844" y="1797177"/>
                  </a:lnTo>
                  <a:lnTo>
                    <a:pt x="4773168" y="1771777"/>
                  </a:lnTo>
                  <a:lnTo>
                    <a:pt x="4773168" y="1382776"/>
                  </a:lnTo>
                  <a:lnTo>
                    <a:pt x="4668393" y="1365377"/>
                  </a:lnTo>
                  <a:lnTo>
                    <a:pt x="4238244" y="1279652"/>
                  </a:lnTo>
                  <a:lnTo>
                    <a:pt x="4074794" y="1244727"/>
                  </a:lnTo>
                  <a:lnTo>
                    <a:pt x="3557269" y="1114552"/>
                  </a:lnTo>
                  <a:lnTo>
                    <a:pt x="3393820" y="1063625"/>
                  </a:lnTo>
                  <a:lnTo>
                    <a:pt x="3247770" y="1011301"/>
                  </a:lnTo>
                  <a:lnTo>
                    <a:pt x="3109594" y="958850"/>
                  </a:lnTo>
                  <a:lnTo>
                    <a:pt x="2988944" y="898525"/>
                  </a:lnTo>
                  <a:lnTo>
                    <a:pt x="2895345" y="847725"/>
                  </a:lnTo>
                  <a:lnTo>
                    <a:pt x="2825495" y="785876"/>
                  </a:lnTo>
                  <a:lnTo>
                    <a:pt x="2807969" y="752475"/>
                  </a:lnTo>
                  <a:lnTo>
                    <a:pt x="2790570" y="725551"/>
                  </a:lnTo>
                  <a:lnTo>
                    <a:pt x="2782569" y="692150"/>
                  </a:lnTo>
                  <a:lnTo>
                    <a:pt x="2790570" y="665226"/>
                  </a:lnTo>
                  <a:lnTo>
                    <a:pt x="2825495" y="604901"/>
                  </a:lnTo>
                  <a:lnTo>
                    <a:pt x="2877819" y="544576"/>
                  </a:lnTo>
                  <a:lnTo>
                    <a:pt x="2955670" y="501650"/>
                  </a:lnTo>
                  <a:lnTo>
                    <a:pt x="3049269" y="458850"/>
                  </a:lnTo>
                  <a:lnTo>
                    <a:pt x="3152520" y="423925"/>
                  </a:lnTo>
                  <a:lnTo>
                    <a:pt x="3273170" y="389000"/>
                  </a:lnTo>
                  <a:lnTo>
                    <a:pt x="3549268" y="338200"/>
                  </a:lnTo>
                  <a:lnTo>
                    <a:pt x="3858894" y="285750"/>
                  </a:lnTo>
                  <a:lnTo>
                    <a:pt x="4169917" y="250825"/>
                  </a:lnTo>
                  <a:lnTo>
                    <a:pt x="4635119" y="173100"/>
                  </a:lnTo>
                  <a:lnTo>
                    <a:pt x="4773168" y="138175"/>
                  </a:lnTo>
                  <a:lnTo>
                    <a:pt x="4773168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0952" cy="4568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566928" cy="309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615" y="0"/>
              <a:ext cx="271272" cy="309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576" y="0"/>
              <a:ext cx="554736" cy="309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42538" y="212852"/>
            <a:ext cx="2058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E4E4FF"/>
                </a:solidFill>
                <a:latin typeface="Arial"/>
                <a:cs typeface="Arial"/>
              </a:rPr>
              <a:t>Pentoses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16518" y="648014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E4E4FF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7284" y="852503"/>
            <a:ext cx="8487156" cy="4499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1893" y="3800627"/>
            <a:ext cx="16478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D-Ribose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-ri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58339" y="3800627"/>
            <a:ext cx="61512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6034">
              <a:lnSpc>
                <a:spcPct val="107100"/>
              </a:lnSpc>
              <a:spcBef>
                <a:spcPts val="100"/>
              </a:spcBef>
              <a:tabLst>
                <a:tab pos="791210" algn="l"/>
                <a:tab pos="957580" algn="l"/>
                <a:tab pos="1661795" algn="l"/>
                <a:tab pos="2135505" algn="l"/>
                <a:tab pos="2750185" algn="l"/>
                <a:tab pos="4097020" algn="l"/>
                <a:tab pos="5126355" algn="l"/>
                <a:tab pos="564007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,  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formed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tes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893" y="4745812"/>
            <a:ext cx="4902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1447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hexose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monophosphate	shunt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1893" y="1776425"/>
            <a:ext cx="7985759" cy="12909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just">
              <a:lnSpc>
                <a:spcPct val="98300"/>
              </a:lnSpc>
              <a:spcBef>
                <a:spcPts val="15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D-Ribose 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2-deoxy-D-ribose are the most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important pentoses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constituents  of nucleic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acids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nucleotides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063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4248" y="923093"/>
          <a:ext cx="7343140" cy="5004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1570"/>
                <a:gridCol w="3671570"/>
              </a:tblGrid>
              <a:tr h="2283919">
                <a:tc>
                  <a:txBody>
                    <a:bodyPr/>
                    <a:lstStyle/>
                    <a:p>
                      <a:pPr marL="962025">
                        <a:lnSpc>
                          <a:spcPts val="3445"/>
                        </a:lnSpc>
                      </a:pPr>
                      <a:r>
                        <a:rPr sz="3250" spc="-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CHO</a:t>
                      </a:r>
                      <a:endParaRPr sz="3250">
                        <a:latin typeface="Arial"/>
                        <a:cs typeface="Arial"/>
                      </a:endParaRPr>
                    </a:p>
                    <a:p>
                      <a:pPr marL="1055370">
                        <a:lnSpc>
                          <a:spcPts val="3590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325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3595"/>
                        </a:lnSpc>
                      </a:pP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3250" spc="-409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3250">
                        <a:latin typeface="Arial"/>
                        <a:cs typeface="Arial"/>
                      </a:endParaRPr>
                    </a:p>
                    <a:p>
                      <a:pPr marL="1055370">
                        <a:lnSpc>
                          <a:spcPts val="3554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325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3695"/>
                        </a:lnSpc>
                      </a:pP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3250" spc="-409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215">
                        <a:lnSpc>
                          <a:spcPts val="3610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3250" spc="-9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400" spc="-37" baseline="-22569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250" spc="-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3250">
                        <a:latin typeface="Arial"/>
                        <a:cs typeface="Arial"/>
                      </a:endParaRPr>
                    </a:p>
                    <a:p>
                      <a:pPr marL="2172970">
                        <a:lnSpc>
                          <a:spcPts val="3595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3250">
                        <a:latin typeface="Arial"/>
                        <a:cs typeface="Arial"/>
                      </a:endParaRPr>
                    </a:p>
                    <a:p>
                      <a:pPr marL="2101215">
                        <a:lnSpc>
                          <a:spcPts val="3590"/>
                        </a:lnSpc>
                      </a:pP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=</a:t>
                      </a:r>
                      <a:r>
                        <a:rPr sz="3250" spc="-114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3250">
                        <a:latin typeface="Arial"/>
                        <a:cs typeface="Arial"/>
                      </a:endParaRPr>
                    </a:p>
                    <a:p>
                      <a:pPr marL="2172970">
                        <a:lnSpc>
                          <a:spcPts val="3550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3250">
                        <a:latin typeface="Arial"/>
                        <a:cs typeface="Arial"/>
                      </a:endParaRPr>
                    </a:p>
                    <a:p>
                      <a:pPr marL="1159510">
                        <a:lnSpc>
                          <a:spcPts val="3540"/>
                        </a:lnSpc>
                      </a:pP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3250" spc="-40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61838">
                <a:tc>
                  <a:txBody>
                    <a:bodyPr/>
                    <a:lstStyle/>
                    <a:p>
                      <a:pPr marL="1055370">
                        <a:lnSpc>
                          <a:spcPts val="3495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2955" algn="ctr">
                        <a:lnSpc>
                          <a:spcPts val="3535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56567">
                <a:tc>
                  <a:txBody>
                    <a:bodyPr/>
                    <a:lstStyle/>
                    <a:p>
                      <a:pPr marL="31750">
                        <a:lnSpc>
                          <a:spcPts val="3495"/>
                        </a:lnSpc>
                      </a:pP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3250" spc="-3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9510">
                        <a:lnSpc>
                          <a:spcPts val="3495"/>
                        </a:lnSpc>
                      </a:pP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3250" spc="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32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3250" spc="-40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50760">
                <a:tc>
                  <a:txBody>
                    <a:bodyPr/>
                    <a:lstStyle/>
                    <a:p>
                      <a:pPr marL="1055370">
                        <a:lnSpc>
                          <a:spcPts val="3450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2955" algn="ctr">
                        <a:lnSpc>
                          <a:spcPts val="3450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93536">
                <a:tc>
                  <a:txBody>
                    <a:bodyPr/>
                    <a:lstStyle/>
                    <a:p>
                      <a:pPr marL="962025">
                        <a:lnSpc>
                          <a:spcPts val="3575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3250" spc="-9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400" spc="-37" baseline="-22569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250" spc="-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215">
                        <a:lnSpc>
                          <a:spcPts val="3575"/>
                        </a:lnSpc>
                      </a:pP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3250" spc="-9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400" spc="-37" baseline="-22569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250" spc="-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32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57746">
                <a:tc>
                  <a:txBody>
                    <a:bodyPr/>
                    <a:lstStyle/>
                    <a:p>
                      <a:pPr marL="403225">
                        <a:lnSpc>
                          <a:spcPts val="3840"/>
                        </a:lnSpc>
                        <a:spcBef>
                          <a:spcPts val="1235"/>
                        </a:spcBef>
                      </a:pPr>
                      <a:r>
                        <a:rPr sz="3250" spc="-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D-Ribose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156845" marB="0"/>
                </a:tc>
                <a:tc>
                  <a:txBody>
                    <a:bodyPr/>
                    <a:lstStyle/>
                    <a:p>
                      <a:pPr marL="1449705">
                        <a:lnSpc>
                          <a:spcPts val="3840"/>
                        </a:lnSpc>
                        <a:spcBef>
                          <a:spcPts val="1235"/>
                        </a:spcBef>
                      </a:pPr>
                      <a:r>
                        <a:rPr sz="3250" spc="-1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D-Ribulose</a:t>
                      </a:r>
                      <a:endParaRPr sz="3250">
                        <a:latin typeface="Arial"/>
                        <a:cs typeface="Arial"/>
                      </a:endParaRPr>
                    </a:p>
                  </a:txBody>
                  <a:tcPr marL="0" marR="0" marT="15684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683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483" y="672083"/>
            <a:ext cx="8334756" cy="4829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1893" y="828192"/>
            <a:ext cx="79114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Another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pentose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formed in HMP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shunt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pathway is  D-xylulose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621893" y="2820416"/>
            <a:ext cx="6638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corresponding aldopentose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D-xylose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893" y="4334358"/>
            <a:ext cx="79095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  <a:tabLst>
                <a:tab pos="1606550" algn="l"/>
                <a:tab pos="2013585" algn="l"/>
                <a:tab pos="2934335" algn="l"/>
                <a:tab pos="3460115" algn="l"/>
                <a:tab pos="3807460" algn="l"/>
                <a:tab pos="5561965" algn="l"/>
                <a:tab pos="6601459" algn="l"/>
                <a:tab pos="7047865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-Xyl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use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intestinal absorption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62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831" y="1007109"/>
            <a:ext cx="8710169" cy="3544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705" marR="43180" indent="-256540" algn="just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Georgia"/>
                <a:cs typeface="Georgia"/>
              </a:rPr>
              <a:t>-They </a:t>
            </a:r>
            <a:r>
              <a:rPr sz="2000" spc="-10" dirty="0">
                <a:latin typeface="Georgia"/>
                <a:cs typeface="Georgia"/>
              </a:rPr>
              <a:t>act </a:t>
            </a:r>
            <a:r>
              <a:rPr sz="2000" spc="-60" dirty="0">
                <a:latin typeface="Georgia"/>
                <a:cs typeface="Georgia"/>
              </a:rPr>
              <a:t>as </a:t>
            </a:r>
            <a:r>
              <a:rPr sz="2000" spc="-35" dirty="0">
                <a:latin typeface="Georgia"/>
                <a:cs typeface="Georgia"/>
              </a:rPr>
              <a:t>storehouses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20" dirty="0">
                <a:latin typeface="Georgia"/>
                <a:cs typeface="Georgia"/>
              </a:rPr>
              <a:t>chemical </a:t>
            </a:r>
            <a:r>
              <a:rPr sz="2000" spc="-35" dirty="0">
                <a:latin typeface="Georgia"/>
                <a:cs typeface="Georgia"/>
              </a:rPr>
              <a:t>energy </a:t>
            </a:r>
            <a:r>
              <a:rPr sz="2000" spc="-20" dirty="0">
                <a:latin typeface="Georgia"/>
                <a:cs typeface="Georgia"/>
              </a:rPr>
              <a:t>(glucose, </a:t>
            </a:r>
            <a:r>
              <a:rPr sz="2000" spc="-30" dirty="0">
                <a:latin typeface="Georgia"/>
                <a:cs typeface="Georgia"/>
              </a:rPr>
              <a:t>starch, </a:t>
            </a:r>
            <a:r>
              <a:rPr sz="2000" spc="-45" dirty="0">
                <a:latin typeface="Georgia"/>
                <a:cs typeface="Georgia"/>
              </a:rPr>
              <a:t>glycogen); </a:t>
            </a:r>
            <a:r>
              <a:rPr sz="2000" spc="-55" dirty="0">
                <a:latin typeface="Georgia"/>
                <a:cs typeface="Georgia"/>
              </a:rPr>
              <a:t>are </a:t>
            </a:r>
            <a:r>
              <a:rPr sz="2000" spc="-5" dirty="0">
                <a:latin typeface="Georgia"/>
                <a:cs typeface="Georgia"/>
              </a:rPr>
              <a:t>the  </a:t>
            </a:r>
            <a:r>
              <a:rPr sz="2000" spc="-20" dirty="0">
                <a:latin typeface="Georgia"/>
                <a:cs typeface="Georgia"/>
              </a:rPr>
              <a:t>components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30" dirty="0">
                <a:latin typeface="Georgia"/>
                <a:cs typeface="Georgia"/>
              </a:rPr>
              <a:t>supportive </a:t>
            </a:r>
            <a:r>
              <a:rPr sz="2000" spc="-35" dirty="0">
                <a:latin typeface="Georgia"/>
                <a:cs typeface="Georgia"/>
              </a:rPr>
              <a:t>structures </a:t>
            </a:r>
            <a:r>
              <a:rPr sz="2000" spc="-30" dirty="0">
                <a:latin typeface="Georgia"/>
                <a:cs typeface="Georgia"/>
              </a:rPr>
              <a:t>in plants </a:t>
            </a:r>
            <a:r>
              <a:rPr sz="2000" spc="-25" dirty="0">
                <a:latin typeface="Georgia"/>
                <a:cs typeface="Georgia"/>
              </a:rPr>
              <a:t>(cellulose), </a:t>
            </a:r>
            <a:r>
              <a:rPr sz="2000" spc="-30" dirty="0">
                <a:latin typeface="Georgia"/>
                <a:cs typeface="Georgia"/>
              </a:rPr>
              <a:t>crustacean shells  </a:t>
            </a:r>
            <a:r>
              <a:rPr sz="2000" spc="-15" dirty="0">
                <a:latin typeface="Georgia"/>
                <a:cs typeface="Georgia"/>
              </a:rPr>
              <a:t>(chitin) </a:t>
            </a:r>
            <a:r>
              <a:rPr sz="2000" spc="-30" dirty="0">
                <a:latin typeface="Georgia"/>
                <a:cs typeface="Georgia"/>
              </a:rPr>
              <a:t>and </a:t>
            </a:r>
            <a:r>
              <a:rPr sz="2000" spc="-25" dirty="0">
                <a:latin typeface="Georgia"/>
                <a:cs typeface="Georgia"/>
              </a:rPr>
              <a:t>connective </a:t>
            </a:r>
            <a:r>
              <a:rPr sz="2000" spc="-40" dirty="0">
                <a:latin typeface="Georgia"/>
                <a:cs typeface="Georgia"/>
              </a:rPr>
              <a:t>tissues </a:t>
            </a:r>
            <a:r>
              <a:rPr sz="2000" spc="-30" dirty="0">
                <a:latin typeface="Georgia"/>
                <a:cs typeface="Georgia"/>
              </a:rPr>
              <a:t>in </a:t>
            </a:r>
            <a:r>
              <a:rPr sz="2000" spc="-40" dirty="0">
                <a:latin typeface="Georgia"/>
                <a:cs typeface="Georgia"/>
              </a:rPr>
              <a:t>animals </a:t>
            </a:r>
            <a:r>
              <a:rPr sz="2000" spc="-20" dirty="0">
                <a:latin typeface="Georgia"/>
                <a:cs typeface="Georgia"/>
              </a:rPr>
              <a:t>(acidic </a:t>
            </a:r>
            <a:r>
              <a:rPr sz="2000" spc="-35" dirty="0">
                <a:latin typeface="Georgia"/>
                <a:cs typeface="Georgia"/>
              </a:rPr>
              <a:t>polysaccharides) </a:t>
            </a:r>
            <a:r>
              <a:rPr sz="2000" spc="-30" dirty="0">
                <a:latin typeface="Georgia"/>
                <a:cs typeface="Georgia"/>
              </a:rPr>
              <a:t>and </a:t>
            </a:r>
            <a:r>
              <a:rPr sz="2000" spc="-45" dirty="0">
                <a:latin typeface="Georgia"/>
                <a:cs typeface="Georgia"/>
              </a:rPr>
              <a:t>are  </a:t>
            </a:r>
            <a:r>
              <a:rPr sz="2000" spc="-25" dirty="0">
                <a:latin typeface="Georgia"/>
                <a:cs typeface="Georgia"/>
              </a:rPr>
              <a:t>essential </a:t>
            </a:r>
            <a:r>
              <a:rPr sz="2000" spc="-20" dirty="0">
                <a:latin typeface="Georgia"/>
                <a:cs typeface="Georgia"/>
              </a:rPr>
              <a:t>components </a:t>
            </a:r>
            <a:r>
              <a:rPr sz="2000" spc="-10" dirty="0">
                <a:latin typeface="Georgia"/>
                <a:cs typeface="Georgia"/>
              </a:rPr>
              <a:t>of nucleic </a:t>
            </a:r>
            <a:r>
              <a:rPr sz="2000" spc="-25" dirty="0">
                <a:latin typeface="Georgia"/>
                <a:cs typeface="Georgia"/>
              </a:rPr>
              <a:t>acids (D-ribose </a:t>
            </a:r>
            <a:r>
              <a:rPr sz="2000" spc="-30" dirty="0">
                <a:latin typeface="Georgia"/>
                <a:cs typeface="Georgia"/>
              </a:rPr>
              <a:t>and</a:t>
            </a:r>
            <a:r>
              <a:rPr sz="2000" spc="-125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2-deoxy-D-ribose).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 dirty="0">
              <a:latin typeface="Georgia"/>
              <a:cs typeface="Georgia"/>
            </a:endParaRPr>
          </a:p>
          <a:p>
            <a:pPr marL="306705" marR="47625" indent="-256540" algn="just">
              <a:lnSpc>
                <a:spcPct val="100000"/>
              </a:lnSpc>
            </a:pPr>
            <a:r>
              <a:rPr sz="2000" spc="-45" dirty="0">
                <a:latin typeface="Georgia"/>
                <a:cs typeface="Georgia"/>
              </a:rPr>
              <a:t>-Carbohydrates </a:t>
            </a:r>
            <a:r>
              <a:rPr sz="2000" spc="-40" dirty="0">
                <a:latin typeface="Georgia"/>
                <a:cs typeface="Georgia"/>
              </a:rPr>
              <a:t>make </a:t>
            </a:r>
            <a:r>
              <a:rPr sz="2000" spc="-20" dirty="0">
                <a:latin typeface="Georgia"/>
                <a:cs typeface="Georgia"/>
              </a:rPr>
              <a:t>up about </a:t>
            </a:r>
            <a:r>
              <a:rPr sz="2000" spc="-25" dirty="0">
                <a:latin typeface="Georgia"/>
                <a:cs typeface="Georgia"/>
              </a:rPr>
              <a:t>three </a:t>
            </a:r>
            <a:r>
              <a:rPr sz="2000" spc="-30" dirty="0">
                <a:latin typeface="Georgia"/>
                <a:cs typeface="Georgia"/>
              </a:rPr>
              <a:t>fourths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25" dirty="0">
                <a:latin typeface="Georgia"/>
                <a:cs typeface="Georgia"/>
              </a:rPr>
              <a:t>dry </a:t>
            </a:r>
            <a:r>
              <a:rPr sz="2000" spc="-20" dirty="0">
                <a:latin typeface="Georgia"/>
                <a:cs typeface="Georgia"/>
              </a:rPr>
              <a:t>weight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30" dirty="0">
                <a:latin typeface="Georgia"/>
                <a:cs typeface="Georgia"/>
              </a:rPr>
              <a:t>plants. </a:t>
            </a:r>
            <a:r>
              <a:rPr sz="2000" spc="-40" dirty="0">
                <a:latin typeface="Georgia"/>
                <a:cs typeface="Georgia"/>
              </a:rPr>
              <a:t>But in  </a:t>
            </a:r>
            <a:r>
              <a:rPr sz="2000" spc="-35" dirty="0">
                <a:latin typeface="Georgia"/>
                <a:cs typeface="Georgia"/>
              </a:rPr>
              <a:t>animals </a:t>
            </a:r>
            <a:r>
              <a:rPr sz="2000" spc="-5" dirty="0">
                <a:latin typeface="Georgia"/>
                <a:cs typeface="Georgia"/>
              </a:rPr>
              <a:t>it </a:t>
            </a:r>
            <a:r>
              <a:rPr sz="2000" spc="-40" dirty="0">
                <a:latin typeface="Georgia"/>
                <a:cs typeface="Georgia"/>
              </a:rPr>
              <a:t>is </a:t>
            </a:r>
            <a:r>
              <a:rPr sz="2000" spc="-35" dirty="0">
                <a:latin typeface="Georgia"/>
                <a:cs typeface="Georgia"/>
              </a:rPr>
              <a:t>less </a:t>
            </a:r>
            <a:r>
              <a:rPr sz="2000" spc="-20" dirty="0">
                <a:latin typeface="Georgia"/>
                <a:cs typeface="Georgia"/>
              </a:rPr>
              <a:t>than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85" dirty="0">
                <a:latin typeface="Georgia"/>
                <a:cs typeface="Georgia"/>
              </a:rPr>
              <a:t>1%.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Georgia"/>
              <a:cs typeface="Georgia"/>
            </a:endParaRPr>
          </a:p>
          <a:p>
            <a:pPr marL="241300" indent="-152400" algn="just">
              <a:lnSpc>
                <a:spcPct val="100000"/>
              </a:lnSpc>
              <a:buChar char="-"/>
              <a:tabLst>
                <a:tab pos="241300" algn="l"/>
              </a:tabLst>
            </a:pPr>
            <a:r>
              <a:rPr sz="2000" spc="-45" dirty="0">
                <a:latin typeface="Georgia"/>
                <a:cs typeface="Georgia"/>
              </a:rPr>
              <a:t>General </a:t>
            </a:r>
            <a:r>
              <a:rPr sz="2000" spc="-20" dirty="0">
                <a:latin typeface="Georgia"/>
                <a:cs typeface="Georgia"/>
              </a:rPr>
              <a:t>molecular </a:t>
            </a:r>
            <a:r>
              <a:rPr sz="2000" spc="-50" dirty="0">
                <a:latin typeface="Georgia"/>
                <a:cs typeface="Georgia"/>
              </a:rPr>
              <a:t>formula </a:t>
            </a:r>
            <a:r>
              <a:rPr sz="2000" spc="-30" dirty="0">
                <a:latin typeface="Georgia"/>
                <a:cs typeface="Georgia"/>
              </a:rPr>
              <a:t>-</a:t>
            </a:r>
            <a:r>
              <a:rPr sz="2000" spc="-125" dirty="0">
                <a:latin typeface="Georgia"/>
                <a:cs typeface="Georgia"/>
              </a:rPr>
              <a:t> </a:t>
            </a:r>
            <a:r>
              <a:rPr sz="2000" b="1" spc="60" dirty="0" smtClean="0">
                <a:latin typeface="Times New Roman"/>
                <a:cs typeface="Times New Roman"/>
              </a:rPr>
              <a:t>C</a:t>
            </a:r>
            <a:r>
              <a:rPr sz="1950" b="1" spc="89" baseline="-17094" dirty="0" smtClean="0">
                <a:latin typeface="Times New Roman"/>
                <a:cs typeface="Times New Roman"/>
              </a:rPr>
              <a:t>n</a:t>
            </a:r>
            <a:r>
              <a:rPr sz="2000" b="1" spc="60" dirty="0" smtClean="0">
                <a:latin typeface="Times New Roman"/>
                <a:cs typeface="Times New Roman"/>
              </a:rPr>
              <a:t>H</a:t>
            </a:r>
            <a:r>
              <a:rPr sz="1950" b="1" spc="89" baseline="-17094" dirty="0" smtClean="0">
                <a:latin typeface="Times New Roman"/>
                <a:cs typeface="Times New Roman"/>
              </a:rPr>
              <a:t>2n</a:t>
            </a:r>
            <a:r>
              <a:rPr sz="2000" b="1" spc="60" dirty="0" smtClean="0">
                <a:latin typeface="Times New Roman"/>
                <a:cs typeface="Times New Roman"/>
              </a:rPr>
              <a:t>O</a:t>
            </a:r>
            <a:r>
              <a:rPr sz="1950" b="1" spc="89" baseline="-17094" dirty="0" smtClean="0">
                <a:latin typeface="Times New Roman"/>
                <a:cs typeface="Times New Roman"/>
              </a:rPr>
              <a:t>n</a:t>
            </a:r>
            <a:endParaRPr lang="en-US" sz="1950" b="1" spc="89" baseline="-17094" dirty="0" smtClean="0">
              <a:latin typeface="Times New Roman"/>
              <a:cs typeface="Times New Roman"/>
            </a:endParaRPr>
          </a:p>
          <a:p>
            <a:pPr marL="241300" indent="-152400" algn="just">
              <a:lnSpc>
                <a:spcPct val="100000"/>
              </a:lnSpc>
              <a:buChar char="-"/>
              <a:tabLst>
                <a:tab pos="241300" algn="l"/>
              </a:tabLst>
            </a:pPr>
            <a:endParaRPr lang="en-US" sz="1950" b="1" spc="89" baseline="-17094" dirty="0" smtClean="0">
              <a:latin typeface="Times New Roman"/>
              <a:cs typeface="Times New Roman"/>
            </a:endParaRPr>
          </a:p>
          <a:p>
            <a:pPr marL="241300" indent="-152400" algn="just">
              <a:lnSpc>
                <a:spcPct val="100000"/>
              </a:lnSpc>
              <a:buChar char="-"/>
              <a:tabLst>
                <a:tab pos="241300" algn="l"/>
              </a:tabLst>
            </a:pPr>
            <a:r>
              <a:rPr lang="en-US" sz="2000" b="1" spc="89" baseline="-17094" dirty="0" smtClean="0">
                <a:latin typeface="Georgia"/>
                <a:cs typeface="Georgia"/>
              </a:rPr>
              <a:t>According to number of sugar subunits there are different types of Carbohydrates.</a:t>
            </a:r>
            <a:endParaRPr lang="en-US" sz="2000" b="1" spc="89" baseline="-17094" dirty="0" smtClean="0">
              <a:latin typeface="Georgia"/>
              <a:cs typeface="Georgia"/>
            </a:endParaRPr>
          </a:p>
          <a:p>
            <a:pPr marL="241300" indent="-152400" algn="just">
              <a:lnSpc>
                <a:spcPct val="100000"/>
              </a:lnSpc>
              <a:buChar char="-"/>
              <a:tabLst>
                <a:tab pos="241300" algn="l"/>
              </a:tabLst>
            </a:pPr>
            <a:endParaRPr sz="1950" baseline="-17094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sp>
          <p:nvSpPr>
            <p:cNvPr id="4" name="object 4"/>
            <p:cNvSpPr/>
            <p:nvPr/>
          </p:nvSpPr>
          <p:spPr>
            <a:xfrm>
              <a:off x="2743200" y="4197096"/>
              <a:ext cx="6384035" cy="26532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3211" y="3540252"/>
              <a:ext cx="4773295" cy="3310254"/>
            </a:xfrm>
            <a:custGeom>
              <a:avLst/>
              <a:gdLst/>
              <a:ahLst/>
              <a:cxnLst/>
              <a:rect l="l" t="t" r="r" b="b"/>
              <a:pathLst>
                <a:path w="4773295" h="3310254">
                  <a:moveTo>
                    <a:pt x="4773168" y="0"/>
                  </a:moveTo>
                  <a:lnTo>
                    <a:pt x="4617593" y="34925"/>
                  </a:lnTo>
                  <a:lnTo>
                    <a:pt x="4247769" y="104775"/>
                  </a:lnTo>
                  <a:lnTo>
                    <a:pt x="4049394" y="130175"/>
                  </a:lnTo>
                  <a:lnTo>
                    <a:pt x="3627119" y="190500"/>
                  </a:lnTo>
                  <a:lnTo>
                    <a:pt x="3420744" y="215900"/>
                  </a:lnTo>
                  <a:lnTo>
                    <a:pt x="3222370" y="250825"/>
                  </a:lnTo>
                  <a:lnTo>
                    <a:pt x="3023869" y="276225"/>
                  </a:lnTo>
                  <a:lnTo>
                    <a:pt x="2842894" y="320675"/>
                  </a:lnTo>
                  <a:lnTo>
                    <a:pt x="2679445" y="363600"/>
                  </a:lnTo>
                  <a:lnTo>
                    <a:pt x="2541396" y="414400"/>
                  </a:lnTo>
                  <a:lnTo>
                    <a:pt x="2420746" y="476250"/>
                  </a:lnTo>
                  <a:lnTo>
                    <a:pt x="2335021" y="536575"/>
                  </a:lnTo>
                  <a:lnTo>
                    <a:pt x="2309621" y="569976"/>
                  </a:lnTo>
                  <a:lnTo>
                    <a:pt x="2282570" y="614426"/>
                  </a:lnTo>
                  <a:lnTo>
                    <a:pt x="2265171" y="657225"/>
                  </a:lnTo>
                  <a:lnTo>
                    <a:pt x="2265171" y="700151"/>
                  </a:lnTo>
                  <a:lnTo>
                    <a:pt x="2274696" y="752475"/>
                  </a:lnTo>
                  <a:lnTo>
                    <a:pt x="2292095" y="795401"/>
                  </a:lnTo>
                  <a:lnTo>
                    <a:pt x="2317495" y="838200"/>
                  </a:lnTo>
                  <a:lnTo>
                    <a:pt x="2352420" y="873125"/>
                  </a:lnTo>
                  <a:lnTo>
                    <a:pt x="2446146" y="941451"/>
                  </a:lnTo>
                  <a:lnTo>
                    <a:pt x="2576321" y="1011301"/>
                  </a:lnTo>
                  <a:lnTo>
                    <a:pt x="2722244" y="1063625"/>
                  </a:lnTo>
                  <a:lnTo>
                    <a:pt x="3058794" y="1166876"/>
                  </a:lnTo>
                  <a:lnTo>
                    <a:pt x="3420744" y="1252601"/>
                  </a:lnTo>
                  <a:lnTo>
                    <a:pt x="3601719" y="1305052"/>
                  </a:lnTo>
                  <a:lnTo>
                    <a:pt x="3765168" y="1347851"/>
                  </a:lnTo>
                  <a:lnTo>
                    <a:pt x="3911218" y="1400302"/>
                  </a:lnTo>
                  <a:lnTo>
                    <a:pt x="4049394" y="1460627"/>
                  </a:lnTo>
                  <a:lnTo>
                    <a:pt x="4152518" y="1520952"/>
                  </a:lnTo>
                  <a:lnTo>
                    <a:pt x="4187443" y="1555877"/>
                  </a:lnTo>
                  <a:lnTo>
                    <a:pt x="4247769" y="1633601"/>
                  </a:lnTo>
                  <a:lnTo>
                    <a:pt x="4255643" y="1676527"/>
                  </a:lnTo>
                  <a:lnTo>
                    <a:pt x="4255643" y="1719326"/>
                  </a:lnTo>
                  <a:lnTo>
                    <a:pt x="4230243" y="1789176"/>
                  </a:lnTo>
                  <a:lnTo>
                    <a:pt x="4195318" y="1824101"/>
                  </a:lnTo>
                  <a:lnTo>
                    <a:pt x="4152518" y="1857502"/>
                  </a:lnTo>
                  <a:lnTo>
                    <a:pt x="4100067" y="1884426"/>
                  </a:lnTo>
                  <a:lnTo>
                    <a:pt x="4039869" y="1917827"/>
                  </a:lnTo>
                  <a:lnTo>
                    <a:pt x="3971543" y="1944751"/>
                  </a:lnTo>
                  <a:lnTo>
                    <a:pt x="3885818" y="1970151"/>
                  </a:lnTo>
                  <a:lnTo>
                    <a:pt x="3790568" y="1995551"/>
                  </a:lnTo>
                  <a:lnTo>
                    <a:pt x="3695318" y="2022602"/>
                  </a:lnTo>
                  <a:lnTo>
                    <a:pt x="3584193" y="2047989"/>
                  </a:lnTo>
                  <a:lnTo>
                    <a:pt x="2430271" y="2341702"/>
                  </a:lnTo>
                  <a:lnTo>
                    <a:pt x="2076196" y="2444889"/>
                  </a:lnTo>
                  <a:lnTo>
                    <a:pt x="1696847" y="2567139"/>
                  </a:lnTo>
                  <a:lnTo>
                    <a:pt x="1301623" y="2713189"/>
                  </a:lnTo>
                  <a:lnTo>
                    <a:pt x="879348" y="2886240"/>
                  </a:lnTo>
                  <a:lnTo>
                    <a:pt x="447675" y="3084690"/>
                  </a:lnTo>
                  <a:lnTo>
                    <a:pt x="0" y="3310127"/>
                  </a:lnTo>
                  <a:lnTo>
                    <a:pt x="241300" y="3310127"/>
                  </a:lnTo>
                  <a:lnTo>
                    <a:pt x="387350" y="3292664"/>
                  </a:lnTo>
                  <a:lnTo>
                    <a:pt x="612775" y="3162477"/>
                  </a:lnTo>
                  <a:lnTo>
                    <a:pt x="852424" y="3032302"/>
                  </a:lnTo>
                  <a:lnTo>
                    <a:pt x="1111123" y="2911640"/>
                  </a:lnTo>
                  <a:lnTo>
                    <a:pt x="1395222" y="2798927"/>
                  </a:lnTo>
                  <a:lnTo>
                    <a:pt x="1688973" y="2687789"/>
                  </a:lnTo>
                  <a:lnTo>
                    <a:pt x="1998472" y="2575077"/>
                  </a:lnTo>
                  <a:lnTo>
                    <a:pt x="2774695" y="2333764"/>
                  </a:lnTo>
                  <a:lnTo>
                    <a:pt x="2928619" y="2289302"/>
                  </a:lnTo>
                  <a:lnTo>
                    <a:pt x="3247770" y="2211514"/>
                  </a:lnTo>
                  <a:lnTo>
                    <a:pt x="3901693" y="2040001"/>
                  </a:lnTo>
                  <a:lnTo>
                    <a:pt x="4049394" y="2005076"/>
                  </a:lnTo>
                  <a:lnTo>
                    <a:pt x="4195318" y="1962277"/>
                  </a:lnTo>
                  <a:lnTo>
                    <a:pt x="4333494" y="1927352"/>
                  </a:lnTo>
                  <a:lnTo>
                    <a:pt x="4454144" y="1892427"/>
                  </a:lnTo>
                  <a:lnTo>
                    <a:pt x="4565269" y="1857502"/>
                  </a:lnTo>
                  <a:lnTo>
                    <a:pt x="4652518" y="1824101"/>
                  </a:lnTo>
                  <a:lnTo>
                    <a:pt x="4720844" y="1797177"/>
                  </a:lnTo>
                  <a:lnTo>
                    <a:pt x="4773168" y="1771777"/>
                  </a:lnTo>
                  <a:lnTo>
                    <a:pt x="4773168" y="1382776"/>
                  </a:lnTo>
                  <a:lnTo>
                    <a:pt x="4668393" y="1365377"/>
                  </a:lnTo>
                  <a:lnTo>
                    <a:pt x="4238244" y="1279652"/>
                  </a:lnTo>
                  <a:lnTo>
                    <a:pt x="4074794" y="1244727"/>
                  </a:lnTo>
                  <a:lnTo>
                    <a:pt x="3557269" y="1114552"/>
                  </a:lnTo>
                  <a:lnTo>
                    <a:pt x="3393820" y="1063625"/>
                  </a:lnTo>
                  <a:lnTo>
                    <a:pt x="3247770" y="1011301"/>
                  </a:lnTo>
                  <a:lnTo>
                    <a:pt x="3109594" y="958850"/>
                  </a:lnTo>
                  <a:lnTo>
                    <a:pt x="2988944" y="898525"/>
                  </a:lnTo>
                  <a:lnTo>
                    <a:pt x="2895345" y="847725"/>
                  </a:lnTo>
                  <a:lnTo>
                    <a:pt x="2825495" y="785876"/>
                  </a:lnTo>
                  <a:lnTo>
                    <a:pt x="2807969" y="752475"/>
                  </a:lnTo>
                  <a:lnTo>
                    <a:pt x="2790570" y="725551"/>
                  </a:lnTo>
                  <a:lnTo>
                    <a:pt x="2782569" y="692150"/>
                  </a:lnTo>
                  <a:lnTo>
                    <a:pt x="2790570" y="665226"/>
                  </a:lnTo>
                  <a:lnTo>
                    <a:pt x="2825495" y="604901"/>
                  </a:lnTo>
                  <a:lnTo>
                    <a:pt x="2877819" y="544576"/>
                  </a:lnTo>
                  <a:lnTo>
                    <a:pt x="2955670" y="501650"/>
                  </a:lnTo>
                  <a:lnTo>
                    <a:pt x="3049269" y="458850"/>
                  </a:lnTo>
                  <a:lnTo>
                    <a:pt x="3152520" y="423925"/>
                  </a:lnTo>
                  <a:lnTo>
                    <a:pt x="3273170" y="389000"/>
                  </a:lnTo>
                  <a:lnTo>
                    <a:pt x="3549268" y="338200"/>
                  </a:lnTo>
                  <a:lnTo>
                    <a:pt x="3858894" y="285750"/>
                  </a:lnTo>
                  <a:lnTo>
                    <a:pt x="4169917" y="250825"/>
                  </a:lnTo>
                  <a:lnTo>
                    <a:pt x="4635119" y="173100"/>
                  </a:lnTo>
                  <a:lnTo>
                    <a:pt x="4773168" y="138175"/>
                  </a:lnTo>
                  <a:lnTo>
                    <a:pt x="4773168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0952" cy="4568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566928" cy="309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615" y="0"/>
              <a:ext cx="271272" cy="309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576" y="0"/>
              <a:ext cx="554736" cy="309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3483" y="699516"/>
            <a:ext cx="8334756" cy="4802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88340" y="865378"/>
            <a:ext cx="77673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11835" algn="l"/>
                <a:tab pos="2559685" algn="l"/>
                <a:tab pos="4289425" algn="l"/>
                <a:tab pos="4830445" algn="l"/>
                <a:tab pos="6182360" algn="l"/>
                <a:tab pos="7496175" algn="l"/>
              </a:tabLst>
            </a:pPr>
            <a:r>
              <a:rPr sz="2800" spc="-10" dirty="0"/>
              <a:t>A</a:t>
            </a:r>
            <a:r>
              <a:rPr sz="2800" spc="-5" dirty="0"/>
              <a:t>n</a:t>
            </a:r>
            <a:r>
              <a:rPr sz="2800" dirty="0"/>
              <a:t>	L</a:t>
            </a:r>
            <a:r>
              <a:rPr sz="2800" spc="-5" dirty="0"/>
              <a:t>-pent</a:t>
            </a:r>
            <a:r>
              <a:rPr sz="2800" dirty="0"/>
              <a:t>o</a:t>
            </a:r>
            <a:r>
              <a:rPr sz="2800" spc="-5" dirty="0"/>
              <a:t>se</a:t>
            </a:r>
            <a:r>
              <a:rPr sz="2800" dirty="0"/>
              <a:t>	</a:t>
            </a:r>
            <a:r>
              <a:rPr sz="2800" spc="-5" dirty="0"/>
              <a:t>occ</a:t>
            </a:r>
            <a:r>
              <a:rPr sz="2800" dirty="0"/>
              <a:t>u</a:t>
            </a:r>
            <a:r>
              <a:rPr sz="2800" spc="-5" dirty="0"/>
              <a:t>r</a:t>
            </a:r>
            <a:r>
              <a:rPr sz="2800" dirty="0"/>
              <a:t>r</a:t>
            </a:r>
            <a:r>
              <a:rPr sz="2800" spc="-5" dirty="0"/>
              <a:t>i</a:t>
            </a:r>
            <a:r>
              <a:rPr sz="2800" dirty="0"/>
              <a:t>n</a:t>
            </a:r>
            <a:r>
              <a:rPr sz="2800" spc="-5" dirty="0"/>
              <a:t>g</a:t>
            </a:r>
            <a:r>
              <a:rPr sz="2800" dirty="0"/>
              <a:t>	</a:t>
            </a:r>
            <a:r>
              <a:rPr sz="2800" spc="-15" dirty="0"/>
              <a:t>i</a:t>
            </a:r>
            <a:r>
              <a:rPr sz="2800" spc="-5" dirty="0"/>
              <a:t>n</a:t>
            </a:r>
            <a:r>
              <a:rPr sz="2800" dirty="0"/>
              <a:t>	</a:t>
            </a:r>
            <a:r>
              <a:rPr sz="2800" spc="-5" dirty="0"/>
              <a:t>h</a:t>
            </a:r>
            <a:r>
              <a:rPr sz="2800" dirty="0"/>
              <a:t>u</a:t>
            </a:r>
            <a:r>
              <a:rPr sz="2800" spc="-5" dirty="0"/>
              <a:t>man</a:t>
            </a:r>
            <a:r>
              <a:rPr sz="2800" dirty="0"/>
              <a:t>	</a:t>
            </a:r>
            <a:r>
              <a:rPr sz="2800" spc="-5" dirty="0"/>
              <a:t>b</a:t>
            </a:r>
            <a:r>
              <a:rPr sz="2800" dirty="0"/>
              <a:t>e</a:t>
            </a:r>
            <a:r>
              <a:rPr sz="2800" spc="-5" dirty="0"/>
              <a:t>i</a:t>
            </a:r>
            <a:r>
              <a:rPr sz="2800" dirty="0"/>
              <a:t>n</a:t>
            </a:r>
            <a:r>
              <a:rPr sz="2800" spc="-5" dirty="0"/>
              <a:t>gs</a:t>
            </a:r>
            <a:r>
              <a:rPr sz="2800" dirty="0"/>
              <a:t>	</a:t>
            </a:r>
            <a:r>
              <a:rPr sz="2800" spc="-5" dirty="0"/>
              <a:t>is  </a:t>
            </a:r>
            <a:r>
              <a:rPr sz="2800" dirty="0"/>
              <a:t>L-xylulose</a:t>
            </a:r>
            <a:endParaRPr sz="28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677976" y="2615311"/>
            <a:ext cx="7830820" cy="2620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56739" algn="l"/>
                <a:tab pos="2295525" algn="l"/>
                <a:tab pos="3585210" algn="l"/>
                <a:tab pos="4142740" algn="l"/>
                <a:tab pos="4721860" algn="l"/>
                <a:tab pos="6865620" algn="l"/>
                <a:tab pos="732409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-Xyl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 uronic acid pathway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carbohydrate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metabolism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Arial"/>
              <a:cs typeface="Arial"/>
            </a:endParaRPr>
          </a:p>
          <a:p>
            <a:pPr marL="22860" marR="5905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It is excreted 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urine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detectable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amounts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hereditary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disease, essential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pentosuria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289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4092" y="1236113"/>
          <a:ext cx="8881745" cy="4297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7495"/>
                <a:gridCol w="3230245"/>
                <a:gridCol w="2834005"/>
              </a:tblGrid>
              <a:tr h="3701517">
                <a:tc>
                  <a:txBody>
                    <a:bodyPr/>
                    <a:lstStyle/>
                    <a:p>
                      <a:pPr marL="1099820">
                        <a:lnSpc>
                          <a:spcPts val="2985"/>
                        </a:lnSpc>
                      </a:pPr>
                      <a:r>
                        <a:rPr sz="27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CHO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375285" algn="ctr">
                        <a:lnSpc>
                          <a:spcPts val="302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296545">
                        <a:lnSpc>
                          <a:spcPts val="3060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375285" algn="ctr">
                        <a:lnSpc>
                          <a:spcPts val="3025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660400" algn="r">
                        <a:lnSpc>
                          <a:spcPts val="3025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HO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7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375285" algn="ctr">
                        <a:lnSpc>
                          <a:spcPts val="3095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305435">
                        <a:lnSpc>
                          <a:spcPts val="3025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393700" algn="ctr">
                        <a:lnSpc>
                          <a:spcPts val="306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588010" algn="r">
                        <a:lnSpc>
                          <a:spcPts val="325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7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100" spc="-135" baseline="-218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750" spc="-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2405">
                        <a:lnSpc>
                          <a:spcPts val="2945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2100" baseline="-218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532890">
                        <a:lnSpc>
                          <a:spcPts val="306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462405">
                        <a:lnSpc>
                          <a:spcPts val="3025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2750" spc="-8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3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532890">
                        <a:lnSpc>
                          <a:spcPts val="3025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393700">
                        <a:lnSpc>
                          <a:spcPts val="3060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HO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558925">
                        <a:lnSpc>
                          <a:spcPts val="306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658495">
                        <a:lnSpc>
                          <a:spcPts val="3025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1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462405" marR="629920" indent="70485">
                        <a:lnSpc>
                          <a:spcPts val="3060"/>
                        </a:lnSpc>
                        <a:spcBef>
                          <a:spcPts val="145"/>
                        </a:spcBef>
                      </a:pPr>
                      <a:r>
                        <a:rPr sz="2750" spc="1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750" spc="-6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100" spc="-30" baseline="-218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750" spc="-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4310">
                        <a:lnSpc>
                          <a:spcPts val="316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2100" baseline="-218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552575">
                        <a:lnSpc>
                          <a:spcPts val="306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464310">
                        <a:lnSpc>
                          <a:spcPts val="3060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sz="2750" spc="-9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3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552575">
                        <a:lnSpc>
                          <a:spcPts val="302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669925">
                        <a:lnSpc>
                          <a:spcPts val="3025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4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552575">
                        <a:lnSpc>
                          <a:spcPts val="3060"/>
                        </a:lnSpc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395605">
                        <a:lnSpc>
                          <a:spcPts val="3025"/>
                        </a:lnSpc>
                      </a:pP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HO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sz="2750" spc="4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750" spc="-33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1464310" marR="231140" indent="88265">
                        <a:lnSpc>
                          <a:spcPts val="3060"/>
                        </a:lnSpc>
                        <a:spcBef>
                          <a:spcPts val="150"/>
                        </a:spcBef>
                      </a:pPr>
                      <a:r>
                        <a:rPr sz="2750" spc="1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|  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750" spc="-6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100" spc="-30" baseline="-2182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750" spc="-1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95842">
                <a:tc>
                  <a:txBody>
                    <a:bodyPr/>
                    <a:lstStyle/>
                    <a:p>
                      <a:pPr marL="659130">
                        <a:lnSpc>
                          <a:spcPts val="3240"/>
                        </a:lnSpc>
                        <a:spcBef>
                          <a:spcPts val="1350"/>
                        </a:spcBef>
                      </a:pPr>
                      <a:r>
                        <a:rPr sz="2750" spc="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D-Xylose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171450" marB="0"/>
                </a:tc>
                <a:tc>
                  <a:txBody>
                    <a:bodyPr/>
                    <a:lstStyle/>
                    <a:p>
                      <a:pPr marL="1144270">
                        <a:lnSpc>
                          <a:spcPts val="3240"/>
                        </a:lnSpc>
                        <a:spcBef>
                          <a:spcPts val="1350"/>
                        </a:spcBef>
                      </a:pPr>
                      <a:r>
                        <a:rPr sz="2750" spc="-5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D-Xylulose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171450" marB="0"/>
                </a:tc>
                <a:tc>
                  <a:txBody>
                    <a:bodyPr/>
                    <a:lstStyle/>
                    <a:p>
                      <a:pPr marL="116395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2750" dirty="0">
                          <a:solidFill>
                            <a:srgbClr val="121516"/>
                          </a:solidFill>
                          <a:latin typeface="Arial"/>
                          <a:cs typeface="Arial"/>
                        </a:rPr>
                        <a:t>L-Xylulose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12763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497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6703" y="54864"/>
            <a:ext cx="248259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67284" y="852503"/>
            <a:ext cx="8411210" cy="4499610"/>
            <a:chOff x="367284" y="852503"/>
            <a:chExt cx="8411210" cy="4499610"/>
          </a:xfrm>
        </p:grpSpPr>
        <p:sp>
          <p:nvSpPr>
            <p:cNvPr id="7" name="object 7"/>
            <p:cNvSpPr/>
            <p:nvPr/>
          </p:nvSpPr>
          <p:spPr>
            <a:xfrm>
              <a:off x="552411" y="1414832"/>
              <a:ext cx="6531609" cy="3932554"/>
            </a:xfrm>
            <a:custGeom>
              <a:avLst/>
              <a:gdLst/>
              <a:ahLst/>
              <a:cxnLst/>
              <a:rect l="l" t="t" r="r" b="b"/>
              <a:pathLst>
                <a:path w="6531609" h="3932554">
                  <a:moveTo>
                    <a:pt x="2871381" y="2223336"/>
                  </a:moveTo>
                  <a:lnTo>
                    <a:pt x="2892662" y="2269328"/>
                  </a:lnTo>
                  <a:lnTo>
                    <a:pt x="2913944" y="2315317"/>
                  </a:lnTo>
                  <a:lnTo>
                    <a:pt x="2935225" y="2361302"/>
                  </a:lnTo>
                  <a:lnTo>
                    <a:pt x="2956507" y="2407281"/>
                  </a:lnTo>
                  <a:lnTo>
                    <a:pt x="2977788" y="2453250"/>
                  </a:lnTo>
                  <a:lnTo>
                    <a:pt x="2999070" y="2499209"/>
                  </a:lnTo>
                  <a:lnTo>
                    <a:pt x="3020352" y="2545154"/>
                  </a:lnTo>
                  <a:lnTo>
                    <a:pt x="3059212" y="2527172"/>
                  </a:lnTo>
                  <a:lnTo>
                    <a:pt x="3098060" y="2509213"/>
                  </a:lnTo>
                  <a:lnTo>
                    <a:pt x="3136884" y="2491254"/>
                  </a:lnTo>
                  <a:lnTo>
                    <a:pt x="3175673" y="2473272"/>
                  </a:lnTo>
                  <a:lnTo>
                    <a:pt x="3216727" y="2453696"/>
                  </a:lnTo>
                  <a:lnTo>
                    <a:pt x="3272595" y="2423355"/>
                  </a:lnTo>
                  <a:lnTo>
                    <a:pt x="3302147" y="2397586"/>
                  </a:lnTo>
                  <a:lnTo>
                    <a:pt x="3321526" y="2359434"/>
                  </a:lnTo>
                  <a:lnTo>
                    <a:pt x="3326830" y="2310809"/>
                  </a:lnTo>
                  <a:lnTo>
                    <a:pt x="3323088" y="2283486"/>
                  </a:lnTo>
                  <a:lnTo>
                    <a:pt x="3302292" y="2223209"/>
                  </a:lnTo>
                  <a:lnTo>
                    <a:pt x="3274606" y="2175187"/>
                  </a:lnTo>
                  <a:lnTo>
                    <a:pt x="3241586" y="2139643"/>
                  </a:lnTo>
                  <a:lnTo>
                    <a:pt x="3204327" y="2117275"/>
                  </a:lnTo>
                  <a:lnTo>
                    <a:pt x="3163735" y="2108909"/>
                  </a:lnTo>
                  <a:lnTo>
                    <a:pt x="3138067" y="2111645"/>
                  </a:lnTo>
                  <a:lnTo>
                    <a:pt x="3103362" y="2121180"/>
                  </a:lnTo>
                  <a:lnTo>
                    <a:pt x="3059632" y="2137502"/>
                  </a:lnTo>
                  <a:lnTo>
                    <a:pt x="3006890" y="2160598"/>
                  </a:lnTo>
                  <a:lnTo>
                    <a:pt x="2972983" y="2176312"/>
                  </a:lnTo>
                  <a:lnTo>
                    <a:pt x="2939087" y="2192015"/>
                  </a:lnTo>
                  <a:lnTo>
                    <a:pt x="2905216" y="2207693"/>
                  </a:lnTo>
                  <a:lnTo>
                    <a:pt x="2871381" y="2223336"/>
                  </a:lnTo>
                  <a:close/>
                </a:path>
                <a:path w="6531609" h="3932554">
                  <a:moveTo>
                    <a:pt x="2649639" y="1744673"/>
                  </a:moveTo>
                  <a:lnTo>
                    <a:pt x="2671111" y="1791082"/>
                  </a:lnTo>
                  <a:lnTo>
                    <a:pt x="2692598" y="1837477"/>
                  </a:lnTo>
                  <a:lnTo>
                    <a:pt x="2714091" y="1883865"/>
                  </a:lnTo>
                  <a:lnTo>
                    <a:pt x="2735585" y="1930253"/>
                  </a:lnTo>
                  <a:lnTo>
                    <a:pt x="2757071" y="1976648"/>
                  </a:lnTo>
                  <a:lnTo>
                    <a:pt x="2778544" y="2023057"/>
                  </a:lnTo>
                  <a:lnTo>
                    <a:pt x="2806069" y="2010313"/>
                  </a:lnTo>
                  <a:lnTo>
                    <a:pt x="2833582" y="1997593"/>
                  </a:lnTo>
                  <a:lnTo>
                    <a:pt x="2888526" y="1972130"/>
                  </a:lnTo>
                  <a:lnTo>
                    <a:pt x="2932817" y="1951270"/>
                  </a:lnTo>
                  <a:lnTo>
                    <a:pt x="2967583" y="1934220"/>
                  </a:lnTo>
                  <a:lnTo>
                    <a:pt x="3008541" y="1911551"/>
                  </a:lnTo>
                  <a:lnTo>
                    <a:pt x="3040386" y="1879229"/>
                  </a:lnTo>
                  <a:lnTo>
                    <a:pt x="3056420" y="1837002"/>
                  </a:lnTo>
                  <a:lnTo>
                    <a:pt x="3058249" y="1812763"/>
                  </a:lnTo>
                  <a:lnTo>
                    <a:pt x="3055721" y="1787107"/>
                  </a:lnTo>
                  <a:lnTo>
                    <a:pt x="3037497" y="1731592"/>
                  </a:lnTo>
                  <a:lnTo>
                    <a:pt x="3008731" y="1683491"/>
                  </a:lnTo>
                  <a:lnTo>
                    <a:pt x="2974251" y="1650820"/>
                  </a:lnTo>
                  <a:lnTo>
                    <a:pt x="2934801" y="1634993"/>
                  </a:lnTo>
                  <a:lnTo>
                    <a:pt x="2913618" y="1634050"/>
                  </a:lnTo>
                  <a:lnTo>
                    <a:pt x="2891447" y="1637739"/>
                  </a:lnTo>
                  <a:lnTo>
                    <a:pt x="2841647" y="1657059"/>
                  </a:lnTo>
                  <a:lnTo>
                    <a:pt x="2799560" y="1675619"/>
                  </a:lnTo>
                  <a:lnTo>
                    <a:pt x="2746032" y="1700096"/>
                  </a:lnTo>
                  <a:lnTo>
                    <a:pt x="2697835" y="1722384"/>
                  </a:lnTo>
                  <a:lnTo>
                    <a:pt x="2673737" y="1733529"/>
                  </a:lnTo>
                  <a:lnTo>
                    <a:pt x="2649639" y="1744673"/>
                  </a:lnTo>
                  <a:close/>
                </a:path>
                <a:path w="6531609" h="3932554">
                  <a:moveTo>
                    <a:pt x="2389035" y="1622118"/>
                  </a:moveTo>
                  <a:lnTo>
                    <a:pt x="2436497" y="1600129"/>
                  </a:lnTo>
                  <a:lnTo>
                    <a:pt x="2483961" y="1578143"/>
                  </a:lnTo>
                  <a:lnTo>
                    <a:pt x="2531430" y="1556160"/>
                  </a:lnTo>
                  <a:lnTo>
                    <a:pt x="2578905" y="1534185"/>
                  </a:lnTo>
                  <a:lnTo>
                    <a:pt x="2626389" y="1512218"/>
                  </a:lnTo>
                  <a:lnTo>
                    <a:pt x="2673885" y="1490263"/>
                  </a:lnTo>
                  <a:lnTo>
                    <a:pt x="2721394" y="1468321"/>
                  </a:lnTo>
                  <a:lnTo>
                    <a:pt x="2767874" y="1447654"/>
                  </a:lnTo>
                  <a:lnTo>
                    <a:pt x="2808817" y="1431380"/>
                  </a:lnTo>
                  <a:lnTo>
                    <a:pt x="2874048" y="1412060"/>
                  </a:lnTo>
                  <a:lnTo>
                    <a:pt x="2901122" y="1408653"/>
                  </a:lnTo>
                  <a:lnTo>
                    <a:pt x="2928435" y="1409091"/>
                  </a:lnTo>
                  <a:lnTo>
                    <a:pt x="2983776" y="1421458"/>
                  </a:lnTo>
                  <a:lnTo>
                    <a:pt x="3039243" y="1449303"/>
                  </a:lnTo>
                  <a:lnTo>
                    <a:pt x="3094139" y="1492578"/>
                  </a:lnTo>
                  <a:lnTo>
                    <a:pt x="3144145" y="1550268"/>
                  </a:lnTo>
                  <a:lnTo>
                    <a:pt x="3165648" y="1584197"/>
                  </a:lnTo>
                  <a:lnTo>
                    <a:pt x="3184817" y="1621483"/>
                  </a:lnTo>
                  <a:lnTo>
                    <a:pt x="3202057" y="1663820"/>
                  </a:lnTo>
                  <a:lnTo>
                    <a:pt x="3214535" y="1706240"/>
                  </a:lnTo>
                  <a:lnTo>
                    <a:pt x="3222250" y="1748731"/>
                  </a:lnTo>
                  <a:lnTo>
                    <a:pt x="3225203" y="1791282"/>
                  </a:lnTo>
                  <a:lnTo>
                    <a:pt x="3223421" y="1832309"/>
                  </a:lnTo>
                  <a:lnTo>
                    <a:pt x="3216757" y="1870228"/>
                  </a:lnTo>
                  <a:lnTo>
                    <a:pt x="3205236" y="1905028"/>
                  </a:lnTo>
                  <a:lnTo>
                    <a:pt x="3188881" y="1936697"/>
                  </a:lnTo>
                  <a:lnTo>
                    <a:pt x="3233430" y="1938933"/>
                  </a:lnTo>
                  <a:lnTo>
                    <a:pt x="3276193" y="1948873"/>
                  </a:lnTo>
                  <a:lnTo>
                    <a:pt x="3317147" y="1966504"/>
                  </a:lnTo>
                  <a:lnTo>
                    <a:pt x="3356267" y="1991815"/>
                  </a:lnTo>
                  <a:lnTo>
                    <a:pt x="3392795" y="2023823"/>
                  </a:lnTo>
                  <a:lnTo>
                    <a:pt x="3425799" y="2061570"/>
                  </a:lnTo>
                  <a:lnTo>
                    <a:pt x="3455279" y="2105079"/>
                  </a:lnTo>
                  <a:lnTo>
                    <a:pt x="3481235" y="2154375"/>
                  </a:lnTo>
                  <a:lnTo>
                    <a:pt x="3498425" y="2195850"/>
                  </a:lnTo>
                  <a:lnTo>
                    <a:pt x="3512080" y="2238338"/>
                  </a:lnTo>
                  <a:lnTo>
                    <a:pt x="3522186" y="2281802"/>
                  </a:lnTo>
                  <a:lnTo>
                    <a:pt x="3528733" y="2326206"/>
                  </a:lnTo>
                  <a:lnTo>
                    <a:pt x="3531398" y="2369688"/>
                  </a:lnTo>
                  <a:lnTo>
                    <a:pt x="3529860" y="2410407"/>
                  </a:lnTo>
                  <a:lnTo>
                    <a:pt x="3524107" y="2448364"/>
                  </a:lnTo>
                  <a:lnTo>
                    <a:pt x="3499673" y="2515678"/>
                  </a:lnTo>
                  <a:lnTo>
                    <a:pt x="3456620" y="2570248"/>
                  </a:lnTo>
                  <a:lnTo>
                    <a:pt x="3401022" y="2608819"/>
                  </a:lnTo>
                  <a:lnTo>
                    <a:pt x="3358902" y="2631212"/>
                  </a:lnTo>
                  <a:lnTo>
                    <a:pt x="3301684" y="2659821"/>
                  </a:lnTo>
                  <a:lnTo>
                    <a:pt x="3229394" y="2694633"/>
                  </a:lnTo>
                  <a:lnTo>
                    <a:pt x="3182223" y="2716477"/>
                  </a:lnTo>
                  <a:lnTo>
                    <a:pt x="3135066" y="2738321"/>
                  </a:lnTo>
                  <a:lnTo>
                    <a:pt x="3087916" y="2760165"/>
                  </a:lnTo>
                  <a:lnTo>
                    <a:pt x="3040766" y="2782009"/>
                  </a:lnTo>
                  <a:lnTo>
                    <a:pt x="2993609" y="2803853"/>
                  </a:lnTo>
                  <a:lnTo>
                    <a:pt x="2946438" y="2825697"/>
                  </a:lnTo>
                  <a:lnTo>
                    <a:pt x="2924999" y="2779405"/>
                  </a:lnTo>
                  <a:lnTo>
                    <a:pt x="2903560" y="2733114"/>
                  </a:lnTo>
                  <a:lnTo>
                    <a:pt x="2710613" y="2316490"/>
                  </a:lnTo>
                  <a:lnTo>
                    <a:pt x="2689175" y="2270199"/>
                  </a:lnTo>
                  <a:lnTo>
                    <a:pt x="2667736" y="2223907"/>
                  </a:lnTo>
                  <a:lnTo>
                    <a:pt x="2646298" y="2177616"/>
                  </a:lnTo>
                  <a:lnTo>
                    <a:pt x="2624859" y="2131324"/>
                  </a:lnTo>
                  <a:lnTo>
                    <a:pt x="2603420" y="2085033"/>
                  </a:lnTo>
                  <a:lnTo>
                    <a:pt x="2581982" y="2038741"/>
                  </a:lnTo>
                  <a:lnTo>
                    <a:pt x="2560543" y="1992450"/>
                  </a:lnTo>
                  <a:lnTo>
                    <a:pt x="2539105" y="1946158"/>
                  </a:lnTo>
                  <a:lnTo>
                    <a:pt x="2517666" y="1899867"/>
                  </a:lnTo>
                  <a:lnTo>
                    <a:pt x="2496227" y="1853575"/>
                  </a:lnTo>
                  <a:lnTo>
                    <a:pt x="2474789" y="1807284"/>
                  </a:lnTo>
                  <a:lnTo>
                    <a:pt x="2453350" y="1760992"/>
                  </a:lnTo>
                  <a:lnTo>
                    <a:pt x="2431912" y="1714701"/>
                  </a:lnTo>
                  <a:lnTo>
                    <a:pt x="2410473" y="1668409"/>
                  </a:lnTo>
                  <a:lnTo>
                    <a:pt x="2389035" y="1622118"/>
                  </a:lnTo>
                  <a:close/>
                </a:path>
                <a:path w="6531609" h="3932554">
                  <a:moveTo>
                    <a:pt x="1093254" y="2222193"/>
                  </a:moveTo>
                  <a:lnTo>
                    <a:pt x="1143483" y="2198951"/>
                  </a:lnTo>
                  <a:lnTo>
                    <a:pt x="1193730" y="2175703"/>
                  </a:lnTo>
                  <a:lnTo>
                    <a:pt x="1243983" y="2152442"/>
                  </a:lnTo>
                  <a:lnTo>
                    <a:pt x="1294231" y="2129164"/>
                  </a:lnTo>
                  <a:lnTo>
                    <a:pt x="1344460" y="2105861"/>
                  </a:lnTo>
                  <a:lnTo>
                    <a:pt x="1373966" y="2147600"/>
                  </a:lnTo>
                  <a:lnTo>
                    <a:pt x="1403472" y="2189338"/>
                  </a:lnTo>
                  <a:lnTo>
                    <a:pt x="1432978" y="2231074"/>
                  </a:lnTo>
                  <a:lnTo>
                    <a:pt x="1462484" y="2272808"/>
                  </a:lnTo>
                  <a:lnTo>
                    <a:pt x="1491989" y="2314540"/>
                  </a:lnTo>
                  <a:lnTo>
                    <a:pt x="1521493" y="2356272"/>
                  </a:lnTo>
                  <a:lnTo>
                    <a:pt x="1550996" y="2398003"/>
                  </a:lnTo>
                  <a:lnTo>
                    <a:pt x="1580499" y="2439733"/>
                  </a:lnTo>
                  <a:lnTo>
                    <a:pt x="1610001" y="2481463"/>
                  </a:lnTo>
                  <a:lnTo>
                    <a:pt x="1639501" y="2523194"/>
                  </a:lnTo>
                  <a:lnTo>
                    <a:pt x="1669000" y="2564924"/>
                  </a:lnTo>
                  <a:lnTo>
                    <a:pt x="1698498" y="2606655"/>
                  </a:lnTo>
                  <a:lnTo>
                    <a:pt x="1727994" y="2648387"/>
                  </a:lnTo>
                  <a:lnTo>
                    <a:pt x="1757489" y="2690119"/>
                  </a:lnTo>
                  <a:lnTo>
                    <a:pt x="1786981" y="2731853"/>
                  </a:lnTo>
                  <a:lnTo>
                    <a:pt x="1816472" y="2773589"/>
                  </a:lnTo>
                  <a:lnTo>
                    <a:pt x="1845960" y="2815326"/>
                  </a:lnTo>
                  <a:lnTo>
                    <a:pt x="1875447" y="2857066"/>
                  </a:lnTo>
                  <a:lnTo>
                    <a:pt x="1862618" y="2807621"/>
                  </a:lnTo>
                  <a:lnTo>
                    <a:pt x="1849788" y="2758175"/>
                  </a:lnTo>
                  <a:lnTo>
                    <a:pt x="1836956" y="2708729"/>
                  </a:lnTo>
                  <a:lnTo>
                    <a:pt x="1824123" y="2659283"/>
                  </a:lnTo>
                  <a:lnTo>
                    <a:pt x="1811288" y="2609837"/>
                  </a:lnTo>
                  <a:lnTo>
                    <a:pt x="1798452" y="2560389"/>
                  </a:lnTo>
                  <a:lnTo>
                    <a:pt x="1785615" y="2510941"/>
                  </a:lnTo>
                  <a:lnTo>
                    <a:pt x="1772778" y="2461492"/>
                  </a:lnTo>
                  <a:lnTo>
                    <a:pt x="1759940" y="2412042"/>
                  </a:lnTo>
                  <a:lnTo>
                    <a:pt x="1747103" y="2362591"/>
                  </a:lnTo>
                  <a:lnTo>
                    <a:pt x="1734265" y="2313138"/>
                  </a:lnTo>
                  <a:lnTo>
                    <a:pt x="1721429" y="2263684"/>
                  </a:lnTo>
                  <a:lnTo>
                    <a:pt x="1708593" y="2214229"/>
                  </a:lnTo>
                  <a:lnTo>
                    <a:pt x="1695758" y="2164772"/>
                  </a:lnTo>
                  <a:lnTo>
                    <a:pt x="1682924" y="2115312"/>
                  </a:lnTo>
                  <a:lnTo>
                    <a:pt x="1670092" y="2065851"/>
                  </a:lnTo>
                  <a:lnTo>
                    <a:pt x="1657262" y="2016388"/>
                  </a:lnTo>
                  <a:lnTo>
                    <a:pt x="1644434" y="1966923"/>
                  </a:lnTo>
                  <a:lnTo>
                    <a:pt x="1694801" y="1943606"/>
                  </a:lnTo>
                  <a:lnTo>
                    <a:pt x="1745162" y="1920289"/>
                  </a:lnTo>
                  <a:lnTo>
                    <a:pt x="1795511" y="1896971"/>
                  </a:lnTo>
                  <a:lnTo>
                    <a:pt x="1845841" y="1873654"/>
                  </a:lnTo>
                  <a:lnTo>
                    <a:pt x="1896148" y="1850337"/>
                  </a:lnTo>
                  <a:lnTo>
                    <a:pt x="1917586" y="1896628"/>
                  </a:lnTo>
                  <a:lnTo>
                    <a:pt x="1939025" y="1942920"/>
                  </a:lnTo>
                  <a:lnTo>
                    <a:pt x="1960463" y="1989211"/>
                  </a:lnTo>
                  <a:lnTo>
                    <a:pt x="1981902" y="2035503"/>
                  </a:lnTo>
                  <a:lnTo>
                    <a:pt x="2003340" y="2081794"/>
                  </a:lnTo>
                  <a:lnTo>
                    <a:pt x="2024779" y="2128086"/>
                  </a:lnTo>
                  <a:lnTo>
                    <a:pt x="2046218" y="2174377"/>
                  </a:lnTo>
                  <a:lnTo>
                    <a:pt x="2067656" y="2220669"/>
                  </a:lnTo>
                  <a:lnTo>
                    <a:pt x="2089095" y="2266960"/>
                  </a:lnTo>
                  <a:lnTo>
                    <a:pt x="2110533" y="2313252"/>
                  </a:lnTo>
                  <a:lnTo>
                    <a:pt x="2131972" y="2359543"/>
                  </a:lnTo>
                  <a:lnTo>
                    <a:pt x="2153411" y="2405835"/>
                  </a:lnTo>
                  <a:lnTo>
                    <a:pt x="2174849" y="2452126"/>
                  </a:lnTo>
                  <a:lnTo>
                    <a:pt x="2196288" y="2498418"/>
                  </a:lnTo>
                  <a:lnTo>
                    <a:pt x="2217726" y="2544709"/>
                  </a:lnTo>
                  <a:lnTo>
                    <a:pt x="2239165" y="2591001"/>
                  </a:lnTo>
                  <a:lnTo>
                    <a:pt x="2260603" y="2637292"/>
                  </a:lnTo>
                  <a:lnTo>
                    <a:pt x="2282042" y="2683584"/>
                  </a:lnTo>
                  <a:lnTo>
                    <a:pt x="2303481" y="2729875"/>
                  </a:lnTo>
                  <a:lnTo>
                    <a:pt x="2324919" y="2776167"/>
                  </a:lnTo>
                  <a:lnTo>
                    <a:pt x="2346358" y="2822458"/>
                  </a:lnTo>
                  <a:lnTo>
                    <a:pt x="2367796" y="2868750"/>
                  </a:lnTo>
                  <a:lnTo>
                    <a:pt x="2389235" y="2915041"/>
                  </a:lnTo>
                  <a:lnTo>
                    <a:pt x="2410673" y="2961333"/>
                  </a:lnTo>
                  <a:lnTo>
                    <a:pt x="2432112" y="3007624"/>
                  </a:lnTo>
                  <a:lnTo>
                    <a:pt x="2453551" y="3053916"/>
                  </a:lnTo>
                  <a:lnTo>
                    <a:pt x="2414591" y="3071994"/>
                  </a:lnTo>
                  <a:lnTo>
                    <a:pt x="2375620" y="3090047"/>
                  </a:lnTo>
                  <a:lnTo>
                    <a:pt x="2336625" y="3108101"/>
                  </a:lnTo>
                  <a:lnTo>
                    <a:pt x="2297595" y="3126179"/>
                  </a:lnTo>
                  <a:lnTo>
                    <a:pt x="2276711" y="3081058"/>
                  </a:lnTo>
                  <a:lnTo>
                    <a:pt x="2255827" y="3035940"/>
                  </a:lnTo>
                  <a:lnTo>
                    <a:pt x="2234940" y="2990822"/>
                  </a:lnTo>
                  <a:lnTo>
                    <a:pt x="2214053" y="2945706"/>
                  </a:lnTo>
                  <a:lnTo>
                    <a:pt x="2193164" y="2900591"/>
                  </a:lnTo>
                  <a:lnTo>
                    <a:pt x="2172275" y="2855476"/>
                  </a:lnTo>
                  <a:lnTo>
                    <a:pt x="2151385" y="2810363"/>
                  </a:lnTo>
                  <a:lnTo>
                    <a:pt x="2130494" y="2765250"/>
                  </a:lnTo>
                  <a:lnTo>
                    <a:pt x="2109603" y="2720137"/>
                  </a:lnTo>
                  <a:lnTo>
                    <a:pt x="2088711" y="2675025"/>
                  </a:lnTo>
                  <a:lnTo>
                    <a:pt x="2067820" y="2629913"/>
                  </a:lnTo>
                  <a:lnTo>
                    <a:pt x="2046928" y="2584801"/>
                  </a:lnTo>
                  <a:lnTo>
                    <a:pt x="2026037" y="2539688"/>
                  </a:lnTo>
                  <a:lnTo>
                    <a:pt x="2005147" y="2494575"/>
                  </a:lnTo>
                  <a:lnTo>
                    <a:pt x="1984256" y="2449461"/>
                  </a:lnTo>
                  <a:lnTo>
                    <a:pt x="1963367" y="2404347"/>
                  </a:lnTo>
                  <a:lnTo>
                    <a:pt x="1942478" y="2359232"/>
                  </a:lnTo>
                  <a:lnTo>
                    <a:pt x="1921591" y="2314116"/>
                  </a:lnTo>
                  <a:lnTo>
                    <a:pt x="1900705" y="2268998"/>
                  </a:lnTo>
                  <a:lnTo>
                    <a:pt x="1879820" y="2223879"/>
                  </a:lnTo>
                  <a:lnTo>
                    <a:pt x="1858937" y="2178759"/>
                  </a:lnTo>
                  <a:lnTo>
                    <a:pt x="1871964" y="2227509"/>
                  </a:lnTo>
                  <a:lnTo>
                    <a:pt x="1884993" y="2276259"/>
                  </a:lnTo>
                  <a:lnTo>
                    <a:pt x="1898023" y="2325009"/>
                  </a:lnTo>
                  <a:lnTo>
                    <a:pt x="1911055" y="2373759"/>
                  </a:lnTo>
                  <a:lnTo>
                    <a:pt x="1924088" y="2422510"/>
                  </a:lnTo>
                  <a:lnTo>
                    <a:pt x="1937121" y="2471261"/>
                  </a:lnTo>
                  <a:lnTo>
                    <a:pt x="1950156" y="2520013"/>
                  </a:lnTo>
                  <a:lnTo>
                    <a:pt x="1963190" y="2568765"/>
                  </a:lnTo>
                  <a:lnTo>
                    <a:pt x="1976226" y="2617518"/>
                  </a:lnTo>
                  <a:lnTo>
                    <a:pt x="1989261" y="2666271"/>
                  </a:lnTo>
                  <a:lnTo>
                    <a:pt x="2002297" y="2715026"/>
                  </a:lnTo>
                  <a:lnTo>
                    <a:pt x="2015332" y="2763781"/>
                  </a:lnTo>
                  <a:lnTo>
                    <a:pt x="2028368" y="2812537"/>
                  </a:lnTo>
                  <a:lnTo>
                    <a:pt x="2041403" y="2861295"/>
                  </a:lnTo>
                  <a:lnTo>
                    <a:pt x="2054437" y="2910053"/>
                  </a:lnTo>
                  <a:lnTo>
                    <a:pt x="2067471" y="2958813"/>
                  </a:lnTo>
                  <a:lnTo>
                    <a:pt x="2080503" y="3007574"/>
                  </a:lnTo>
                  <a:lnTo>
                    <a:pt x="2093535" y="3056336"/>
                  </a:lnTo>
                  <a:lnTo>
                    <a:pt x="2106565" y="3105100"/>
                  </a:lnTo>
                  <a:lnTo>
                    <a:pt x="2119594" y="3153866"/>
                  </a:lnTo>
                  <a:lnTo>
                    <a:pt x="2132622" y="3202633"/>
                  </a:lnTo>
                  <a:lnTo>
                    <a:pt x="2092236" y="3221304"/>
                  </a:lnTo>
                  <a:lnTo>
                    <a:pt x="2051850" y="3239987"/>
                  </a:lnTo>
                  <a:lnTo>
                    <a:pt x="2011464" y="3258694"/>
                  </a:lnTo>
                  <a:lnTo>
                    <a:pt x="1971078" y="3277436"/>
                  </a:lnTo>
                  <a:lnTo>
                    <a:pt x="1942340" y="3235943"/>
                  </a:lnTo>
                  <a:lnTo>
                    <a:pt x="1913604" y="3194451"/>
                  </a:lnTo>
                  <a:lnTo>
                    <a:pt x="1884870" y="3152958"/>
                  </a:lnTo>
                  <a:lnTo>
                    <a:pt x="1856137" y="3111466"/>
                  </a:lnTo>
                  <a:lnTo>
                    <a:pt x="1827406" y="3069974"/>
                  </a:lnTo>
                  <a:lnTo>
                    <a:pt x="1798676" y="3028483"/>
                  </a:lnTo>
                  <a:lnTo>
                    <a:pt x="1769947" y="2986992"/>
                  </a:lnTo>
                  <a:lnTo>
                    <a:pt x="1741220" y="2945501"/>
                  </a:lnTo>
                  <a:lnTo>
                    <a:pt x="1712493" y="2904011"/>
                  </a:lnTo>
                  <a:lnTo>
                    <a:pt x="1683767" y="2862522"/>
                  </a:lnTo>
                  <a:lnTo>
                    <a:pt x="1655043" y="2821034"/>
                  </a:lnTo>
                  <a:lnTo>
                    <a:pt x="1626319" y="2779547"/>
                  </a:lnTo>
                  <a:lnTo>
                    <a:pt x="1597596" y="2738061"/>
                  </a:lnTo>
                  <a:lnTo>
                    <a:pt x="1568873" y="2696576"/>
                  </a:lnTo>
                  <a:lnTo>
                    <a:pt x="1540151" y="2655091"/>
                  </a:lnTo>
                  <a:lnTo>
                    <a:pt x="1511430" y="2613609"/>
                  </a:lnTo>
                  <a:lnTo>
                    <a:pt x="1482709" y="2572127"/>
                  </a:lnTo>
                  <a:lnTo>
                    <a:pt x="1453988" y="2530647"/>
                  </a:lnTo>
                  <a:lnTo>
                    <a:pt x="1425268" y="2489168"/>
                  </a:lnTo>
                  <a:lnTo>
                    <a:pt x="1396548" y="2447691"/>
                  </a:lnTo>
                  <a:lnTo>
                    <a:pt x="1367828" y="2406216"/>
                  </a:lnTo>
                  <a:lnTo>
                    <a:pt x="1388727" y="2451320"/>
                  </a:lnTo>
                  <a:lnTo>
                    <a:pt x="1409626" y="2496426"/>
                  </a:lnTo>
                  <a:lnTo>
                    <a:pt x="1430522" y="2541533"/>
                  </a:lnTo>
                  <a:lnTo>
                    <a:pt x="1451418" y="2586641"/>
                  </a:lnTo>
                  <a:lnTo>
                    <a:pt x="1472312" y="2631752"/>
                  </a:lnTo>
                  <a:lnTo>
                    <a:pt x="1493206" y="2676863"/>
                  </a:lnTo>
                  <a:lnTo>
                    <a:pt x="1514099" y="2721976"/>
                  </a:lnTo>
                  <a:lnTo>
                    <a:pt x="1534991" y="2767089"/>
                  </a:lnTo>
                  <a:lnTo>
                    <a:pt x="1555883" y="2812204"/>
                  </a:lnTo>
                  <a:lnTo>
                    <a:pt x="1576774" y="2857320"/>
                  </a:lnTo>
                  <a:lnTo>
                    <a:pt x="1597666" y="2902437"/>
                  </a:lnTo>
                  <a:lnTo>
                    <a:pt x="1618557" y="2947554"/>
                  </a:lnTo>
                  <a:lnTo>
                    <a:pt x="1639449" y="2992673"/>
                  </a:lnTo>
                  <a:lnTo>
                    <a:pt x="1660342" y="3037792"/>
                  </a:lnTo>
                  <a:lnTo>
                    <a:pt x="1681234" y="3082911"/>
                  </a:lnTo>
                  <a:lnTo>
                    <a:pt x="1702128" y="3128031"/>
                  </a:lnTo>
                  <a:lnTo>
                    <a:pt x="1723022" y="3173152"/>
                  </a:lnTo>
                  <a:lnTo>
                    <a:pt x="1743918" y="3218272"/>
                  </a:lnTo>
                  <a:lnTo>
                    <a:pt x="1764815" y="3263393"/>
                  </a:lnTo>
                  <a:lnTo>
                    <a:pt x="1785713" y="3308515"/>
                  </a:lnTo>
                  <a:lnTo>
                    <a:pt x="1806613" y="3353636"/>
                  </a:lnTo>
                  <a:lnTo>
                    <a:pt x="1767582" y="3371658"/>
                  </a:lnTo>
                  <a:lnTo>
                    <a:pt x="1728587" y="3389704"/>
                  </a:lnTo>
                  <a:lnTo>
                    <a:pt x="1689616" y="3407750"/>
                  </a:lnTo>
                  <a:lnTo>
                    <a:pt x="1650657" y="3425772"/>
                  </a:lnTo>
                  <a:lnTo>
                    <a:pt x="1629218" y="3379480"/>
                  </a:lnTo>
                  <a:lnTo>
                    <a:pt x="1607779" y="3333189"/>
                  </a:lnTo>
                  <a:lnTo>
                    <a:pt x="1586341" y="3286897"/>
                  </a:lnTo>
                  <a:lnTo>
                    <a:pt x="1114692" y="2268484"/>
                  </a:lnTo>
                  <a:lnTo>
                    <a:pt x="1093254" y="2222193"/>
                  </a:lnTo>
                  <a:close/>
                </a:path>
                <a:path w="6531609" h="3932554">
                  <a:moveTo>
                    <a:pt x="0" y="2728542"/>
                  </a:moveTo>
                  <a:lnTo>
                    <a:pt x="47414" y="2706588"/>
                  </a:lnTo>
                  <a:lnTo>
                    <a:pt x="94828" y="2684631"/>
                  </a:lnTo>
                  <a:lnTo>
                    <a:pt x="142243" y="2662670"/>
                  </a:lnTo>
                  <a:lnTo>
                    <a:pt x="189658" y="2640707"/>
                  </a:lnTo>
                  <a:lnTo>
                    <a:pt x="237074" y="2618743"/>
                  </a:lnTo>
                  <a:lnTo>
                    <a:pt x="284489" y="2596777"/>
                  </a:lnTo>
                  <a:lnTo>
                    <a:pt x="331904" y="2574811"/>
                  </a:lnTo>
                  <a:lnTo>
                    <a:pt x="379320" y="2552845"/>
                  </a:lnTo>
                  <a:lnTo>
                    <a:pt x="426735" y="2530880"/>
                  </a:lnTo>
                  <a:lnTo>
                    <a:pt x="474150" y="2508917"/>
                  </a:lnTo>
                  <a:lnTo>
                    <a:pt x="521565" y="2486957"/>
                  </a:lnTo>
                  <a:lnTo>
                    <a:pt x="568980" y="2465000"/>
                  </a:lnTo>
                  <a:lnTo>
                    <a:pt x="616394" y="2443046"/>
                  </a:lnTo>
                  <a:lnTo>
                    <a:pt x="639966" y="2493983"/>
                  </a:lnTo>
                  <a:lnTo>
                    <a:pt x="663536" y="2544884"/>
                  </a:lnTo>
                  <a:lnTo>
                    <a:pt x="687106" y="2595761"/>
                  </a:lnTo>
                  <a:lnTo>
                    <a:pt x="710679" y="2646627"/>
                  </a:lnTo>
                  <a:lnTo>
                    <a:pt x="665824" y="2667426"/>
                  </a:lnTo>
                  <a:lnTo>
                    <a:pt x="620970" y="2688218"/>
                  </a:lnTo>
                  <a:lnTo>
                    <a:pt x="576116" y="2709004"/>
                  </a:lnTo>
                  <a:lnTo>
                    <a:pt x="531263" y="2729784"/>
                  </a:lnTo>
                  <a:lnTo>
                    <a:pt x="486410" y="2750561"/>
                  </a:lnTo>
                  <a:lnTo>
                    <a:pt x="441556" y="2771333"/>
                  </a:lnTo>
                  <a:lnTo>
                    <a:pt x="396703" y="2792102"/>
                  </a:lnTo>
                  <a:lnTo>
                    <a:pt x="351849" y="2812869"/>
                  </a:lnTo>
                  <a:lnTo>
                    <a:pt x="306995" y="2833634"/>
                  </a:lnTo>
                  <a:lnTo>
                    <a:pt x="262140" y="2854399"/>
                  </a:lnTo>
                  <a:lnTo>
                    <a:pt x="282733" y="2898858"/>
                  </a:lnTo>
                  <a:lnTo>
                    <a:pt x="303327" y="2943332"/>
                  </a:lnTo>
                  <a:lnTo>
                    <a:pt x="323921" y="2987812"/>
                  </a:lnTo>
                  <a:lnTo>
                    <a:pt x="344516" y="3032293"/>
                  </a:lnTo>
                  <a:lnTo>
                    <a:pt x="365113" y="3076767"/>
                  </a:lnTo>
                  <a:lnTo>
                    <a:pt x="385711" y="3121226"/>
                  </a:lnTo>
                  <a:lnTo>
                    <a:pt x="432083" y="3099759"/>
                  </a:lnTo>
                  <a:lnTo>
                    <a:pt x="478455" y="3078284"/>
                  </a:lnTo>
                  <a:lnTo>
                    <a:pt x="524827" y="3056804"/>
                  </a:lnTo>
                  <a:lnTo>
                    <a:pt x="571199" y="3035321"/>
                  </a:lnTo>
                  <a:lnTo>
                    <a:pt x="617571" y="3013837"/>
                  </a:lnTo>
                  <a:lnTo>
                    <a:pt x="663943" y="2992354"/>
                  </a:lnTo>
                  <a:lnTo>
                    <a:pt x="710315" y="2970874"/>
                  </a:lnTo>
                  <a:lnTo>
                    <a:pt x="756687" y="2949399"/>
                  </a:lnTo>
                  <a:lnTo>
                    <a:pt x="803059" y="2927932"/>
                  </a:lnTo>
                  <a:lnTo>
                    <a:pt x="826510" y="2978625"/>
                  </a:lnTo>
                  <a:lnTo>
                    <a:pt x="849985" y="3029341"/>
                  </a:lnTo>
                  <a:lnTo>
                    <a:pt x="873460" y="3080058"/>
                  </a:lnTo>
                  <a:lnTo>
                    <a:pt x="896912" y="3130751"/>
                  </a:lnTo>
                  <a:lnTo>
                    <a:pt x="850555" y="3152214"/>
                  </a:lnTo>
                  <a:lnTo>
                    <a:pt x="804195" y="3173678"/>
                  </a:lnTo>
                  <a:lnTo>
                    <a:pt x="757832" y="3195145"/>
                  </a:lnTo>
                  <a:lnTo>
                    <a:pt x="711466" y="3216614"/>
                  </a:lnTo>
                  <a:lnTo>
                    <a:pt x="665098" y="3238088"/>
                  </a:lnTo>
                  <a:lnTo>
                    <a:pt x="618729" y="3259567"/>
                  </a:lnTo>
                  <a:lnTo>
                    <a:pt x="572358" y="3281052"/>
                  </a:lnTo>
                  <a:lnTo>
                    <a:pt x="525987" y="3302544"/>
                  </a:lnTo>
                  <a:lnTo>
                    <a:pt x="479615" y="3324045"/>
                  </a:lnTo>
                  <a:lnTo>
                    <a:pt x="501288" y="3370806"/>
                  </a:lnTo>
                  <a:lnTo>
                    <a:pt x="522959" y="3417581"/>
                  </a:lnTo>
                  <a:lnTo>
                    <a:pt x="544630" y="3464367"/>
                  </a:lnTo>
                  <a:lnTo>
                    <a:pt x="566301" y="3511162"/>
                  </a:lnTo>
                  <a:lnTo>
                    <a:pt x="587972" y="3557964"/>
                  </a:lnTo>
                  <a:lnTo>
                    <a:pt x="609644" y="3604770"/>
                  </a:lnTo>
                  <a:lnTo>
                    <a:pt x="631316" y="3651578"/>
                  </a:lnTo>
                  <a:lnTo>
                    <a:pt x="677771" y="3630055"/>
                  </a:lnTo>
                  <a:lnTo>
                    <a:pt x="724223" y="3608538"/>
                  </a:lnTo>
                  <a:lnTo>
                    <a:pt x="770673" y="3587026"/>
                  </a:lnTo>
                  <a:lnTo>
                    <a:pt x="817122" y="3565517"/>
                  </a:lnTo>
                  <a:lnTo>
                    <a:pt x="863569" y="3544009"/>
                  </a:lnTo>
                  <a:lnTo>
                    <a:pt x="910016" y="3522501"/>
                  </a:lnTo>
                  <a:lnTo>
                    <a:pt x="956461" y="3500992"/>
                  </a:lnTo>
                  <a:lnTo>
                    <a:pt x="1002905" y="3479480"/>
                  </a:lnTo>
                  <a:lnTo>
                    <a:pt x="1049350" y="3457963"/>
                  </a:lnTo>
                  <a:lnTo>
                    <a:pt x="1095794" y="3436440"/>
                  </a:lnTo>
                  <a:lnTo>
                    <a:pt x="1119245" y="3487186"/>
                  </a:lnTo>
                  <a:lnTo>
                    <a:pt x="1142720" y="3537897"/>
                  </a:lnTo>
                  <a:lnTo>
                    <a:pt x="1166195" y="3588584"/>
                  </a:lnTo>
                  <a:lnTo>
                    <a:pt x="1189647" y="3639259"/>
                  </a:lnTo>
                  <a:lnTo>
                    <a:pt x="1144473" y="3660185"/>
                  </a:lnTo>
                  <a:lnTo>
                    <a:pt x="1099302" y="3681107"/>
                  </a:lnTo>
                  <a:lnTo>
                    <a:pt x="1054135" y="3702027"/>
                  </a:lnTo>
                  <a:lnTo>
                    <a:pt x="1008970" y="3722945"/>
                  </a:lnTo>
                  <a:lnTo>
                    <a:pt x="963808" y="3743861"/>
                  </a:lnTo>
                  <a:lnTo>
                    <a:pt x="918647" y="3764776"/>
                  </a:lnTo>
                  <a:lnTo>
                    <a:pt x="873488" y="3785690"/>
                  </a:lnTo>
                  <a:lnTo>
                    <a:pt x="828330" y="3806604"/>
                  </a:lnTo>
                  <a:lnTo>
                    <a:pt x="783172" y="3827519"/>
                  </a:lnTo>
                  <a:lnTo>
                    <a:pt x="738014" y="3848435"/>
                  </a:lnTo>
                  <a:lnTo>
                    <a:pt x="692857" y="3869353"/>
                  </a:lnTo>
                  <a:lnTo>
                    <a:pt x="647698" y="3890272"/>
                  </a:lnTo>
                  <a:lnTo>
                    <a:pt x="602538" y="3911195"/>
                  </a:lnTo>
                  <a:lnTo>
                    <a:pt x="557377" y="3932121"/>
                  </a:lnTo>
                  <a:lnTo>
                    <a:pt x="535940" y="3885829"/>
                  </a:lnTo>
                  <a:lnTo>
                    <a:pt x="514503" y="3839538"/>
                  </a:lnTo>
                  <a:lnTo>
                    <a:pt x="493065" y="3793246"/>
                  </a:lnTo>
                  <a:lnTo>
                    <a:pt x="471628" y="3746955"/>
                  </a:lnTo>
                  <a:lnTo>
                    <a:pt x="450190" y="3700663"/>
                  </a:lnTo>
                  <a:lnTo>
                    <a:pt x="428753" y="3654372"/>
                  </a:lnTo>
                  <a:lnTo>
                    <a:pt x="407315" y="3608080"/>
                  </a:lnTo>
                  <a:lnTo>
                    <a:pt x="385877" y="3561789"/>
                  </a:lnTo>
                  <a:lnTo>
                    <a:pt x="364440" y="3515497"/>
                  </a:lnTo>
                  <a:lnTo>
                    <a:pt x="343002" y="3469206"/>
                  </a:lnTo>
                  <a:lnTo>
                    <a:pt x="321564" y="3422914"/>
                  </a:lnTo>
                  <a:lnTo>
                    <a:pt x="300126" y="3376623"/>
                  </a:lnTo>
                  <a:lnTo>
                    <a:pt x="278688" y="3330331"/>
                  </a:lnTo>
                  <a:lnTo>
                    <a:pt x="257250" y="3284040"/>
                  </a:lnTo>
                  <a:lnTo>
                    <a:pt x="235813" y="3237748"/>
                  </a:lnTo>
                  <a:lnTo>
                    <a:pt x="214375" y="3191457"/>
                  </a:lnTo>
                  <a:lnTo>
                    <a:pt x="192937" y="3145165"/>
                  </a:lnTo>
                  <a:lnTo>
                    <a:pt x="171499" y="3098874"/>
                  </a:lnTo>
                  <a:lnTo>
                    <a:pt x="150062" y="3052582"/>
                  </a:lnTo>
                  <a:lnTo>
                    <a:pt x="128624" y="3006291"/>
                  </a:lnTo>
                  <a:lnTo>
                    <a:pt x="107186" y="2959999"/>
                  </a:lnTo>
                  <a:lnTo>
                    <a:pt x="85749" y="2913708"/>
                  </a:lnTo>
                  <a:lnTo>
                    <a:pt x="64311" y="2867416"/>
                  </a:lnTo>
                  <a:lnTo>
                    <a:pt x="42874" y="2821125"/>
                  </a:lnTo>
                  <a:lnTo>
                    <a:pt x="21437" y="2774833"/>
                  </a:lnTo>
                  <a:lnTo>
                    <a:pt x="0" y="2728542"/>
                  </a:lnTo>
                  <a:close/>
                </a:path>
                <a:path w="6531609" h="3932554">
                  <a:moveTo>
                    <a:pt x="3832390" y="1745435"/>
                  </a:moveTo>
                  <a:lnTo>
                    <a:pt x="3877123" y="1724705"/>
                  </a:lnTo>
                  <a:lnTo>
                    <a:pt x="3921845" y="1703986"/>
                  </a:lnTo>
                  <a:lnTo>
                    <a:pt x="3966560" y="1683273"/>
                  </a:lnTo>
                  <a:lnTo>
                    <a:pt x="4011274" y="1662563"/>
                  </a:lnTo>
                  <a:lnTo>
                    <a:pt x="4055989" y="1641850"/>
                  </a:lnTo>
                  <a:lnTo>
                    <a:pt x="4100711" y="1621131"/>
                  </a:lnTo>
                  <a:lnTo>
                    <a:pt x="4145445" y="1600401"/>
                  </a:lnTo>
                  <a:lnTo>
                    <a:pt x="4166794" y="1646565"/>
                  </a:lnTo>
                  <a:lnTo>
                    <a:pt x="4188161" y="1692711"/>
                  </a:lnTo>
                  <a:lnTo>
                    <a:pt x="4209535" y="1738850"/>
                  </a:lnTo>
                  <a:lnTo>
                    <a:pt x="4230902" y="1784996"/>
                  </a:lnTo>
                  <a:lnTo>
                    <a:pt x="4252252" y="1831160"/>
                  </a:lnTo>
                  <a:lnTo>
                    <a:pt x="4207518" y="1851850"/>
                  </a:lnTo>
                  <a:lnTo>
                    <a:pt x="4162796" y="1872551"/>
                  </a:lnTo>
                  <a:lnTo>
                    <a:pt x="4118081" y="1893258"/>
                  </a:lnTo>
                  <a:lnTo>
                    <a:pt x="4073367" y="1913968"/>
                  </a:lnTo>
                  <a:lnTo>
                    <a:pt x="4028652" y="1934676"/>
                  </a:lnTo>
                  <a:lnTo>
                    <a:pt x="3983930" y="1955377"/>
                  </a:lnTo>
                  <a:lnTo>
                    <a:pt x="3939197" y="1976067"/>
                  </a:lnTo>
                  <a:lnTo>
                    <a:pt x="3917860" y="1929953"/>
                  </a:lnTo>
                  <a:lnTo>
                    <a:pt x="3896516" y="1883820"/>
                  </a:lnTo>
                  <a:lnTo>
                    <a:pt x="3875161" y="1837682"/>
                  </a:lnTo>
                  <a:lnTo>
                    <a:pt x="3853788" y="1791549"/>
                  </a:lnTo>
                  <a:lnTo>
                    <a:pt x="3832390" y="1745435"/>
                  </a:lnTo>
                  <a:close/>
                </a:path>
                <a:path w="6531609" h="3932554">
                  <a:moveTo>
                    <a:pt x="4520984" y="882089"/>
                  </a:moveTo>
                  <a:lnTo>
                    <a:pt x="4541177" y="925740"/>
                  </a:lnTo>
                  <a:lnTo>
                    <a:pt x="4561370" y="969389"/>
                  </a:lnTo>
                  <a:lnTo>
                    <a:pt x="4581563" y="1013034"/>
                  </a:lnTo>
                  <a:lnTo>
                    <a:pt x="4601756" y="1056672"/>
                  </a:lnTo>
                  <a:lnTo>
                    <a:pt x="4621949" y="1100301"/>
                  </a:lnTo>
                  <a:lnTo>
                    <a:pt x="4642142" y="1143919"/>
                  </a:lnTo>
                  <a:lnTo>
                    <a:pt x="4662335" y="1187524"/>
                  </a:lnTo>
                  <a:lnTo>
                    <a:pt x="4693386" y="1173141"/>
                  </a:lnTo>
                  <a:lnTo>
                    <a:pt x="4724438" y="1158758"/>
                  </a:lnTo>
                  <a:lnTo>
                    <a:pt x="4755489" y="1144376"/>
                  </a:lnTo>
                  <a:lnTo>
                    <a:pt x="4786541" y="1129993"/>
                  </a:lnTo>
                  <a:lnTo>
                    <a:pt x="4840833" y="1103775"/>
                  </a:lnTo>
                  <a:lnTo>
                    <a:pt x="4882934" y="1080939"/>
                  </a:lnTo>
                  <a:lnTo>
                    <a:pt x="4930559" y="1045411"/>
                  </a:lnTo>
                  <a:lnTo>
                    <a:pt x="4952454" y="993690"/>
                  </a:lnTo>
                  <a:lnTo>
                    <a:pt x="4954054" y="972640"/>
                  </a:lnTo>
                  <a:lnTo>
                    <a:pt x="4952575" y="950014"/>
                  </a:lnTo>
                  <a:lnTo>
                    <a:pt x="4940141" y="900952"/>
                  </a:lnTo>
                  <a:lnTo>
                    <a:pt x="4914422" y="846203"/>
                  </a:lnTo>
                  <a:lnTo>
                    <a:pt x="4880513" y="802388"/>
                  </a:lnTo>
                  <a:lnTo>
                    <a:pt x="4841172" y="775574"/>
                  </a:lnTo>
                  <a:lnTo>
                    <a:pt x="4798639" y="766569"/>
                  </a:lnTo>
                  <a:lnTo>
                    <a:pt x="4776254" y="768805"/>
                  </a:lnTo>
                  <a:lnTo>
                    <a:pt x="4734042" y="784680"/>
                  </a:lnTo>
                  <a:lnTo>
                    <a:pt x="4697976" y="800487"/>
                  </a:lnTo>
                  <a:lnTo>
                    <a:pt x="4651921" y="821510"/>
                  </a:lnTo>
                  <a:lnTo>
                    <a:pt x="4586404" y="851799"/>
                  </a:lnTo>
                  <a:lnTo>
                    <a:pt x="4553676" y="866944"/>
                  </a:lnTo>
                  <a:lnTo>
                    <a:pt x="4520984" y="882089"/>
                  </a:lnTo>
                  <a:close/>
                </a:path>
                <a:path w="6531609" h="3932554">
                  <a:moveTo>
                    <a:pt x="4258729" y="756232"/>
                  </a:moveTo>
                  <a:lnTo>
                    <a:pt x="4302919" y="735795"/>
                  </a:lnTo>
                  <a:lnTo>
                    <a:pt x="4347099" y="715350"/>
                  </a:lnTo>
                  <a:lnTo>
                    <a:pt x="4391270" y="694898"/>
                  </a:lnTo>
                  <a:lnTo>
                    <a:pt x="4435433" y="674444"/>
                  </a:lnTo>
                  <a:lnTo>
                    <a:pt x="4479591" y="653989"/>
                  </a:lnTo>
                  <a:lnTo>
                    <a:pt x="4523744" y="633538"/>
                  </a:lnTo>
                  <a:lnTo>
                    <a:pt x="4567894" y="613093"/>
                  </a:lnTo>
                  <a:lnTo>
                    <a:pt x="4612043" y="592656"/>
                  </a:lnTo>
                  <a:lnTo>
                    <a:pt x="4675078" y="565936"/>
                  </a:lnTo>
                  <a:lnTo>
                    <a:pt x="4730851" y="547492"/>
                  </a:lnTo>
                  <a:lnTo>
                    <a:pt x="4779385" y="537310"/>
                  </a:lnTo>
                  <a:lnTo>
                    <a:pt x="4820704" y="535379"/>
                  </a:lnTo>
                  <a:lnTo>
                    <a:pt x="4858375" y="541501"/>
                  </a:lnTo>
                  <a:lnTo>
                    <a:pt x="4895951" y="555302"/>
                  </a:lnTo>
                  <a:lnTo>
                    <a:pt x="4933432" y="576795"/>
                  </a:lnTo>
                  <a:lnTo>
                    <a:pt x="4970818" y="605991"/>
                  </a:lnTo>
                  <a:lnTo>
                    <a:pt x="5006582" y="641589"/>
                  </a:lnTo>
                  <a:lnTo>
                    <a:pt x="5039191" y="682270"/>
                  </a:lnTo>
                  <a:lnTo>
                    <a:pt x="5068633" y="728024"/>
                  </a:lnTo>
                  <a:lnTo>
                    <a:pt x="5094897" y="778838"/>
                  </a:lnTo>
                  <a:lnTo>
                    <a:pt x="5116951" y="832147"/>
                  </a:lnTo>
                  <a:lnTo>
                    <a:pt x="5132830" y="883720"/>
                  </a:lnTo>
                  <a:lnTo>
                    <a:pt x="5142546" y="933554"/>
                  </a:lnTo>
                  <a:lnTo>
                    <a:pt x="5146111" y="981652"/>
                  </a:lnTo>
                  <a:lnTo>
                    <a:pt x="5143538" y="1028012"/>
                  </a:lnTo>
                  <a:lnTo>
                    <a:pt x="5134515" y="1071903"/>
                  </a:lnTo>
                  <a:lnTo>
                    <a:pt x="5118719" y="1112594"/>
                  </a:lnTo>
                  <a:lnTo>
                    <a:pt x="5096144" y="1150084"/>
                  </a:lnTo>
                  <a:lnTo>
                    <a:pt x="5066785" y="1184374"/>
                  </a:lnTo>
                  <a:lnTo>
                    <a:pt x="5030635" y="1215464"/>
                  </a:lnTo>
                  <a:lnTo>
                    <a:pt x="5067542" y="1226946"/>
                  </a:lnTo>
                  <a:lnTo>
                    <a:pt x="5135880" y="1256576"/>
                  </a:lnTo>
                  <a:lnTo>
                    <a:pt x="5194232" y="1293185"/>
                  </a:lnTo>
                  <a:lnTo>
                    <a:pt x="5226304" y="1317492"/>
                  </a:lnTo>
                  <a:lnTo>
                    <a:pt x="5263509" y="1347705"/>
                  </a:lnTo>
                  <a:lnTo>
                    <a:pt x="5305853" y="1383838"/>
                  </a:lnTo>
                  <a:lnTo>
                    <a:pt x="5353342" y="1425903"/>
                  </a:lnTo>
                  <a:lnTo>
                    <a:pt x="5388384" y="1457208"/>
                  </a:lnTo>
                  <a:lnTo>
                    <a:pt x="5423413" y="1488514"/>
                  </a:lnTo>
                  <a:lnTo>
                    <a:pt x="5458434" y="1519819"/>
                  </a:lnTo>
                  <a:lnTo>
                    <a:pt x="5493456" y="1551125"/>
                  </a:lnTo>
                  <a:lnTo>
                    <a:pt x="5528484" y="1582430"/>
                  </a:lnTo>
                  <a:lnTo>
                    <a:pt x="5563527" y="1613736"/>
                  </a:lnTo>
                  <a:lnTo>
                    <a:pt x="5513332" y="1636977"/>
                  </a:lnTo>
                  <a:lnTo>
                    <a:pt x="5463149" y="1660218"/>
                  </a:lnTo>
                  <a:lnTo>
                    <a:pt x="5412990" y="1683459"/>
                  </a:lnTo>
                  <a:lnTo>
                    <a:pt x="5362867" y="1706700"/>
                  </a:lnTo>
                  <a:lnTo>
                    <a:pt x="5322417" y="1672410"/>
                  </a:lnTo>
                  <a:lnTo>
                    <a:pt x="5281968" y="1638120"/>
                  </a:lnTo>
                  <a:lnTo>
                    <a:pt x="5241518" y="1603830"/>
                  </a:lnTo>
                  <a:lnTo>
                    <a:pt x="5201069" y="1569540"/>
                  </a:lnTo>
                  <a:lnTo>
                    <a:pt x="5160619" y="1535250"/>
                  </a:lnTo>
                  <a:lnTo>
                    <a:pt x="5120170" y="1500960"/>
                  </a:lnTo>
                  <a:lnTo>
                    <a:pt x="5060874" y="1451027"/>
                  </a:lnTo>
                  <a:lnTo>
                    <a:pt x="5012712" y="1411727"/>
                  </a:lnTo>
                  <a:lnTo>
                    <a:pt x="4975669" y="1383070"/>
                  </a:lnTo>
                  <a:lnTo>
                    <a:pt x="4929850" y="1353828"/>
                  </a:lnTo>
                  <a:lnTo>
                    <a:pt x="4893032" y="1340442"/>
                  </a:lnTo>
                  <a:lnTo>
                    <a:pt x="4876076" y="1338273"/>
                  </a:lnTo>
                  <a:lnTo>
                    <a:pt x="4858050" y="1339442"/>
                  </a:lnTo>
                  <a:lnTo>
                    <a:pt x="4812711" y="1352257"/>
                  </a:lnTo>
                  <a:lnTo>
                    <a:pt x="4776847" y="1367834"/>
                  </a:lnTo>
                  <a:lnTo>
                    <a:pt x="4751362" y="1379675"/>
                  </a:lnTo>
                  <a:lnTo>
                    <a:pt x="4772493" y="1425357"/>
                  </a:lnTo>
                  <a:lnTo>
                    <a:pt x="4793630" y="1471035"/>
                  </a:lnTo>
                  <a:lnTo>
                    <a:pt x="4814772" y="1516708"/>
                  </a:lnTo>
                  <a:lnTo>
                    <a:pt x="4835919" y="1562378"/>
                  </a:lnTo>
                  <a:lnTo>
                    <a:pt x="4857069" y="1608047"/>
                  </a:lnTo>
                  <a:lnTo>
                    <a:pt x="4878223" y="1653715"/>
                  </a:lnTo>
                  <a:lnTo>
                    <a:pt x="4899380" y="1699384"/>
                  </a:lnTo>
                  <a:lnTo>
                    <a:pt x="4920540" y="1745054"/>
                  </a:lnTo>
                  <a:lnTo>
                    <a:pt x="4941701" y="1790727"/>
                  </a:lnTo>
                  <a:lnTo>
                    <a:pt x="4962863" y="1836405"/>
                  </a:lnTo>
                  <a:lnTo>
                    <a:pt x="4984026" y="1882087"/>
                  </a:lnTo>
                  <a:lnTo>
                    <a:pt x="4942040" y="1901518"/>
                  </a:lnTo>
                  <a:lnTo>
                    <a:pt x="4900079" y="1920949"/>
                  </a:lnTo>
                  <a:lnTo>
                    <a:pt x="4858117" y="1940380"/>
                  </a:lnTo>
                  <a:lnTo>
                    <a:pt x="4816132" y="1959811"/>
                  </a:lnTo>
                  <a:lnTo>
                    <a:pt x="4794693" y="1913519"/>
                  </a:lnTo>
                  <a:lnTo>
                    <a:pt x="4773254" y="1867228"/>
                  </a:lnTo>
                  <a:lnTo>
                    <a:pt x="4280167" y="802523"/>
                  </a:lnTo>
                  <a:lnTo>
                    <a:pt x="4258729" y="756232"/>
                  </a:lnTo>
                  <a:close/>
                </a:path>
                <a:path w="6531609" h="3932554">
                  <a:moveTo>
                    <a:pt x="5769521" y="31697"/>
                  </a:moveTo>
                  <a:lnTo>
                    <a:pt x="5813180" y="14714"/>
                  </a:lnTo>
                  <a:lnTo>
                    <a:pt x="5856967" y="4150"/>
                  </a:lnTo>
                  <a:lnTo>
                    <a:pt x="5900882" y="0"/>
                  </a:lnTo>
                  <a:lnTo>
                    <a:pt x="5944929" y="2258"/>
                  </a:lnTo>
                  <a:lnTo>
                    <a:pt x="5989108" y="10921"/>
                  </a:lnTo>
                  <a:lnTo>
                    <a:pt x="6033424" y="25985"/>
                  </a:lnTo>
                  <a:lnTo>
                    <a:pt x="6077877" y="47445"/>
                  </a:lnTo>
                  <a:lnTo>
                    <a:pt x="6114942" y="71019"/>
                  </a:lnTo>
                  <a:lnTo>
                    <a:pt x="6152234" y="101043"/>
                  </a:lnTo>
                  <a:lnTo>
                    <a:pt x="6189763" y="137504"/>
                  </a:lnTo>
                  <a:lnTo>
                    <a:pt x="6227542" y="180391"/>
                  </a:lnTo>
                  <a:lnTo>
                    <a:pt x="6265583" y="229690"/>
                  </a:lnTo>
                  <a:lnTo>
                    <a:pt x="6230648" y="263313"/>
                  </a:lnTo>
                  <a:lnTo>
                    <a:pt x="6195748" y="296936"/>
                  </a:lnTo>
                  <a:lnTo>
                    <a:pt x="6160873" y="330560"/>
                  </a:lnTo>
                  <a:lnTo>
                    <a:pt x="6126010" y="364183"/>
                  </a:lnTo>
                  <a:lnTo>
                    <a:pt x="6096101" y="324154"/>
                  </a:lnTo>
                  <a:lnTo>
                    <a:pt x="6064478" y="290936"/>
                  </a:lnTo>
                  <a:lnTo>
                    <a:pt x="6031141" y="264528"/>
                  </a:lnTo>
                  <a:lnTo>
                    <a:pt x="5996089" y="244930"/>
                  </a:lnTo>
                  <a:lnTo>
                    <a:pt x="5925397" y="228245"/>
                  </a:lnTo>
                  <a:lnTo>
                    <a:pt x="5891022" y="231803"/>
                  </a:lnTo>
                  <a:lnTo>
                    <a:pt x="5816034" y="269709"/>
                  </a:lnTo>
                  <a:lnTo>
                    <a:pt x="5784697" y="306128"/>
                  </a:lnTo>
                  <a:lnTo>
                    <a:pt x="5763266" y="352525"/>
                  </a:lnTo>
                  <a:lnTo>
                    <a:pt x="5751741" y="408887"/>
                  </a:lnTo>
                  <a:lnTo>
                    <a:pt x="5750293" y="445821"/>
                  </a:lnTo>
                  <a:lnTo>
                    <a:pt x="5753458" y="486524"/>
                  </a:lnTo>
                  <a:lnTo>
                    <a:pt x="5761228" y="530998"/>
                  </a:lnTo>
                  <a:lnTo>
                    <a:pt x="5773596" y="579249"/>
                  </a:lnTo>
                  <a:lnTo>
                    <a:pt x="5790557" y="631281"/>
                  </a:lnTo>
                  <a:lnTo>
                    <a:pt x="5812103" y="687099"/>
                  </a:lnTo>
                  <a:lnTo>
                    <a:pt x="5838228" y="746707"/>
                  </a:lnTo>
                  <a:lnTo>
                    <a:pt x="5868350" y="808694"/>
                  </a:lnTo>
                  <a:lnTo>
                    <a:pt x="5898301" y="864244"/>
                  </a:lnTo>
                  <a:lnTo>
                    <a:pt x="5928081" y="913362"/>
                  </a:lnTo>
                  <a:lnTo>
                    <a:pt x="5957691" y="956047"/>
                  </a:lnTo>
                  <a:lnTo>
                    <a:pt x="5987129" y="992304"/>
                  </a:lnTo>
                  <a:lnTo>
                    <a:pt x="6016396" y="1022133"/>
                  </a:lnTo>
                  <a:lnTo>
                    <a:pt x="6095647" y="1073774"/>
                  </a:lnTo>
                  <a:lnTo>
                    <a:pt x="6144409" y="1087972"/>
                  </a:lnTo>
                  <a:lnTo>
                    <a:pt x="6191813" y="1088097"/>
                  </a:lnTo>
                  <a:lnTo>
                    <a:pt x="6237897" y="1074113"/>
                  </a:lnTo>
                  <a:lnTo>
                    <a:pt x="6292951" y="1029885"/>
                  </a:lnTo>
                  <a:lnTo>
                    <a:pt x="6324384" y="959178"/>
                  </a:lnTo>
                  <a:lnTo>
                    <a:pt x="6330610" y="882803"/>
                  </a:lnTo>
                  <a:lnTo>
                    <a:pt x="6326514" y="837636"/>
                  </a:lnTo>
                  <a:lnTo>
                    <a:pt x="6317621" y="787823"/>
                  </a:lnTo>
                  <a:lnTo>
                    <a:pt x="6303937" y="733372"/>
                  </a:lnTo>
                  <a:lnTo>
                    <a:pt x="6353276" y="733255"/>
                  </a:lnTo>
                  <a:lnTo>
                    <a:pt x="6402616" y="733102"/>
                  </a:lnTo>
                  <a:lnTo>
                    <a:pt x="6451955" y="732925"/>
                  </a:lnTo>
                  <a:lnTo>
                    <a:pt x="6501295" y="732737"/>
                  </a:lnTo>
                  <a:lnTo>
                    <a:pt x="6514676" y="792415"/>
                  </a:lnTo>
                  <a:lnTo>
                    <a:pt x="6524123" y="848878"/>
                  </a:lnTo>
                  <a:lnTo>
                    <a:pt x="6529636" y="902131"/>
                  </a:lnTo>
                  <a:lnTo>
                    <a:pt x="6531215" y="952178"/>
                  </a:lnTo>
                  <a:lnTo>
                    <a:pt x="6528859" y="999024"/>
                  </a:lnTo>
                  <a:lnTo>
                    <a:pt x="6522568" y="1042673"/>
                  </a:lnTo>
                  <a:lnTo>
                    <a:pt x="6512344" y="1083130"/>
                  </a:lnTo>
                  <a:lnTo>
                    <a:pt x="6495536" y="1126362"/>
                  </a:lnTo>
                  <a:lnTo>
                    <a:pt x="6473684" y="1165501"/>
                  </a:lnTo>
                  <a:lnTo>
                    <a:pt x="6446780" y="1200541"/>
                  </a:lnTo>
                  <a:lnTo>
                    <a:pt x="6414817" y="1231475"/>
                  </a:lnTo>
                  <a:lnTo>
                    <a:pt x="6377788" y="1258296"/>
                  </a:lnTo>
                  <a:lnTo>
                    <a:pt x="6335687" y="1280996"/>
                  </a:lnTo>
                  <a:lnTo>
                    <a:pt x="6294038" y="1297200"/>
                  </a:lnTo>
                  <a:lnTo>
                    <a:pt x="6251865" y="1307428"/>
                  </a:lnTo>
                  <a:lnTo>
                    <a:pt x="6209164" y="1311678"/>
                  </a:lnTo>
                  <a:lnTo>
                    <a:pt x="6165935" y="1309952"/>
                  </a:lnTo>
                  <a:lnTo>
                    <a:pt x="6122177" y="1302249"/>
                  </a:lnTo>
                  <a:lnTo>
                    <a:pt x="6077887" y="1288568"/>
                  </a:lnTo>
                  <a:lnTo>
                    <a:pt x="6033064" y="1268911"/>
                  </a:lnTo>
                  <a:lnTo>
                    <a:pt x="5987707" y="1243277"/>
                  </a:lnTo>
                  <a:lnTo>
                    <a:pt x="5951717" y="1218718"/>
                  </a:lnTo>
                  <a:lnTo>
                    <a:pt x="5916748" y="1190761"/>
                  </a:lnTo>
                  <a:lnTo>
                    <a:pt x="5882799" y="1159407"/>
                  </a:lnTo>
                  <a:lnTo>
                    <a:pt x="5849868" y="1124657"/>
                  </a:lnTo>
                  <a:lnTo>
                    <a:pt x="5817955" y="1086511"/>
                  </a:lnTo>
                  <a:lnTo>
                    <a:pt x="5787060" y="1044971"/>
                  </a:lnTo>
                  <a:lnTo>
                    <a:pt x="5757181" y="1000037"/>
                  </a:lnTo>
                  <a:lnTo>
                    <a:pt x="5728318" y="951709"/>
                  </a:lnTo>
                  <a:lnTo>
                    <a:pt x="5700470" y="899989"/>
                  </a:lnTo>
                  <a:lnTo>
                    <a:pt x="5673636" y="844878"/>
                  </a:lnTo>
                  <a:lnTo>
                    <a:pt x="5649749" y="790924"/>
                  </a:lnTo>
                  <a:lnTo>
                    <a:pt x="5628659" y="738373"/>
                  </a:lnTo>
                  <a:lnTo>
                    <a:pt x="5610364" y="687226"/>
                  </a:lnTo>
                  <a:lnTo>
                    <a:pt x="5594866" y="637482"/>
                  </a:lnTo>
                  <a:lnTo>
                    <a:pt x="5582164" y="589139"/>
                  </a:lnTo>
                  <a:lnTo>
                    <a:pt x="5572258" y="542198"/>
                  </a:lnTo>
                  <a:lnTo>
                    <a:pt x="5565148" y="496658"/>
                  </a:lnTo>
                  <a:lnTo>
                    <a:pt x="5560834" y="452519"/>
                  </a:lnTo>
                  <a:lnTo>
                    <a:pt x="5559317" y="409779"/>
                  </a:lnTo>
                  <a:lnTo>
                    <a:pt x="5560595" y="368438"/>
                  </a:lnTo>
                  <a:lnTo>
                    <a:pt x="5564670" y="328496"/>
                  </a:lnTo>
                  <a:lnTo>
                    <a:pt x="5574493" y="276608"/>
                  </a:lnTo>
                  <a:lnTo>
                    <a:pt x="5588819" y="228954"/>
                  </a:lnTo>
                  <a:lnTo>
                    <a:pt x="5607653" y="185529"/>
                  </a:lnTo>
                  <a:lnTo>
                    <a:pt x="5630995" y="146330"/>
                  </a:lnTo>
                  <a:lnTo>
                    <a:pt x="5658851" y="111352"/>
                  </a:lnTo>
                  <a:lnTo>
                    <a:pt x="5691221" y="80590"/>
                  </a:lnTo>
                  <a:lnTo>
                    <a:pt x="5728110" y="54040"/>
                  </a:lnTo>
                  <a:lnTo>
                    <a:pt x="5769521" y="31697"/>
                  </a:lnTo>
                  <a:close/>
                </a:path>
              </a:pathLst>
            </a:custGeom>
            <a:ln w="9144">
              <a:solidFill>
                <a:srgbClr val="009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762" y="3124961"/>
              <a:ext cx="8382000" cy="1143000"/>
            </a:xfrm>
            <a:custGeom>
              <a:avLst/>
              <a:gdLst/>
              <a:ahLst/>
              <a:cxnLst/>
              <a:rect l="l" t="t" r="r" b="b"/>
              <a:pathLst>
                <a:path w="8382000" h="1143000">
                  <a:moveTo>
                    <a:pt x="81915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62"/>
                  </a:lnTo>
                  <a:lnTo>
                    <a:pt x="19363" y="1036253"/>
                  </a:lnTo>
                  <a:lnTo>
                    <a:pt x="41851" y="1071625"/>
                  </a:lnTo>
                  <a:lnTo>
                    <a:pt x="71353" y="1101132"/>
                  </a:lnTo>
                  <a:lnTo>
                    <a:pt x="106724" y="1123627"/>
                  </a:lnTo>
                  <a:lnTo>
                    <a:pt x="146821" y="1137965"/>
                  </a:lnTo>
                  <a:lnTo>
                    <a:pt x="190500" y="1143000"/>
                  </a:lnTo>
                  <a:lnTo>
                    <a:pt x="8191500" y="1143000"/>
                  </a:lnTo>
                  <a:lnTo>
                    <a:pt x="8235162" y="1137965"/>
                  </a:lnTo>
                  <a:lnTo>
                    <a:pt x="8275253" y="1123627"/>
                  </a:lnTo>
                  <a:lnTo>
                    <a:pt x="8310625" y="1101132"/>
                  </a:lnTo>
                  <a:lnTo>
                    <a:pt x="8340132" y="1071625"/>
                  </a:lnTo>
                  <a:lnTo>
                    <a:pt x="8362627" y="1036253"/>
                  </a:lnTo>
                  <a:lnTo>
                    <a:pt x="8376965" y="996162"/>
                  </a:lnTo>
                  <a:lnTo>
                    <a:pt x="8382000" y="952500"/>
                  </a:lnTo>
                  <a:lnTo>
                    <a:pt x="8382000" y="190500"/>
                  </a:lnTo>
                  <a:lnTo>
                    <a:pt x="8376965" y="146837"/>
                  </a:lnTo>
                  <a:lnTo>
                    <a:pt x="8362627" y="106746"/>
                  </a:lnTo>
                  <a:lnTo>
                    <a:pt x="8340132" y="71374"/>
                  </a:lnTo>
                  <a:lnTo>
                    <a:pt x="8310625" y="41867"/>
                  </a:lnTo>
                  <a:lnTo>
                    <a:pt x="8275253" y="19372"/>
                  </a:lnTo>
                  <a:lnTo>
                    <a:pt x="8235162" y="5034"/>
                  </a:lnTo>
                  <a:lnTo>
                    <a:pt x="81915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762" y="3124961"/>
              <a:ext cx="8382000" cy="1143000"/>
            </a:xfrm>
            <a:custGeom>
              <a:avLst/>
              <a:gdLst/>
              <a:ahLst/>
              <a:cxnLst/>
              <a:rect l="l" t="t" r="r" b="b"/>
              <a:pathLst>
                <a:path w="83820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8191500" y="0"/>
                  </a:lnTo>
                  <a:lnTo>
                    <a:pt x="8235162" y="5034"/>
                  </a:lnTo>
                  <a:lnTo>
                    <a:pt x="8275253" y="19372"/>
                  </a:lnTo>
                  <a:lnTo>
                    <a:pt x="8310625" y="41867"/>
                  </a:lnTo>
                  <a:lnTo>
                    <a:pt x="8340132" y="71374"/>
                  </a:lnTo>
                  <a:lnTo>
                    <a:pt x="8362627" y="106746"/>
                  </a:lnTo>
                  <a:lnTo>
                    <a:pt x="8376965" y="146837"/>
                  </a:lnTo>
                  <a:lnTo>
                    <a:pt x="8382000" y="190500"/>
                  </a:lnTo>
                  <a:lnTo>
                    <a:pt x="8382000" y="952500"/>
                  </a:lnTo>
                  <a:lnTo>
                    <a:pt x="8376965" y="996162"/>
                  </a:lnTo>
                  <a:lnTo>
                    <a:pt x="8362627" y="1036253"/>
                  </a:lnTo>
                  <a:lnTo>
                    <a:pt x="8340132" y="1071625"/>
                  </a:lnTo>
                  <a:lnTo>
                    <a:pt x="8310625" y="1101132"/>
                  </a:lnTo>
                  <a:lnTo>
                    <a:pt x="8275253" y="1123627"/>
                  </a:lnTo>
                  <a:lnTo>
                    <a:pt x="8235162" y="1137965"/>
                  </a:lnTo>
                  <a:lnTo>
                    <a:pt x="8191500" y="1143000"/>
                  </a:lnTo>
                  <a:lnTo>
                    <a:pt x="190500" y="1143000"/>
                  </a:lnTo>
                  <a:lnTo>
                    <a:pt x="146821" y="1137965"/>
                  </a:lnTo>
                  <a:lnTo>
                    <a:pt x="106724" y="1123627"/>
                  </a:lnTo>
                  <a:lnTo>
                    <a:pt x="71353" y="1101132"/>
                  </a:lnTo>
                  <a:lnTo>
                    <a:pt x="41851" y="1071625"/>
                  </a:lnTo>
                  <a:lnTo>
                    <a:pt x="19363" y="1036253"/>
                  </a:lnTo>
                  <a:lnTo>
                    <a:pt x="5031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78750" y="857075"/>
              <a:ext cx="1083945" cy="1319530"/>
            </a:xfrm>
            <a:custGeom>
              <a:avLst/>
              <a:gdLst/>
              <a:ahLst/>
              <a:cxnLst/>
              <a:rect l="l" t="t" r="r" b="b"/>
              <a:pathLst>
                <a:path w="1083945" h="1319530">
                  <a:moveTo>
                    <a:pt x="228981" y="40306"/>
                  </a:moveTo>
                  <a:lnTo>
                    <a:pt x="279876" y="19911"/>
                  </a:lnTo>
                  <a:lnTo>
                    <a:pt x="329438" y="6477"/>
                  </a:lnTo>
                  <a:lnTo>
                    <a:pt x="377666" y="0"/>
                  </a:lnTo>
                  <a:lnTo>
                    <a:pt x="424561" y="475"/>
                  </a:lnTo>
                  <a:lnTo>
                    <a:pt x="470122" y="7901"/>
                  </a:lnTo>
                  <a:lnTo>
                    <a:pt x="514350" y="22272"/>
                  </a:lnTo>
                  <a:lnTo>
                    <a:pt x="557053" y="42973"/>
                  </a:lnTo>
                  <a:lnTo>
                    <a:pt x="598165" y="69262"/>
                  </a:lnTo>
                  <a:lnTo>
                    <a:pt x="637683" y="101139"/>
                  </a:lnTo>
                  <a:lnTo>
                    <a:pt x="675602" y="138604"/>
                  </a:lnTo>
                  <a:lnTo>
                    <a:pt x="711920" y="181657"/>
                  </a:lnTo>
                  <a:lnTo>
                    <a:pt x="746633" y="230298"/>
                  </a:lnTo>
                  <a:lnTo>
                    <a:pt x="710172" y="260875"/>
                  </a:lnTo>
                  <a:lnTo>
                    <a:pt x="673735" y="291465"/>
                  </a:lnTo>
                  <a:lnTo>
                    <a:pt x="637298" y="322077"/>
                  </a:lnTo>
                  <a:lnTo>
                    <a:pt x="600837" y="352726"/>
                  </a:lnTo>
                  <a:lnTo>
                    <a:pt x="570663" y="315672"/>
                  </a:lnTo>
                  <a:lnTo>
                    <a:pt x="538798" y="285083"/>
                  </a:lnTo>
                  <a:lnTo>
                    <a:pt x="505218" y="260947"/>
                  </a:lnTo>
                  <a:lnTo>
                    <a:pt x="469900" y="243252"/>
                  </a:lnTo>
                  <a:lnTo>
                    <a:pt x="397605" y="230044"/>
                  </a:lnTo>
                  <a:lnTo>
                    <a:pt x="361387" y="235144"/>
                  </a:lnTo>
                  <a:lnTo>
                    <a:pt x="325120" y="248078"/>
                  </a:lnTo>
                  <a:lnTo>
                    <a:pt x="284812" y="271638"/>
                  </a:lnTo>
                  <a:lnTo>
                    <a:pt x="251832" y="301623"/>
                  </a:lnTo>
                  <a:lnTo>
                    <a:pt x="226191" y="338028"/>
                  </a:lnTo>
                  <a:lnTo>
                    <a:pt x="207902" y="380845"/>
                  </a:lnTo>
                  <a:lnTo>
                    <a:pt x="196977" y="430069"/>
                  </a:lnTo>
                  <a:lnTo>
                    <a:pt x="194006" y="468893"/>
                  </a:lnTo>
                  <a:lnTo>
                    <a:pt x="195543" y="510471"/>
                  </a:lnTo>
                  <a:lnTo>
                    <a:pt x="201586" y="554806"/>
                  </a:lnTo>
                  <a:lnTo>
                    <a:pt x="212131" y="601900"/>
                  </a:lnTo>
                  <a:lnTo>
                    <a:pt x="227178" y="651756"/>
                  </a:lnTo>
                  <a:lnTo>
                    <a:pt x="246723" y="704376"/>
                  </a:lnTo>
                  <a:lnTo>
                    <a:pt x="270764" y="759761"/>
                  </a:lnTo>
                  <a:lnTo>
                    <a:pt x="299455" y="818186"/>
                  </a:lnTo>
                  <a:lnTo>
                    <a:pt x="328810" y="870995"/>
                  </a:lnTo>
                  <a:lnTo>
                    <a:pt x="358825" y="918185"/>
                  </a:lnTo>
                  <a:lnTo>
                    <a:pt x="389495" y="959755"/>
                  </a:lnTo>
                  <a:lnTo>
                    <a:pt x="420817" y="995702"/>
                  </a:lnTo>
                  <a:lnTo>
                    <a:pt x="452784" y="1026023"/>
                  </a:lnTo>
                  <a:lnTo>
                    <a:pt x="485394" y="1050718"/>
                  </a:lnTo>
                  <a:lnTo>
                    <a:pt x="531220" y="1076369"/>
                  </a:lnTo>
                  <a:lnTo>
                    <a:pt x="576338" y="1091913"/>
                  </a:lnTo>
                  <a:lnTo>
                    <a:pt x="620744" y="1097362"/>
                  </a:lnTo>
                  <a:lnTo>
                    <a:pt x="664430" y="1092728"/>
                  </a:lnTo>
                  <a:lnTo>
                    <a:pt x="707390" y="1078023"/>
                  </a:lnTo>
                  <a:lnTo>
                    <a:pt x="756745" y="1046099"/>
                  </a:lnTo>
                  <a:lnTo>
                    <a:pt x="799338" y="999029"/>
                  </a:lnTo>
                  <a:lnTo>
                    <a:pt x="833215" y="943101"/>
                  </a:lnTo>
                  <a:lnTo>
                    <a:pt x="856615" y="884221"/>
                  </a:lnTo>
                  <a:lnTo>
                    <a:pt x="838974" y="846099"/>
                  </a:lnTo>
                  <a:lnTo>
                    <a:pt x="821309" y="807942"/>
                  </a:lnTo>
                  <a:lnTo>
                    <a:pt x="803644" y="769760"/>
                  </a:lnTo>
                  <a:lnTo>
                    <a:pt x="786003" y="731567"/>
                  </a:lnTo>
                  <a:lnTo>
                    <a:pt x="737922" y="753836"/>
                  </a:lnTo>
                  <a:lnTo>
                    <a:pt x="689864" y="776081"/>
                  </a:lnTo>
                  <a:lnTo>
                    <a:pt x="641806" y="798325"/>
                  </a:lnTo>
                  <a:lnTo>
                    <a:pt x="593725" y="820594"/>
                  </a:lnTo>
                  <a:lnTo>
                    <a:pt x="570274" y="769919"/>
                  </a:lnTo>
                  <a:lnTo>
                    <a:pt x="546799" y="719232"/>
                  </a:lnTo>
                  <a:lnTo>
                    <a:pt x="523323" y="668522"/>
                  </a:lnTo>
                  <a:lnTo>
                    <a:pt x="499872" y="617775"/>
                  </a:lnTo>
                  <a:lnTo>
                    <a:pt x="545074" y="596862"/>
                  </a:lnTo>
                  <a:lnTo>
                    <a:pt x="590284" y="575939"/>
                  </a:lnTo>
                  <a:lnTo>
                    <a:pt x="635501" y="555006"/>
                  </a:lnTo>
                  <a:lnTo>
                    <a:pt x="680720" y="534066"/>
                  </a:lnTo>
                  <a:lnTo>
                    <a:pt x="725940" y="513120"/>
                  </a:lnTo>
                  <a:lnTo>
                    <a:pt x="771156" y="492170"/>
                  </a:lnTo>
                  <a:lnTo>
                    <a:pt x="816367" y="471217"/>
                  </a:lnTo>
                  <a:lnTo>
                    <a:pt x="861568" y="450262"/>
                  </a:lnTo>
                  <a:lnTo>
                    <a:pt x="883780" y="498226"/>
                  </a:lnTo>
                  <a:lnTo>
                    <a:pt x="905993" y="546184"/>
                  </a:lnTo>
                  <a:lnTo>
                    <a:pt x="928205" y="594135"/>
                  </a:lnTo>
                  <a:lnTo>
                    <a:pt x="950417" y="642081"/>
                  </a:lnTo>
                  <a:lnTo>
                    <a:pt x="972630" y="690022"/>
                  </a:lnTo>
                  <a:lnTo>
                    <a:pt x="994842" y="737960"/>
                  </a:lnTo>
                  <a:lnTo>
                    <a:pt x="1017054" y="785894"/>
                  </a:lnTo>
                  <a:lnTo>
                    <a:pt x="1039266" y="833827"/>
                  </a:lnTo>
                  <a:lnTo>
                    <a:pt x="1061479" y="881757"/>
                  </a:lnTo>
                  <a:lnTo>
                    <a:pt x="1083691" y="929687"/>
                  </a:lnTo>
                  <a:lnTo>
                    <a:pt x="1080472" y="942068"/>
                  </a:lnTo>
                  <a:lnTo>
                    <a:pt x="1070864" y="979090"/>
                  </a:lnTo>
                  <a:lnTo>
                    <a:pt x="1056795" y="1016551"/>
                  </a:lnTo>
                  <a:lnTo>
                    <a:pt x="1038797" y="1054274"/>
                  </a:lnTo>
                  <a:lnTo>
                    <a:pt x="1016893" y="1092283"/>
                  </a:lnTo>
                  <a:lnTo>
                    <a:pt x="991108" y="1130601"/>
                  </a:lnTo>
                  <a:lnTo>
                    <a:pt x="960324" y="1169463"/>
                  </a:lnTo>
                  <a:lnTo>
                    <a:pt x="927261" y="1203906"/>
                  </a:lnTo>
                  <a:lnTo>
                    <a:pt x="891923" y="1233928"/>
                  </a:lnTo>
                  <a:lnTo>
                    <a:pt x="854318" y="1259532"/>
                  </a:lnTo>
                  <a:lnTo>
                    <a:pt x="814451" y="1280715"/>
                  </a:lnTo>
                  <a:lnTo>
                    <a:pt x="762131" y="1301090"/>
                  </a:lnTo>
                  <a:lnTo>
                    <a:pt x="709561" y="1313900"/>
                  </a:lnTo>
                  <a:lnTo>
                    <a:pt x="656735" y="1319138"/>
                  </a:lnTo>
                  <a:lnTo>
                    <a:pt x="603647" y="1316799"/>
                  </a:lnTo>
                  <a:lnTo>
                    <a:pt x="550291" y="1306877"/>
                  </a:lnTo>
                  <a:lnTo>
                    <a:pt x="506233" y="1292885"/>
                  </a:lnTo>
                  <a:lnTo>
                    <a:pt x="463084" y="1273890"/>
                  </a:lnTo>
                  <a:lnTo>
                    <a:pt x="420846" y="1249886"/>
                  </a:lnTo>
                  <a:lnTo>
                    <a:pt x="379518" y="1220865"/>
                  </a:lnTo>
                  <a:lnTo>
                    <a:pt x="339101" y="1186821"/>
                  </a:lnTo>
                  <a:lnTo>
                    <a:pt x="299593" y="1147746"/>
                  </a:lnTo>
                  <a:lnTo>
                    <a:pt x="266927" y="1111108"/>
                  </a:lnTo>
                  <a:lnTo>
                    <a:pt x="235766" y="1072492"/>
                  </a:lnTo>
                  <a:lnTo>
                    <a:pt x="206104" y="1031897"/>
                  </a:lnTo>
                  <a:lnTo>
                    <a:pt x="177937" y="989320"/>
                  </a:lnTo>
                  <a:lnTo>
                    <a:pt x="151260" y="944759"/>
                  </a:lnTo>
                  <a:lnTo>
                    <a:pt x="126070" y="898212"/>
                  </a:lnTo>
                  <a:lnTo>
                    <a:pt x="102362" y="849677"/>
                  </a:lnTo>
                  <a:lnTo>
                    <a:pt x="78997" y="796298"/>
                  </a:lnTo>
                  <a:lnTo>
                    <a:pt x="58648" y="743604"/>
                  </a:lnTo>
                  <a:lnTo>
                    <a:pt x="41317" y="691593"/>
                  </a:lnTo>
                  <a:lnTo>
                    <a:pt x="27002" y="640267"/>
                  </a:lnTo>
                  <a:lnTo>
                    <a:pt x="15704" y="589625"/>
                  </a:lnTo>
                  <a:lnTo>
                    <a:pt x="7423" y="539668"/>
                  </a:lnTo>
                  <a:lnTo>
                    <a:pt x="2159" y="490394"/>
                  </a:lnTo>
                  <a:lnTo>
                    <a:pt x="0" y="434493"/>
                  </a:lnTo>
                  <a:lnTo>
                    <a:pt x="2408" y="381089"/>
                  </a:lnTo>
                  <a:lnTo>
                    <a:pt x="9382" y="330184"/>
                  </a:lnTo>
                  <a:lnTo>
                    <a:pt x="20917" y="281775"/>
                  </a:lnTo>
                  <a:lnTo>
                    <a:pt x="37011" y="235865"/>
                  </a:lnTo>
                  <a:lnTo>
                    <a:pt x="57658" y="192452"/>
                  </a:lnTo>
                  <a:lnTo>
                    <a:pt x="81218" y="155342"/>
                  </a:lnTo>
                  <a:lnTo>
                    <a:pt x="110137" y="121578"/>
                  </a:lnTo>
                  <a:lnTo>
                    <a:pt x="144407" y="91155"/>
                  </a:lnTo>
                  <a:lnTo>
                    <a:pt x="184024" y="64066"/>
                  </a:lnTo>
                  <a:lnTo>
                    <a:pt x="228981" y="40306"/>
                  </a:lnTo>
                  <a:close/>
                </a:path>
              </a:pathLst>
            </a:custGeom>
            <a:ln w="9143">
              <a:solidFill>
                <a:srgbClr val="0099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762" y="1337310"/>
              <a:ext cx="8382000" cy="1143000"/>
            </a:xfrm>
            <a:custGeom>
              <a:avLst/>
              <a:gdLst/>
              <a:ahLst/>
              <a:cxnLst/>
              <a:rect l="l" t="t" r="r" b="b"/>
              <a:pathLst>
                <a:path w="8382000" h="1143000">
                  <a:moveTo>
                    <a:pt x="81915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62"/>
                  </a:lnTo>
                  <a:lnTo>
                    <a:pt x="19363" y="1036253"/>
                  </a:lnTo>
                  <a:lnTo>
                    <a:pt x="41851" y="1071625"/>
                  </a:lnTo>
                  <a:lnTo>
                    <a:pt x="71353" y="1101132"/>
                  </a:lnTo>
                  <a:lnTo>
                    <a:pt x="106724" y="1123627"/>
                  </a:lnTo>
                  <a:lnTo>
                    <a:pt x="146821" y="1137965"/>
                  </a:lnTo>
                  <a:lnTo>
                    <a:pt x="190500" y="1143000"/>
                  </a:lnTo>
                  <a:lnTo>
                    <a:pt x="8191500" y="1143000"/>
                  </a:lnTo>
                  <a:lnTo>
                    <a:pt x="8235162" y="1137965"/>
                  </a:lnTo>
                  <a:lnTo>
                    <a:pt x="8275253" y="1123627"/>
                  </a:lnTo>
                  <a:lnTo>
                    <a:pt x="8310625" y="1101132"/>
                  </a:lnTo>
                  <a:lnTo>
                    <a:pt x="8340132" y="1071625"/>
                  </a:lnTo>
                  <a:lnTo>
                    <a:pt x="8362627" y="1036253"/>
                  </a:lnTo>
                  <a:lnTo>
                    <a:pt x="8376965" y="996162"/>
                  </a:lnTo>
                  <a:lnTo>
                    <a:pt x="8382000" y="952500"/>
                  </a:lnTo>
                  <a:lnTo>
                    <a:pt x="8382000" y="190500"/>
                  </a:lnTo>
                  <a:lnTo>
                    <a:pt x="8376965" y="146837"/>
                  </a:lnTo>
                  <a:lnTo>
                    <a:pt x="8362627" y="106746"/>
                  </a:lnTo>
                  <a:lnTo>
                    <a:pt x="8340132" y="71374"/>
                  </a:lnTo>
                  <a:lnTo>
                    <a:pt x="8310625" y="41867"/>
                  </a:lnTo>
                  <a:lnTo>
                    <a:pt x="8275253" y="19372"/>
                  </a:lnTo>
                  <a:lnTo>
                    <a:pt x="8235162" y="5034"/>
                  </a:lnTo>
                  <a:lnTo>
                    <a:pt x="81915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762" y="1337310"/>
              <a:ext cx="8382000" cy="1143000"/>
            </a:xfrm>
            <a:custGeom>
              <a:avLst/>
              <a:gdLst/>
              <a:ahLst/>
              <a:cxnLst/>
              <a:rect l="l" t="t" r="r" b="b"/>
              <a:pathLst>
                <a:path w="83820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8191500" y="0"/>
                  </a:lnTo>
                  <a:lnTo>
                    <a:pt x="8235162" y="5034"/>
                  </a:lnTo>
                  <a:lnTo>
                    <a:pt x="8275253" y="19372"/>
                  </a:lnTo>
                  <a:lnTo>
                    <a:pt x="8310625" y="41867"/>
                  </a:lnTo>
                  <a:lnTo>
                    <a:pt x="8340132" y="71374"/>
                  </a:lnTo>
                  <a:lnTo>
                    <a:pt x="8362627" y="106746"/>
                  </a:lnTo>
                  <a:lnTo>
                    <a:pt x="8376965" y="146837"/>
                  </a:lnTo>
                  <a:lnTo>
                    <a:pt x="8382000" y="190500"/>
                  </a:lnTo>
                  <a:lnTo>
                    <a:pt x="8382000" y="952500"/>
                  </a:lnTo>
                  <a:lnTo>
                    <a:pt x="8376965" y="996162"/>
                  </a:lnTo>
                  <a:lnTo>
                    <a:pt x="8362627" y="1036253"/>
                  </a:lnTo>
                  <a:lnTo>
                    <a:pt x="8340132" y="1071625"/>
                  </a:lnTo>
                  <a:lnTo>
                    <a:pt x="8310625" y="1101132"/>
                  </a:lnTo>
                  <a:lnTo>
                    <a:pt x="8275253" y="1123627"/>
                  </a:lnTo>
                  <a:lnTo>
                    <a:pt x="8235162" y="1137965"/>
                  </a:lnTo>
                  <a:lnTo>
                    <a:pt x="8191500" y="1143000"/>
                  </a:lnTo>
                  <a:lnTo>
                    <a:pt x="190500" y="1143000"/>
                  </a:lnTo>
                  <a:lnTo>
                    <a:pt x="146821" y="1137965"/>
                  </a:lnTo>
                  <a:lnTo>
                    <a:pt x="106724" y="1123627"/>
                  </a:lnTo>
                  <a:lnTo>
                    <a:pt x="71353" y="1101132"/>
                  </a:lnTo>
                  <a:lnTo>
                    <a:pt x="41851" y="1071625"/>
                  </a:lnTo>
                  <a:lnTo>
                    <a:pt x="19363" y="1036253"/>
                  </a:lnTo>
                  <a:lnTo>
                    <a:pt x="5031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618738" y="174447"/>
            <a:ext cx="19075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4E4FF"/>
                </a:solidFill>
                <a:latin typeface="Arial"/>
                <a:cs typeface="Arial"/>
              </a:rPr>
              <a:t>Hexoses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14" name="object 14"/>
          <p:cNvSpPr txBox="1"/>
          <p:nvPr/>
        </p:nvSpPr>
        <p:spPr>
          <a:xfrm>
            <a:off x="621893" y="1394205"/>
            <a:ext cx="7940040" cy="274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5080">
              <a:lnSpc>
                <a:spcPct val="100000"/>
              </a:lnSpc>
              <a:spcBef>
                <a:spcPts val="100"/>
              </a:spcBef>
              <a:tabLst>
                <a:tab pos="802640" algn="l"/>
                <a:tab pos="881380" algn="l"/>
                <a:tab pos="2654300" algn="l"/>
                <a:tab pos="4968240" algn="l"/>
                <a:tab pos="5457190" algn="l"/>
                <a:tab pos="5815965" algn="l"/>
                <a:tab pos="6806565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		important	aldohexo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7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bein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s  are	D-glucose,</a:t>
            </a:r>
            <a:r>
              <a:rPr sz="3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D-galactose	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and	D-mannose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Arial"/>
              <a:cs typeface="Arial"/>
            </a:endParaRPr>
          </a:p>
          <a:p>
            <a:pPr marL="12700" marR="33020">
              <a:lnSpc>
                <a:spcPct val="100000"/>
              </a:lnSpc>
              <a:spcBef>
                <a:spcPts val="5"/>
              </a:spcBef>
              <a:tabLst>
                <a:tab pos="499745" algn="l"/>
                <a:tab pos="1240790" algn="l"/>
                <a:tab pos="3315335" algn="l"/>
                <a:tab pos="384556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The important ketohexose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D-fructose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which  is	the	ketoisomer	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of	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D-glucose</a:t>
            </a:r>
            <a:endParaRPr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62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34083" y="367284"/>
            <a:ext cx="6201410" cy="1248410"/>
            <a:chOff x="1434083" y="367284"/>
            <a:chExt cx="6201410" cy="1248410"/>
          </a:xfrm>
        </p:grpSpPr>
        <p:sp>
          <p:nvSpPr>
            <p:cNvPr id="6" name="object 6"/>
            <p:cNvSpPr/>
            <p:nvPr/>
          </p:nvSpPr>
          <p:spPr>
            <a:xfrm>
              <a:off x="1448561" y="381762"/>
              <a:ext cx="6172200" cy="1219200"/>
            </a:xfrm>
            <a:custGeom>
              <a:avLst/>
              <a:gdLst/>
              <a:ahLst/>
              <a:cxnLst/>
              <a:rect l="l" t="t" r="r" b="b"/>
              <a:pathLst>
                <a:path w="6172200" h="1219200">
                  <a:moveTo>
                    <a:pt x="5968999" y="0"/>
                  </a:moveTo>
                  <a:lnTo>
                    <a:pt x="203200" y="0"/>
                  </a:lnTo>
                  <a:lnTo>
                    <a:pt x="156594" y="5364"/>
                  </a:lnTo>
                  <a:lnTo>
                    <a:pt x="113818" y="20645"/>
                  </a:lnTo>
                  <a:lnTo>
                    <a:pt x="76090" y="44626"/>
                  </a:lnTo>
                  <a:lnTo>
                    <a:pt x="44626" y="76090"/>
                  </a:lnTo>
                  <a:lnTo>
                    <a:pt x="20645" y="113818"/>
                  </a:lnTo>
                  <a:lnTo>
                    <a:pt x="5364" y="156594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5364" y="1062605"/>
                  </a:lnTo>
                  <a:lnTo>
                    <a:pt x="20645" y="1105381"/>
                  </a:lnTo>
                  <a:lnTo>
                    <a:pt x="44626" y="1143109"/>
                  </a:lnTo>
                  <a:lnTo>
                    <a:pt x="76090" y="1174573"/>
                  </a:lnTo>
                  <a:lnTo>
                    <a:pt x="113818" y="1198554"/>
                  </a:lnTo>
                  <a:lnTo>
                    <a:pt x="156594" y="1213835"/>
                  </a:lnTo>
                  <a:lnTo>
                    <a:pt x="203200" y="1219200"/>
                  </a:lnTo>
                  <a:lnTo>
                    <a:pt x="5968999" y="1219200"/>
                  </a:lnTo>
                  <a:lnTo>
                    <a:pt x="6015605" y="1213835"/>
                  </a:lnTo>
                  <a:lnTo>
                    <a:pt x="6058381" y="1198554"/>
                  </a:lnTo>
                  <a:lnTo>
                    <a:pt x="6096109" y="1174573"/>
                  </a:lnTo>
                  <a:lnTo>
                    <a:pt x="6127573" y="1143109"/>
                  </a:lnTo>
                  <a:lnTo>
                    <a:pt x="6151554" y="1105381"/>
                  </a:lnTo>
                  <a:lnTo>
                    <a:pt x="6166835" y="1062605"/>
                  </a:lnTo>
                  <a:lnTo>
                    <a:pt x="6172199" y="1016000"/>
                  </a:lnTo>
                  <a:lnTo>
                    <a:pt x="6172199" y="203200"/>
                  </a:lnTo>
                  <a:lnTo>
                    <a:pt x="6166835" y="156594"/>
                  </a:lnTo>
                  <a:lnTo>
                    <a:pt x="6151554" y="113818"/>
                  </a:lnTo>
                  <a:lnTo>
                    <a:pt x="6127573" y="76090"/>
                  </a:lnTo>
                  <a:lnTo>
                    <a:pt x="6096109" y="44626"/>
                  </a:lnTo>
                  <a:lnTo>
                    <a:pt x="6058381" y="20645"/>
                  </a:lnTo>
                  <a:lnTo>
                    <a:pt x="6015605" y="5364"/>
                  </a:lnTo>
                  <a:lnTo>
                    <a:pt x="5968999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8561" y="381762"/>
              <a:ext cx="6172200" cy="1219200"/>
            </a:xfrm>
            <a:custGeom>
              <a:avLst/>
              <a:gdLst/>
              <a:ahLst/>
              <a:cxnLst/>
              <a:rect l="l" t="t" r="r" b="b"/>
              <a:pathLst>
                <a:path w="6172200" h="1219200">
                  <a:moveTo>
                    <a:pt x="0" y="203200"/>
                  </a:moveTo>
                  <a:lnTo>
                    <a:pt x="5364" y="156594"/>
                  </a:lnTo>
                  <a:lnTo>
                    <a:pt x="20645" y="113818"/>
                  </a:lnTo>
                  <a:lnTo>
                    <a:pt x="44626" y="76090"/>
                  </a:lnTo>
                  <a:lnTo>
                    <a:pt x="76090" y="44626"/>
                  </a:lnTo>
                  <a:lnTo>
                    <a:pt x="113818" y="20645"/>
                  </a:lnTo>
                  <a:lnTo>
                    <a:pt x="156594" y="5364"/>
                  </a:lnTo>
                  <a:lnTo>
                    <a:pt x="203200" y="0"/>
                  </a:lnTo>
                  <a:lnTo>
                    <a:pt x="5968999" y="0"/>
                  </a:lnTo>
                  <a:lnTo>
                    <a:pt x="6015605" y="5364"/>
                  </a:lnTo>
                  <a:lnTo>
                    <a:pt x="6058381" y="20645"/>
                  </a:lnTo>
                  <a:lnTo>
                    <a:pt x="6096109" y="44626"/>
                  </a:lnTo>
                  <a:lnTo>
                    <a:pt x="6127573" y="76090"/>
                  </a:lnTo>
                  <a:lnTo>
                    <a:pt x="6151554" y="113818"/>
                  </a:lnTo>
                  <a:lnTo>
                    <a:pt x="6166835" y="156594"/>
                  </a:lnTo>
                  <a:lnTo>
                    <a:pt x="6172199" y="203200"/>
                  </a:lnTo>
                  <a:lnTo>
                    <a:pt x="6172199" y="1016000"/>
                  </a:lnTo>
                  <a:lnTo>
                    <a:pt x="6166835" y="1062605"/>
                  </a:lnTo>
                  <a:lnTo>
                    <a:pt x="6151554" y="1105381"/>
                  </a:lnTo>
                  <a:lnTo>
                    <a:pt x="6127573" y="1143109"/>
                  </a:lnTo>
                  <a:lnTo>
                    <a:pt x="6096109" y="1174573"/>
                  </a:lnTo>
                  <a:lnTo>
                    <a:pt x="6058381" y="1198554"/>
                  </a:lnTo>
                  <a:lnTo>
                    <a:pt x="6015605" y="1213835"/>
                  </a:lnTo>
                  <a:lnTo>
                    <a:pt x="5968999" y="1219200"/>
                  </a:lnTo>
                  <a:lnTo>
                    <a:pt x="203200" y="1219200"/>
                  </a:lnTo>
                  <a:lnTo>
                    <a:pt x="156594" y="1213835"/>
                  </a:lnTo>
                  <a:lnTo>
                    <a:pt x="113818" y="1198554"/>
                  </a:lnTo>
                  <a:lnTo>
                    <a:pt x="76090" y="1174573"/>
                  </a:lnTo>
                  <a:lnTo>
                    <a:pt x="44626" y="1143109"/>
                  </a:lnTo>
                  <a:lnTo>
                    <a:pt x="20645" y="1105381"/>
                  </a:lnTo>
                  <a:lnTo>
                    <a:pt x="5364" y="1062605"/>
                  </a:lnTo>
                  <a:lnTo>
                    <a:pt x="0" y="1016000"/>
                  </a:lnTo>
                  <a:lnTo>
                    <a:pt x="0" y="2032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79575" y="478282"/>
            <a:ext cx="582422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D-Glucose is the </a:t>
            </a:r>
            <a:r>
              <a:rPr sz="3200" spc="-5" dirty="0"/>
              <a:t>most</a:t>
            </a:r>
            <a:r>
              <a:rPr sz="3200" spc="-105" dirty="0"/>
              <a:t> </a:t>
            </a:r>
            <a:r>
              <a:rPr sz="3200" spc="-5" dirty="0"/>
              <a:t>important  </a:t>
            </a:r>
            <a:r>
              <a:rPr sz="3200" dirty="0"/>
              <a:t>carbohydrate in </a:t>
            </a:r>
            <a:r>
              <a:rPr sz="3200" spc="-5" dirty="0"/>
              <a:t>human</a:t>
            </a:r>
            <a:r>
              <a:rPr sz="3200" spc="-114" dirty="0"/>
              <a:t> </a:t>
            </a:r>
            <a:r>
              <a:rPr sz="3200" spc="-5" dirty="0"/>
              <a:t>beings</a:t>
            </a:r>
            <a:endParaRPr sz="32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3311778" y="1877314"/>
            <a:ext cx="2454910" cy="471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8395">
              <a:lnSpc>
                <a:spcPts val="2825"/>
              </a:lnSpc>
              <a:spcBef>
                <a:spcPts val="100"/>
              </a:spcBef>
            </a:pP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CHO</a:t>
            </a:r>
            <a:endParaRPr sz="2700">
              <a:latin typeface="Arial"/>
              <a:cs typeface="Arial"/>
            </a:endParaRPr>
          </a:p>
          <a:p>
            <a:pPr marL="27940" algn="ctr">
              <a:lnSpc>
                <a:spcPts val="2800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2700">
              <a:latin typeface="Arial"/>
              <a:cs typeface="Arial"/>
            </a:endParaRPr>
          </a:p>
          <a:p>
            <a:pPr marL="327025">
              <a:lnSpc>
                <a:spcPts val="2965"/>
              </a:lnSpc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27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700">
              <a:latin typeface="Arial"/>
              <a:cs typeface="Arial"/>
            </a:endParaRPr>
          </a:p>
          <a:p>
            <a:pPr marL="27940" algn="ctr">
              <a:lnSpc>
                <a:spcPts val="2985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2700">
              <a:latin typeface="Arial"/>
              <a:cs typeface="Arial"/>
            </a:endParaRPr>
          </a:p>
          <a:p>
            <a:pPr marL="50800">
              <a:lnSpc>
                <a:spcPts val="2930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HO — C —</a:t>
            </a:r>
            <a:r>
              <a:rPr sz="27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700">
              <a:latin typeface="Arial"/>
              <a:cs typeface="Arial"/>
            </a:endParaRPr>
          </a:p>
          <a:p>
            <a:pPr marL="27940" algn="ctr">
              <a:lnSpc>
                <a:spcPts val="2935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2700">
              <a:latin typeface="Arial"/>
              <a:cs typeface="Arial"/>
            </a:endParaRPr>
          </a:p>
          <a:p>
            <a:pPr marL="318135">
              <a:lnSpc>
                <a:spcPts val="2990"/>
              </a:lnSpc>
              <a:spcBef>
                <a:spcPts val="5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H — C —</a:t>
            </a:r>
            <a:r>
              <a:rPr sz="27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700">
              <a:latin typeface="Arial"/>
              <a:cs typeface="Arial"/>
            </a:endParaRPr>
          </a:p>
          <a:p>
            <a:pPr marL="27940" algn="ctr">
              <a:lnSpc>
                <a:spcPts val="2990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2700">
              <a:latin typeface="Arial"/>
              <a:cs typeface="Arial"/>
            </a:endParaRPr>
          </a:p>
          <a:p>
            <a:pPr marL="327025">
              <a:lnSpc>
                <a:spcPts val="2935"/>
              </a:lnSpc>
              <a:spcBef>
                <a:spcPts val="55"/>
              </a:spcBef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—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27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700">
              <a:latin typeface="Arial"/>
              <a:cs typeface="Arial"/>
            </a:endParaRPr>
          </a:p>
          <a:p>
            <a:pPr marL="27940" algn="ctr">
              <a:lnSpc>
                <a:spcPts val="2865"/>
              </a:lnSpc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2700">
              <a:latin typeface="Arial"/>
              <a:cs typeface="Arial"/>
            </a:endParaRPr>
          </a:p>
          <a:p>
            <a:pPr marL="1137920">
              <a:lnSpc>
                <a:spcPts val="3170"/>
              </a:lnSpc>
            </a:pP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700" spc="-15" baseline="-2006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700">
              <a:latin typeface="Arial"/>
              <a:cs typeface="Arial"/>
            </a:endParaRPr>
          </a:p>
          <a:p>
            <a:pPr marL="588645">
              <a:lnSpc>
                <a:spcPct val="100000"/>
              </a:lnSpc>
              <a:spcBef>
                <a:spcPts val="1200"/>
              </a:spcBef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D-Glucose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443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483" y="629412"/>
            <a:ext cx="8258556" cy="528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2704" y="724280"/>
            <a:ext cx="7985759" cy="502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 marR="6350" indent="-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carbohydrates are transported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blood 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  form of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D-glucose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Arial"/>
              <a:cs typeface="Arial"/>
            </a:endParaRPr>
          </a:p>
          <a:p>
            <a:pPr marL="24765" marR="5715" indent="-12700">
              <a:lnSpc>
                <a:spcPct val="100000"/>
              </a:lnSpc>
              <a:tabLst>
                <a:tab pos="130365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	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form 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carbohydrates are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used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tissues to obtain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Arial"/>
              <a:cs typeface="Arial"/>
            </a:endParaRPr>
          </a:p>
          <a:p>
            <a:pPr marL="24765" marR="5080" indent="-12700">
              <a:lnSpc>
                <a:spcPct val="100000"/>
              </a:lnSpc>
              <a:tabLst>
                <a:tab pos="1076325" algn="l"/>
                <a:tab pos="2181225" algn="l"/>
                <a:tab pos="4733290" algn="l"/>
                <a:tab pos="5541010" algn="l"/>
                <a:tab pos="73990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Most	ot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carbohydrat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  D-glucose in the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Arial"/>
              <a:cs typeface="Arial"/>
            </a:endParaRPr>
          </a:p>
          <a:p>
            <a:pPr marL="24765" marR="6350" indent="-12700">
              <a:lnSpc>
                <a:spcPct val="100000"/>
              </a:lnSpc>
              <a:tabLst>
                <a:tab pos="892175" algn="l"/>
                <a:tab pos="2646680" algn="l"/>
                <a:tab pos="5566410" algn="l"/>
                <a:tab pos="69037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	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hari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rin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glycogen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made up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D-glucose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50363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1460" cy="6850380"/>
            <a:chOff x="0" y="0"/>
            <a:chExt cx="9141460" cy="6850380"/>
          </a:xfrm>
        </p:grpSpPr>
        <p:sp>
          <p:nvSpPr>
            <p:cNvPr id="4" name="object 4"/>
            <p:cNvSpPr/>
            <p:nvPr/>
          </p:nvSpPr>
          <p:spPr>
            <a:xfrm>
              <a:off x="2743200" y="4197096"/>
              <a:ext cx="6384035" cy="26532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63211" y="3540252"/>
              <a:ext cx="4773295" cy="3310254"/>
            </a:xfrm>
            <a:custGeom>
              <a:avLst/>
              <a:gdLst/>
              <a:ahLst/>
              <a:cxnLst/>
              <a:rect l="l" t="t" r="r" b="b"/>
              <a:pathLst>
                <a:path w="4773295" h="3310254">
                  <a:moveTo>
                    <a:pt x="4773168" y="0"/>
                  </a:moveTo>
                  <a:lnTo>
                    <a:pt x="4617593" y="34925"/>
                  </a:lnTo>
                  <a:lnTo>
                    <a:pt x="4247769" y="104775"/>
                  </a:lnTo>
                  <a:lnTo>
                    <a:pt x="4049394" y="130175"/>
                  </a:lnTo>
                  <a:lnTo>
                    <a:pt x="3627119" y="190500"/>
                  </a:lnTo>
                  <a:lnTo>
                    <a:pt x="3420744" y="215900"/>
                  </a:lnTo>
                  <a:lnTo>
                    <a:pt x="3222370" y="250825"/>
                  </a:lnTo>
                  <a:lnTo>
                    <a:pt x="3023869" y="276225"/>
                  </a:lnTo>
                  <a:lnTo>
                    <a:pt x="2842894" y="320675"/>
                  </a:lnTo>
                  <a:lnTo>
                    <a:pt x="2679445" y="363600"/>
                  </a:lnTo>
                  <a:lnTo>
                    <a:pt x="2541396" y="414400"/>
                  </a:lnTo>
                  <a:lnTo>
                    <a:pt x="2420746" y="476250"/>
                  </a:lnTo>
                  <a:lnTo>
                    <a:pt x="2335021" y="536575"/>
                  </a:lnTo>
                  <a:lnTo>
                    <a:pt x="2309621" y="569976"/>
                  </a:lnTo>
                  <a:lnTo>
                    <a:pt x="2282570" y="614426"/>
                  </a:lnTo>
                  <a:lnTo>
                    <a:pt x="2265171" y="657225"/>
                  </a:lnTo>
                  <a:lnTo>
                    <a:pt x="2265171" y="700151"/>
                  </a:lnTo>
                  <a:lnTo>
                    <a:pt x="2274696" y="752475"/>
                  </a:lnTo>
                  <a:lnTo>
                    <a:pt x="2292095" y="795401"/>
                  </a:lnTo>
                  <a:lnTo>
                    <a:pt x="2317495" y="838200"/>
                  </a:lnTo>
                  <a:lnTo>
                    <a:pt x="2352420" y="873125"/>
                  </a:lnTo>
                  <a:lnTo>
                    <a:pt x="2446146" y="941451"/>
                  </a:lnTo>
                  <a:lnTo>
                    <a:pt x="2576321" y="1011301"/>
                  </a:lnTo>
                  <a:lnTo>
                    <a:pt x="2722244" y="1063625"/>
                  </a:lnTo>
                  <a:lnTo>
                    <a:pt x="3058794" y="1166876"/>
                  </a:lnTo>
                  <a:lnTo>
                    <a:pt x="3420744" y="1252601"/>
                  </a:lnTo>
                  <a:lnTo>
                    <a:pt x="3601719" y="1305052"/>
                  </a:lnTo>
                  <a:lnTo>
                    <a:pt x="3765168" y="1347851"/>
                  </a:lnTo>
                  <a:lnTo>
                    <a:pt x="3911218" y="1400302"/>
                  </a:lnTo>
                  <a:lnTo>
                    <a:pt x="4049394" y="1460627"/>
                  </a:lnTo>
                  <a:lnTo>
                    <a:pt x="4152518" y="1520952"/>
                  </a:lnTo>
                  <a:lnTo>
                    <a:pt x="4187443" y="1555877"/>
                  </a:lnTo>
                  <a:lnTo>
                    <a:pt x="4247769" y="1633601"/>
                  </a:lnTo>
                  <a:lnTo>
                    <a:pt x="4255643" y="1676527"/>
                  </a:lnTo>
                  <a:lnTo>
                    <a:pt x="4255643" y="1719326"/>
                  </a:lnTo>
                  <a:lnTo>
                    <a:pt x="4230243" y="1789176"/>
                  </a:lnTo>
                  <a:lnTo>
                    <a:pt x="4195318" y="1824101"/>
                  </a:lnTo>
                  <a:lnTo>
                    <a:pt x="4152518" y="1857502"/>
                  </a:lnTo>
                  <a:lnTo>
                    <a:pt x="4100067" y="1884426"/>
                  </a:lnTo>
                  <a:lnTo>
                    <a:pt x="4039869" y="1917827"/>
                  </a:lnTo>
                  <a:lnTo>
                    <a:pt x="3971543" y="1944751"/>
                  </a:lnTo>
                  <a:lnTo>
                    <a:pt x="3885818" y="1970151"/>
                  </a:lnTo>
                  <a:lnTo>
                    <a:pt x="3790568" y="1995551"/>
                  </a:lnTo>
                  <a:lnTo>
                    <a:pt x="3695318" y="2022602"/>
                  </a:lnTo>
                  <a:lnTo>
                    <a:pt x="3584193" y="2047989"/>
                  </a:lnTo>
                  <a:lnTo>
                    <a:pt x="2430271" y="2341702"/>
                  </a:lnTo>
                  <a:lnTo>
                    <a:pt x="2076196" y="2444889"/>
                  </a:lnTo>
                  <a:lnTo>
                    <a:pt x="1696847" y="2567139"/>
                  </a:lnTo>
                  <a:lnTo>
                    <a:pt x="1301623" y="2713189"/>
                  </a:lnTo>
                  <a:lnTo>
                    <a:pt x="879348" y="2886240"/>
                  </a:lnTo>
                  <a:lnTo>
                    <a:pt x="447675" y="3084690"/>
                  </a:lnTo>
                  <a:lnTo>
                    <a:pt x="0" y="3310127"/>
                  </a:lnTo>
                  <a:lnTo>
                    <a:pt x="241300" y="3310127"/>
                  </a:lnTo>
                  <a:lnTo>
                    <a:pt x="387350" y="3292664"/>
                  </a:lnTo>
                  <a:lnTo>
                    <a:pt x="612775" y="3162477"/>
                  </a:lnTo>
                  <a:lnTo>
                    <a:pt x="852424" y="3032302"/>
                  </a:lnTo>
                  <a:lnTo>
                    <a:pt x="1111123" y="2911640"/>
                  </a:lnTo>
                  <a:lnTo>
                    <a:pt x="1395222" y="2798927"/>
                  </a:lnTo>
                  <a:lnTo>
                    <a:pt x="1688973" y="2687789"/>
                  </a:lnTo>
                  <a:lnTo>
                    <a:pt x="1998472" y="2575077"/>
                  </a:lnTo>
                  <a:lnTo>
                    <a:pt x="2774695" y="2333764"/>
                  </a:lnTo>
                  <a:lnTo>
                    <a:pt x="2928619" y="2289302"/>
                  </a:lnTo>
                  <a:lnTo>
                    <a:pt x="3247770" y="2211514"/>
                  </a:lnTo>
                  <a:lnTo>
                    <a:pt x="3901693" y="2040001"/>
                  </a:lnTo>
                  <a:lnTo>
                    <a:pt x="4049394" y="2005076"/>
                  </a:lnTo>
                  <a:lnTo>
                    <a:pt x="4195318" y="1962277"/>
                  </a:lnTo>
                  <a:lnTo>
                    <a:pt x="4333494" y="1927352"/>
                  </a:lnTo>
                  <a:lnTo>
                    <a:pt x="4454144" y="1892427"/>
                  </a:lnTo>
                  <a:lnTo>
                    <a:pt x="4565269" y="1857502"/>
                  </a:lnTo>
                  <a:lnTo>
                    <a:pt x="4652518" y="1824101"/>
                  </a:lnTo>
                  <a:lnTo>
                    <a:pt x="4720844" y="1797177"/>
                  </a:lnTo>
                  <a:lnTo>
                    <a:pt x="4773168" y="1771777"/>
                  </a:lnTo>
                  <a:lnTo>
                    <a:pt x="4773168" y="1382776"/>
                  </a:lnTo>
                  <a:lnTo>
                    <a:pt x="4668393" y="1365377"/>
                  </a:lnTo>
                  <a:lnTo>
                    <a:pt x="4238244" y="1279652"/>
                  </a:lnTo>
                  <a:lnTo>
                    <a:pt x="4074794" y="1244727"/>
                  </a:lnTo>
                  <a:lnTo>
                    <a:pt x="3557269" y="1114552"/>
                  </a:lnTo>
                  <a:lnTo>
                    <a:pt x="3393820" y="1063625"/>
                  </a:lnTo>
                  <a:lnTo>
                    <a:pt x="3247770" y="1011301"/>
                  </a:lnTo>
                  <a:lnTo>
                    <a:pt x="3109594" y="958850"/>
                  </a:lnTo>
                  <a:lnTo>
                    <a:pt x="2988944" y="898525"/>
                  </a:lnTo>
                  <a:lnTo>
                    <a:pt x="2895345" y="847725"/>
                  </a:lnTo>
                  <a:lnTo>
                    <a:pt x="2825495" y="785876"/>
                  </a:lnTo>
                  <a:lnTo>
                    <a:pt x="2807969" y="752475"/>
                  </a:lnTo>
                  <a:lnTo>
                    <a:pt x="2790570" y="725551"/>
                  </a:lnTo>
                  <a:lnTo>
                    <a:pt x="2782569" y="692150"/>
                  </a:lnTo>
                  <a:lnTo>
                    <a:pt x="2790570" y="665226"/>
                  </a:lnTo>
                  <a:lnTo>
                    <a:pt x="2825495" y="604901"/>
                  </a:lnTo>
                  <a:lnTo>
                    <a:pt x="2877819" y="544576"/>
                  </a:lnTo>
                  <a:lnTo>
                    <a:pt x="2955670" y="501650"/>
                  </a:lnTo>
                  <a:lnTo>
                    <a:pt x="3049269" y="458850"/>
                  </a:lnTo>
                  <a:lnTo>
                    <a:pt x="3152520" y="423925"/>
                  </a:lnTo>
                  <a:lnTo>
                    <a:pt x="3273170" y="389000"/>
                  </a:lnTo>
                  <a:lnTo>
                    <a:pt x="3549268" y="338200"/>
                  </a:lnTo>
                  <a:lnTo>
                    <a:pt x="3858894" y="285750"/>
                  </a:lnTo>
                  <a:lnTo>
                    <a:pt x="4169917" y="250825"/>
                  </a:lnTo>
                  <a:lnTo>
                    <a:pt x="4635119" y="173100"/>
                  </a:lnTo>
                  <a:lnTo>
                    <a:pt x="4773168" y="138175"/>
                  </a:lnTo>
                  <a:lnTo>
                    <a:pt x="4773168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0952" cy="45689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566928" cy="309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615" y="0"/>
              <a:ext cx="271272" cy="309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576" y="0"/>
              <a:ext cx="554736" cy="309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7284" y="595883"/>
            <a:ext cx="8410956" cy="5001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704215"/>
            <a:ext cx="81622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D-Galactose </a:t>
            </a:r>
            <a:r>
              <a:rPr sz="2800" spc="-5" dirty="0"/>
              <a:t>is </a:t>
            </a:r>
            <a:r>
              <a:rPr sz="2800" dirty="0"/>
              <a:t>present </a:t>
            </a:r>
            <a:r>
              <a:rPr sz="2800" spc="-5" dirty="0"/>
              <a:t>in </a:t>
            </a:r>
            <a:r>
              <a:rPr sz="2800" dirty="0"/>
              <a:t>glycolipids </a:t>
            </a:r>
            <a:r>
              <a:rPr sz="2800" spc="-5" dirty="0"/>
              <a:t>which </a:t>
            </a:r>
            <a:r>
              <a:rPr sz="2800" dirty="0"/>
              <a:t>are an  important constituent </a:t>
            </a:r>
            <a:r>
              <a:rPr sz="2800" spc="-5" dirty="0"/>
              <a:t>of nervous</a:t>
            </a:r>
            <a:r>
              <a:rPr sz="2800" spc="20" dirty="0"/>
              <a:t> </a:t>
            </a:r>
            <a:r>
              <a:rPr sz="2800" dirty="0"/>
              <a:t>tissue</a:t>
            </a:r>
            <a:endParaRPr sz="28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3895471" y="2411044"/>
            <a:ext cx="4802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4990" algn="l"/>
                <a:tab pos="1452880" algn="l"/>
                <a:tab pos="1995170" algn="l"/>
                <a:tab pos="2755900" algn="l"/>
                <a:tab pos="3733165" algn="l"/>
                <a:tab pos="42951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	milk	in	the	fo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2411044"/>
            <a:ext cx="335280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75615" algn="l"/>
                <a:tab pos="998855" algn="l"/>
                <a:tab pos="191579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It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	also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present  disaccharide,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lactose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4118305"/>
            <a:ext cx="81648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Amino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derivatives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D-galactose and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D-mannose  are present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mucopolysaccharides and glyco-  proteins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837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678" y="675382"/>
            <a:ext cx="2599055" cy="5506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5860">
              <a:lnSpc>
                <a:spcPts val="3475"/>
              </a:lnSpc>
              <a:spcBef>
                <a:spcPts val="105"/>
              </a:spcBef>
            </a:pPr>
            <a:r>
              <a:rPr sz="3050" spc="-114" dirty="0">
                <a:solidFill>
                  <a:srgbClr val="121516"/>
                </a:solidFill>
                <a:latin typeface="Arial"/>
                <a:cs typeface="Arial"/>
              </a:rPr>
              <a:t>CHO</a:t>
            </a:r>
            <a:endParaRPr sz="3050">
              <a:latin typeface="Arial"/>
              <a:cs typeface="Arial"/>
            </a:endParaRPr>
          </a:p>
          <a:p>
            <a:pPr marL="1250315">
              <a:lnSpc>
                <a:spcPts val="3329"/>
              </a:lnSpc>
            </a:pPr>
            <a:r>
              <a:rPr sz="3050" spc="-35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050">
              <a:latin typeface="Arial"/>
              <a:cs typeface="Arial"/>
            </a:endParaRPr>
          </a:p>
          <a:p>
            <a:pPr marL="327025">
              <a:lnSpc>
                <a:spcPts val="3365"/>
              </a:lnSpc>
            </a:pP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050" spc="4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050" spc="-105" dirty="0">
                <a:solidFill>
                  <a:srgbClr val="121516"/>
                </a:solidFill>
                <a:latin typeface="Arial"/>
                <a:cs typeface="Arial"/>
              </a:rPr>
              <a:t>OH</a:t>
            </a:r>
            <a:endParaRPr sz="3050">
              <a:latin typeface="Arial"/>
              <a:cs typeface="Arial"/>
            </a:endParaRPr>
          </a:p>
          <a:p>
            <a:pPr marL="1250315">
              <a:lnSpc>
                <a:spcPts val="3370"/>
              </a:lnSpc>
            </a:pPr>
            <a:r>
              <a:rPr sz="3050" spc="-35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050">
              <a:latin typeface="Arial"/>
              <a:cs typeface="Arial"/>
            </a:endParaRPr>
          </a:p>
          <a:p>
            <a:pPr marL="38100">
              <a:lnSpc>
                <a:spcPts val="3329"/>
              </a:lnSpc>
            </a:pPr>
            <a:r>
              <a:rPr sz="3050" spc="-95" dirty="0">
                <a:solidFill>
                  <a:srgbClr val="121516"/>
                </a:solidFill>
                <a:latin typeface="Arial"/>
                <a:cs typeface="Arial"/>
              </a:rPr>
              <a:t>HO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050" spc="1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endParaRPr sz="3050">
              <a:latin typeface="Arial"/>
              <a:cs typeface="Arial"/>
            </a:endParaRPr>
          </a:p>
          <a:p>
            <a:pPr marL="1250315">
              <a:lnSpc>
                <a:spcPts val="3404"/>
              </a:lnSpc>
            </a:pPr>
            <a:r>
              <a:rPr sz="3050" spc="-35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050">
              <a:latin typeface="Arial"/>
              <a:cs typeface="Arial"/>
            </a:endParaRPr>
          </a:p>
          <a:p>
            <a:pPr marL="38100">
              <a:lnSpc>
                <a:spcPts val="3404"/>
              </a:lnSpc>
            </a:pPr>
            <a:r>
              <a:rPr sz="3050" spc="-95" dirty="0">
                <a:solidFill>
                  <a:srgbClr val="121516"/>
                </a:solidFill>
                <a:latin typeface="Arial"/>
                <a:cs typeface="Arial"/>
              </a:rPr>
              <a:t>HO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050" spc="1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endParaRPr sz="3050">
              <a:latin typeface="Arial"/>
              <a:cs typeface="Arial"/>
            </a:endParaRPr>
          </a:p>
          <a:p>
            <a:pPr marL="1231265">
              <a:lnSpc>
                <a:spcPts val="3329"/>
              </a:lnSpc>
            </a:pPr>
            <a:r>
              <a:rPr sz="3050" spc="-35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050">
              <a:latin typeface="Arial"/>
              <a:cs typeface="Arial"/>
            </a:endParaRPr>
          </a:p>
          <a:p>
            <a:pPr marL="327025">
              <a:lnSpc>
                <a:spcPts val="3365"/>
              </a:lnSpc>
            </a:pP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050" spc="4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050" spc="-105" dirty="0">
                <a:solidFill>
                  <a:srgbClr val="121516"/>
                </a:solidFill>
                <a:latin typeface="Arial"/>
                <a:cs typeface="Arial"/>
              </a:rPr>
              <a:t>OH</a:t>
            </a:r>
            <a:endParaRPr sz="3050">
              <a:latin typeface="Arial"/>
              <a:cs typeface="Arial"/>
            </a:endParaRPr>
          </a:p>
          <a:p>
            <a:pPr marL="1156335" marR="244475" indent="74930">
              <a:lnSpc>
                <a:spcPts val="3600"/>
              </a:lnSpc>
              <a:spcBef>
                <a:spcPts val="25"/>
              </a:spcBef>
            </a:pPr>
            <a:r>
              <a:rPr sz="3050" spc="-35" dirty="0">
                <a:solidFill>
                  <a:srgbClr val="121516"/>
                </a:solidFill>
                <a:latin typeface="Arial"/>
                <a:cs typeface="Arial"/>
              </a:rPr>
              <a:t>|  </a:t>
            </a:r>
            <a:r>
              <a:rPr sz="3050" spc="-80" dirty="0">
                <a:solidFill>
                  <a:srgbClr val="121516"/>
                </a:solidFill>
                <a:latin typeface="Arial"/>
                <a:cs typeface="Arial"/>
              </a:rPr>
              <a:t>C</a:t>
            </a:r>
            <a:r>
              <a:rPr sz="3050" spc="-15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r>
              <a:rPr sz="2250" spc="-52" baseline="-22222" dirty="0">
                <a:solidFill>
                  <a:srgbClr val="121516"/>
                </a:solidFill>
                <a:latin typeface="Arial"/>
                <a:cs typeface="Arial"/>
              </a:rPr>
              <a:t>2</a:t>
            </a:r>
            <a:r>
              <a:rPr sz="3050" spc="-105" dirty="0">
                <a:solidFill>
                  <a:srgbClr val="121516"/>
                </a:solidFill>
                <a:latin typeface="Arial"/>
                <a:cs typeface="Arial"/>
              </a:rPr>
              <a:t>O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endParaRPr sz="305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889"/>
              </a:spcBef>
            </a:pPr>
            <a:r>
              <a:rPr sz="3050" spc="-75" dirty="0">
                <a:solidFill>
                  <a:srgbClr val="121516"/>
                </a:solidFill>
                <a:latin typeface="Arial"/>
                <a:cs typeface="Arial"/>
              </a:rPr>
              <a:t>D-Galactose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2875" y="626826"/>
            <a:ext cx="2597785" cy="5555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6495">
              <a:lnSpc>
                <a:spcPts val="3515"/>
              </a:lnSpc>
              <a:spcBef>
                <a:spcPts val="105"/>
              </a:spcBef>
            </a:pPr>
            <a:r>
              <a:rPr sz="3050" spc="-114" dirty="0">
                <a:solidFill>
                  <a:srgbClr val="121516"/>
                </a:solidFill>
                <a:latin typeface="Arial"/>
                <a:cs typeface="Arial"/>
              </a:rPr>
              <a:t>CHO</a:t>
            </a:r>
            <a:endParaRPr sz="3050">
              <a:latin typeface="Arial"/>
              <a:cs typeface="Arial"/>
            </a:endParaRPr>
          </a:p>
          <a:p>
            <a:pPr algn="ctr">
              <a:lnSpc>
                <a:spcPts val="3365"/>
              </a:lnSpc>
            </a:pPr>
            <a:r>
              <a:rPr sz="3050" spc="-35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050">
              <a:latin typeface="Arial"/>
              <a:cs typeface="Arial"/>
            </a:endParaRPr>
          </a:p>
          <a:p>
            <a:pPr marR="317500" algn="r">
              <a:lnSpc>
                <a:spcPts val="3329"/>
              </a:lnSpc>
            </a:pPr>
            <a:r>
              <a:rPr sz="3050" spc="-95" dirty="0">
                <a:solidFill>
                  <a:srgbClr val="121516"/>
                </a:solidFill>
                <a:latin typeface="Arial"/>
                <a:cs typeface="Arial"/>
              </a:rPr>
              <a:t>HO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050" spc="1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endParaRPr sz="3050">
              <a:latin typeface="Arial"/>
              <a:cs typeface="Arial"/>
            </a:endParaRPr>
          </a:p>
          <a:p>
            <a:pPr algn="ctr">
              <a:lnSpc>
                <a:spcPts val="3329"/>
              </a:lnSpc>
            </a:pPr>
            <a:r>
              <a:rPr sz="3050" spc="-35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050">
              <a:latin typeface="Arial"/>
              <a:cs typeface="Arial"/>
            </a:endParaRPr>
          </a:p>
          <a:p>
            <a:pPr marR="317500" algn="r">
              <a:lnSpc>
                <a:spcPts val="3479"/>
              </a:lnSpc>
            </a:pPr>
            <a:r>
              <a:rPr sz="3050" spc="-95" dirty="0">
                <a:solidFill>
                  <a:srgbClr val="121516"/>
                </a:solidFill>
                <a:latin typeface="Arial"/>
                <a:cs typeface="Arial"/>
              </a:rPr>
              <a:t>HO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050" spc="1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endParaRPr sz="3050">
              <a:latin typeface="Arial"/>
              <a:cs typeface="Arial"/>
            </a:endParaRPr>
          </a:p>
          <a:p>
            <a:pPr marR="12065" algn="ctr">
              <a:lnSpc>
                <a:spcPts val="3520"/>
              </a:lnSpc>
            </a:pPr>
            <a:r>
              <a:rPr sz="3050" spc="-35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050">
              <a:latin typeface="Arial"/>
              <a:cs typeface="Arial"/>
            </a:endParaRPr>
          </a:p>
          <a:p>
            <a:pPr marL="326390">
              <a:lnSpc>
                <a:spcPts val="3479"/>
              </a:lnSpc>
            </a:pP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050" spc="3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050" spc="-105" dirty="0">
                <a:solidFill>
                  <a:srgbClr val="121516"/>
                </a:solidFill>
                <a:latin typeface="Arial"/>
                <a:cs typeface="Arial"/>
              </a:rPr>
              <a:t>OH</a:t>
            </a:r>
            <a:endParaRPr sz="3050">
              <a:latin typeface="Arial"/>
              <a:cs typeface="Arial"/>
            </a:endParaRPr>
          </a:p>
          <a:p>
            <a:pPr algn="ctr">
              <a:lnSpc>
                <a:spcPts val="3445"/>
              </a:lnSpc>
            </a:pPr>
            <a:r>
              <a:rPr sz="3050" spc="-35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050">
              <a:latin typeface="Arial"/>
              <a:cs typeface="Arial"/>
            </a:endParaRPr>
          </a:p>
          <a:p>
            <a:pPr marL="326390">
              <a:lnSpc>
                <a:spcPts val="3254"/>
              </a:lnSpc>
            </a:pP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050" spc="-140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050" spc="3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050" spc="-105" dirty="0">
                <a:solidFill>
                  <a:srgbClr val="121516"/>
                </a:solidFill>
                <a:latin typeface="Arial"/>
                <a:cs typeface="Arial"/>
              </a:rPr>
              <a:t>OH</a:t>
            </a:r>
            <a:endParaRPr sz="3050">
              <a:latin typeface="Arial"/>
              <a:cs typeface="Arial"/>
            </a:endParaRPr>
          </a:p>
          <a:p>
            <a:pPr algn="ctr">
              <a:lnSpc>
                <a:spcPts val="3329"/>
              </a:lnSpc>
            </a:pPr>
            <a:r>
              <a:rPr sz="3050" spc="-35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050">
              <a:latin typeface="Arial"/>
              <a:cs typeface="Arial"/>
            </a:endParaRPr>
          </a:p>
          <a:p>
            <a:pPr marR="233679" algn="r">
              <a:lnSpc>
                <a:spcPts val="3590"/>
              </a:lnSpc>
            </a:pPr>
            <a:r>
              <a:rPr sz="3050" spc="-80" dirty="0">
                <a:solidFill>
                  <a:srgbClr val="121516"/>
                </a:solidFill>
                <a:latin typeface="Arial"/>
                <a:cs typeface="Arial"/>
              </a:rPr>
              <a:t>C</a:t>
            </a:r>
            <a:r>
              <a:rPr sz="3050" spc="-15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r>
              <a:rPr sz="2250" spc="-52" baseline="-22222" dirty="0">
                <a:solidFill>
                  <a:srgbClr val="121516"/>
                </a:solidFill>
                <a:latin typeface="Arial"/>
                <a:cs typeface="Arial"/>
              </a:rPr>
              <a:t>2</a:t>
            </a:r>
            <a:r>
              <a:rPr sz="3050" spc="-105" dirty="0">
                <a:solidFill>
                  <a:srgbClr val="121516"/>
                </a:solidFill>
                <a:latin typeface="Arial"/>
                <a:cs typeface="Arial"/>
              </a:rPr>
              <a:t>O</a:t>
            </a:r>
            <a:r>
              <a:rPr sz="3050" spc="-10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endParaRPr sz="3050">
              <a:latin typeface="Arial"/>
              <a:cs typeface="Arial"/>
            </a:endParaRPr>
          </a:p>
          <a:p>
            <a:pPr marL="436880">
              <a:lnSpc>
                <a:spcPct val="100000"/>
              </a:lnSpc>
              <a:spcBef>
                <a:spcPts val="2235"/>
              </a:spcBef>
            </a:pPr>
            <a:r>
              <a:rPr sz="3050" spc="-85" dirty="0">
                <a:solidFill>
                  <a:srgbClr val="121516"/>
                </a:solidFill>
                <a:latin typeface="Arial"/>
                <a:cs typeface="Arial"/>
              </a:rPr>
              <a:t>D-Mannose</a:t>
            </a:r>
            <a:endParaRPr sz="30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217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776" y="443483"/>
            <a:ext cx="8132445" cy="5972810"/>
            <a:chOff x="493776" y="443483"/>
            <a:chExt cx="8132445" cy="5972810"/>
          </a:xfrm>
        </p:grpSpPr>
        <p:sp>
          <p:nvSpPr>
            <p:cNvPr id="3" name="object 3"/>
            <p:cNvSpPr/>
            <p:nvPr/>
          </p:nvSpPr>
          <p:spPr>
            <a:xfrm>
              <a:off x="508254" y="457961"/>
              <a:ext cx="3150235" cy="5943600"/>
            </a:xfrm>
            <a:custGeom>
              <a:avLst/>
              <a:gdLst/>
              <a:ahLst/>
              <a:cxnLst/>
              <a:rect l="l" t="t" r="r" b="b"/>
              <a:pathLst>
                <a:path w="3150235" h="5943600">
                  <a:moveTo>
                    <a:pt x="0" y="525017"/>
                  </a:moveTo>
                  <a:lnTo>
                    <a:pt x="2145" y="477233"/>
                  </a:lnTo>
                  <a:lnTo>
                    <a:pt x="8458" y="430650"/>
                  </a:lnTo>
                  <a:lnTo>
                    <a:pt x="18754" y="385453"/>
                  </a:lnTo>
                  <a:lnTo>
                    <a:pt x="32847" y="341829"/>
                  </a:lnTo>
                  <a:lnTo>
                    <a:pt x="50551" y="299963"/>
                  </a:lnTo>
                  <a:lnTo>
                    <a:pt x="71682" y="260039"/>
                  </a:lnTo>
                  <a:lnTo>
                    <a:pt x="96053" y="222244"/>
                  </a:lnTo>
                  <a:lnTo>
                    <a:pt x="123480" y="186763"/>
                  </a:lnTo>
                  <a:lnTo>
                    <a:pt x="153777" y="153781"/>
                  </a:lnTo>
                  <a:lnTo>
                    <a:pt x="186760" y="123483"/>
                  </a:lnTo>
                  <a:lnTo>
                    <a:pt x="222241" y="96056"/>
                  </a:lnTo>
                  <a:lnTo>
                    <a:pt x="260037" y="71684"/>
                  </a:lnTo>
                  <a:lnTo>
                    <a:pt x="299962" y="50553"/>
                  </a:lnTo>
                  <a:lnTo>
                    <a:pt x="341830" y="32848"/>
                  </a:lnTo>
                  <a:lnTo>
                    <a:pt x="385456" y="18755"/>
                  </a:lnTo>
                  <a:lnTo>
                    <a:pt x="430655" y="8459"/>
                  </a:lnTo>
                  <a:lnTo>
                    <a:pt x="477242" y="2145"/>
                  </a:lnTo>
                  <a:lnTo>
                    <a:pt x="525030" y="0"/>
                  </a:lnTo>
                  <a:lnTo>
                    <a:pt x="2625090" y="0"/>
                  </a:lnTo>
                  <a:lnTo>
                    <a:pt x="2672874" y="2145"/>
                  </a:lnTo>
                  <a:lnTo>
                    <a:pt x="2719457" y="8459"/>
                  </a:lnTo>
                  <a:lnTo>
                    <a:pt x="2764654" y="18755"/>
                  </a:lnTo>
                  <a:lnTo>
                    <a:pt x="2808278" y="32848"/>
                  </a:lnTo>
                  <a:lnTo>
                    <a:pt x="2850144" y="50553"/>
                  </a:lnTo>
                  <a:lnTo>
                    <a:pt x="2890068" y="71684"/>
                  </a:lnTo>
                  <a:lnTo>
                    <a:pt x="2927863" y="96056"/>
                  </a:lnTo>
                  <a:lnTo>
                    <a:pt x="2963344" y="123483"/>
                  </a:lnTo>
                  <a:lnTo>
                    <a:pt x="2996326" y="153781"/>
                  </a:lnTo>
                  <a:lnTo>
                    <a:pt x="3026624" y="186763"/>
                  </a:lnTo>
                  <a:lnTo>
                    <a:pt x="3054051" y="222244"/>
                  </a:lnTo>
                  <a:lnTo>
                    <a:pt x="3078423" y="260039"/>
                  </a:lnTo>
                  <a:lnTo>
                    <a:pt x="3099554" y="299963"/>
                  </a:lnTo>
                  <a:lnTo>
                    <a:pt x="3117259" y="341829"/>
                  </a:lnTo>
                  <a:lnTo>
                    <a:pt x="3131352" y="385453"/>
                  </a:lnTo>
                  <a:lnTo>
                    <a:pt x="3141648" y="430650"/>
                  </a:lnTo>
                  <a:lnTo>
                    <a:pt x="3147962" y="477233"/>
                  </a:lnTo>
                  <a:lnTo>
                    <a:pt x="3150108" y="525017"/>
                  </a:lnTo>
                  <a:lnTo>
                    <a:pt x="3150108" y="5418569"/>
                  </a:lnTo>
                  <a:lnTo>
                    <a:pt x="3147962" y="5466357"/>
                  </a:lnTo>
                  <a:lnTo>
                    <a:pt x="3141648" y="5512944"/>
                  </a:lnTo>
                  <a:lnTo>
                    <a:pt x="3131352" y="5558143"/>
                  </a:lnTo>
                  <a:lnTo>
                    <a:pt x="3117259" y="5601769"/>
                  </a:lnTo>
                  <a:lnTo>
                    <a:pt x="3099554" y="5643637"/>
                  </a:lnTo>
                  <a:lnTo>
                    <a:pt x="3078423" y="5683562"/>
                  </a:lnTo>
                  <a:lnTo>
                    <a:pt x="3054051" y="5721358"/>
                  </a:lnTo>
                  <a:lnTo>
                    <a:pt x="3026624" y="5756839"/>
                  </a:lnTo>
                  <a:lnTo>
                    <a:pt x="2996326" y="5789822"/>
                  </a:lnTo>
                  <a:lnTo>
                    <a:pt x="2963344" y="5820119"/>
                  </a:lnTo>
                  <a:lnTo>
                    <a:pt x="2927863" y="5847546"/>
                  </a:lnTo>
                  <a:lnTo>
                    <a:pt x="2890068" y="5871917"/>
                  </a:lnTo>
                  <a:lnTo>
                    <a:pt x="2850144" y="5893048"/>
                  </a:lnTo>
                  <a:lnTo>
                    <a:pt x="2808278" y="5910752"/>
                  </a:lnTo>
                  <a:lnTo>
                    <a:pt x="2764654" y="5924845"/>
                  </a:lnTo>
                  <a:lnTo>
                    <a:pt x="2719457" y="5935141"/>
                  </a:lnTo>
                  <a:lnTo>
                    <a:pt x="2672874" y="5941454"/>
                  </a:lnTo>
                  <a:lnTo>
                    <a:pt x="2625090" y="5943600"/>
                  </a:lnTo>
                  <a:lnTo>
                    <a:pt x="525030" y="5943600"/>
                  </a:lnTo>
                  <a:lnTo>
                    <a:pt x="477242" y="5941454"/>
                  </a:lnTo>
                  <a:lnTo>
                    <a:pt x="430655" y="5935141"/>
                  </a:lnTo>
                  <a:lnTo>
                    <a:pt x="385456" y="5924845"/>
                  </a:lnTo>
                  <a:lnTo>
                    <a:pt x="341830" y="5910752"/>
                  </a:lnTo>
                  <a:lnTo>
                    <a:pt x="299962" y="5893048"/>
                  </a:lnTo>
                  <a:lnTo>
                    <a:pt x="260037" y="5871917"/>
                  </a:lnTo>
                  <a:lnTo>
                    <a:pt x="222241" y="5847546"/>
                  </a:lnTo>
                  <a:lnTo>
                    <a:pt x="186760" y="5820119"/>
                  </a:lnTo>
                  <a:lnTo>
                    <a:pt x="153777" y="5789822"/>
                  </a:lnTo>
                  <a:lnTo>
                    <a:pt x="123480" y="5756839"/>
                  </a:lnTo>
                  <a:lnTo>
                    <a:pt x="96053" y="5721358"/>
                  </a:lnTo>
                  <a:lnTo>
                    <a:pt x="71682" y="5683562"/>
                  </a:lnTo>
                  <a:lnTo>
                    <a:pt x="50551" y="5643637"/>
                  </a:lnTo>
                  <a:lnTo>
                    <a:pt x="32847" y="5601769"/>
                  </a:lnTo>
                  <a:lnTo>
                    <a:pt x="18754" y="5558143"/>
                  </a:lnTo>
                  <a:lnTo>
                    <a:pt x="8458" y="5512944"/>
                  </a:lnTo>
                  <a:lnTo>
                    <a:pt x="2145" y="5466357"/>
                  </a:lnTo>
                  <a:lnTo>
                    <a:pt x="0" y="5418569"/>
                  </a:lnTo>
                  <a:lnTo>
                    <a:pt x="0" y="525017"/>
                  </a:lnTo>
                  <a:close/>
                </a:path>
              </a:pathLst>
            </a:custGeom>
            <a:ln w="28956">
              <a:solidFill>
                <a:srgbClr val="0004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58361" y="991361"/>
              <a:ext cx="4953000" cy="4800600"/>
            </a:xfrm>
            <a:custGeom>
              <a:avLst/>
              <a:gdLst/>
              <a:ahLst/>
              <a:cxnLst/>
              <a:rect l="l" t="t" r="r" b="b"/>
              <a:pathLst>
                <a:path w="4953000" h="4800600">
                  <a:moveTo>
                    <a:pt x="4952999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4952999" y="4800600"/>
                  </a:lnTo>
                  <a:lnTo>
                    <a:pt x="4952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8361" y="991361"/>
              <a:ext cx="4953000" cy="4800600"/>
            </a:xfrm>
            <a:custGeom>
              <a:avLst/>
              <a:gdLst/>
              <a:ahLst/>
              <a:cxnLst/>
              <a:rect l="l" t="t" r="r" b="b"/>
              <a:pathLst>
                <a:path w="4953000" h="4800600">
                  <a:moveTo>
                    <a:pt x="0" y="4800600"/>
                  </a:moveTo>
                  <a:lnTo>
                    <a:pt x="4952999" y="4800600"/>
                  </a:lnTo>
                  <a:lnTo>
                    <a:pt x="4952999" y="0"/>
                  </a:lnTo>
                  <a:lnTo>
                    <a:pt x="0" y="0"/>
                  </a:lnTo>
                  <a:lnTo>
                    <a:pt x="0" y="4800600"/>
                  </a:lnTo>
                  <a:close/>
                </a:path>
              </a:pathLst>
            </a:custGeom>
            <a:ln w="28956">
              <a:solidFill>
                <a:srgbClr val="0004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44806" y="5771088"/>
            <a:ext cx="199199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15" dirty="0">
                <a:solidFill>
                  <a:srgbClr val="121516"/>
                </a:solidFill>
                <a:latin typeface="Arial"/>
                <a:cs typeface="Arial"/>
              </a:rPr>
              <a:t>D-Fructose</a:t>
            </a:r>
            <a:endParaRPr sz="31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87576" y="518224"/>
            <a:ext cx="1336040" cy="946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ts val="3625"/>
              </a:lnSpc>
              <a:spcBef>
                <a:spcPts val="105"/>
              </a:spcBef>
            </a:pPr>
            <a:r>
              <a:rPr sz="3150" spc="20" dirty="0">
                <a:solidFill>
                  <a:srgbClr val="121516"/>
                </a:solidFill>
              </a:rPr>
              <a:t>C</a:t>
            </a:r>
            <a:r>
              <a:rPr sz="3150" spc="-45" dirty="0">
                <a:solidFill>
                  <a:srgbClr val="121516"/>
                </a:solidFill>
              </a:rPr>
              <a:t>H</a:t>
            </a:r>
            <a:r>
              <a:rPr sz="2325" spc="-7" baseline="-23297" dirty="0">
                <a:solidFill>
                  <a:srgbClr val="121516"/>
                </a:solidFill>
              </a:rPr>
              <a:t>2</a:t>
            </a:r>
            <a:r>
              <a:rPr sz="3150" spc="5" dirty="0">
                <a:solidFill>
                  <a:srgbClr val="121516"/>
                </a:solidFill>
              </a:rPr>
              <a:t>O</a:t>
            </a:r>
            <a:r>
              <a:rPr sz="3150" spc="-20" dirty="0">
                <a:solidFill>
                  <a:srgbClr val="121516"/>
                </a:solidFill>
              </a:rPr>
              <a:t>H</a:t>
            </a:r>
            <a:endParaRPr sz="3150"/>
          </a:p>
          <a:p>
            <a:pPr marL="126364">
              <a:lnSpc>
                <a:spcPts val="3625"/>
              </a:lnSpc>
            </a:pPr>
            <a:r>
              <a:rPr sz="3150" spc="-10" dirty="0">
                <a:solidFill>
                  <a:srgbClr val="121516"/>
                </a:solidFill>
              </a:rPr>
              <a:t>|</a:t>
            </a:r>
            <a:endParaRPr sz="3150"/>
          </a:p>
        </p:txBody>
      </p:sp>
      <p:sp>
        <p:nvSpPr>
          <p:cNvPr id="8" name="object 8"/>
          <p:cNvSpPr txBox="1"/>
          <p:nvPr/>
        </p:nvSpPr>
        <p:spPr>
          <a:xfrm>
            <a:off x="678666" y="1400136"/>
            <a:ext cx="2752090" cy="3574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3805">
              <a:lnSpc>
                <a:spcPts val="3625"/>
              </a:lnSpc>
              <a:spcBef>
                <a:spcPts val="105"/>
              </a:spcBef>
            </a:pP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150" spc="-15" dirty="0">
                <a:solidFill>
                  <a:srgbClr val="121516"/>
                </a:solidFill>
                <a:latin typeface="Arial"/>
                <a:cs typeface="Arial"/>
              </a:rPr>
              <a:t>=</a:t>
            </a:r>
            <a:r>
              <a:rPr sz="3150" spc="2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O</a:t>
            </a:r>
            <a:endParaRPr sz="3150">
              <a:latin typeface="Arial"/>
              <a:cs typeface="Arial"/>
            </a:endParaRPr>
          </a:p>
          <a:p>
            <a:pPr marL="22860" algn="ctr">
              <a:lnSpc>
                <a:spcPts val="3435"/>
              </a:lnSpc>
            </a:pP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150">
              <a:latin typeface="Arial"/>
              <a:cs typeface="Arial"/>
            </a:endParaRPr>
          </a:p>
          <a:p>
            <a:pPr marL="12700">
              <a:lnSpc>
                <a:spcPts val="3435"/>
              </a:lnSpc>
            </a:pPr>
            <a:r>
              <a:rPr sz="3150" dirty="0">
                <a:solidFill>
                  <a:srgbClr val="121516"/>
                </a:solidFill>
                <a:latin typeface="Arial"/>
                <a:cs typeface="Arial"/>
              </a:rPr>
              <a:t>HO </a:t>
            </a:r>
            <a:r>
              <a:rPr sz="3150" spc="-25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150" spc="-25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H</a:t>
            </a:r>
            <a:endParaRPr sz="3150">
              <a:latin typeface="Arial"/>
              <a:cs typeface="Arial"/>
            </a:endParaRPr>
          </a:p>
          <a:p>
            <a:pPr marL="22860" algn="ctr">
              <a:lnSpc>
                <a:spcPts val="3475"/>
              </a:lnSpc>
            </a:pP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150">
              <a:latin typeface="Arial"/>
              <a:cs typeface="Arial"/>
            </a:endParaRPr>
          </a:p>
          <a:p>
            <a:pPr marL="325120">
              <a:lnSpc>
                <a:spcPts val="3435"/>
              </a:lnSpc>
            </a:pP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150" spc="-25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150" spc="-25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 OH</a:t>
            </a:r>
            <a:endParaRPr sz="3150">
              <a:latin typeface="Arial"/>
              <a:cs typeface="Arial"/>
            </a:endParaRPr>
          </a:p>
          <a:p>
            <a:pPr marL="22860" algn="ctr">
              <a:lnSpc>
                <a:spcPts val="3475"/>
              </a:lnSpc>
            </a:pP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150">
              <a:latin typeface="Arial"/>
              <a:cs typeface="Arial"/>
            </a:endParaRPr>
          </a:p>
          <a:p>
            <a:pPr marL="325120">
              <a:lnSpc>
                <a:spcPts val="3475"/>
              </a:lnSpc>
            </a:pP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H </a:t>
            </a:r>
            <a:r>
              <a:rPr sz="3150" spc="-25" dirty="0">
                <a:solidFill>
                  <a:srgbClr val="121516"/>
                </a:solidFill>
                <a:latin typeface="Arial"/>
                <a:cs typeface="Arial"/>
              </a:rPr>
              <a:t>— </a:t>
            </a:r>
            <a:r>
              <a:rPr sz="3150" spc="-20" dirty="0">
                <a:solidFill>
                  <a:srgbClr val="121516"/>
                </a:solidFill>
                <a:latin typeface="Arial"/>
                <a:cs typeface="Arial"/>
              </a:rPr>
              <a:t>C </a:t>
            </a:r>
            <a:r>
              <a:rPr sz="3150" spc="-25" dirty="0">
                <a:solidFill>
                  <a:srgbClr val="121516"/>
                </a:solidFill>
                <a:latin typeface="Arial"/>
                <a:cs typeface="Arial"/>
              </a:rPr>
              <a:t>—</a:t>
            </a: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 OH</a:t>
            </a:r>
            <a:endParaRPr sz="3150">
              <a:latin typeface="Arial"/>
              <a:cs typeface="Arial"/>
            </a:endParaRPr>
          </a:p>
          <a:p>
            <a:pPr marL="22860" algn="ctr">
              <a:lnSpc>
                <a:spcPts val="3590"/>
              </a:lnSpc>
            </a:pP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|</a:t>
            </a:r>
            <a:endParaRPr sz="3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0276" y="4908380"/>
            <a:ext cx="131064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dirty="0">
                <a:solidFill>
                  <a:srgbClr val="121516"/>
                </a:solidFill>
                <a:latin typeface="Arial"/>
                <a:cs typeface="Arial"/>
              </a:rPr>
              <a:t>CH</a:t>
            </a:r>
            <a:r>
              <a:rPr sz="3150" spc="-114" dirty="0">
                <a:solidFill>
                  <a:srgbClr val="121516"/>
                </a:solidFill>
                <a:latin typeface="Arial"/>
                <a:cs typeface="Arial"/>
              </a:rPr>
              <a:t> </a:t>
            </a:r>
            <a:r>
              <a:rPr sz="3150" spc="-10" dirty="0">
                <a:solidFill>
                  <a:srgbClr val="121516"/>
                </a:solidFill>
                <a:latin typeface="Arial"/>
                <a:cs typeface="Arial"/>
              </a:rPr>
              <a:t>OH</a:t>
            </a:r>
            <a:endParaRPr sz="3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6160" y="5189122"/>
            <a:ext cx="13652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5" dirty="0">
                <a:solidFill>
                  <a:srgbClr val="121516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6975" y="1235709"/>
            <a:ext cx="4451985" cy="147891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469900" marR="5080" indent="-457200" algn="just">
              <a:lnSpc>
                <a:spcPct val="98900"/>
              </a:lnSpc>
              <a:spcBef>
                <a:spcPts val="145"/>
              </a:spcBef>
              <a:buSzPct val="139062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Formed in some</a:t>
            </a:r>
            <a:r>
              <a:rPr sz="3200" spc="-135" dirty="0">
                <a:solidFill>
                  <a:srgbClr val="000413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413"/>
                </a:solidFill>
                <a:latin typeface="Arial"/>
                <a:cs typeface="Arial"/>
              </a:rPr>
              <a:t>path-  </a:t>
            </a: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ways of </a:t>
            </a:r>
            <a:r>
              <a:rPr sz="3200" spc="-5" dirty="0">
                <a:solidFill>
                  <a:srgbClr val="000413"/>
                </a:solidFill>
                <a:latin typeface="Arial"/>
                <a:cs typeface="Arial"/>
              </a:rPr>
              <a:t>carbohydrate  metabolism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6975" y="3801236"/>
            <a:ext cx="4721225" cy="14801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69900" marR="5080" indent="-457200" algn="just">
              <a:lnSpc>
                <a:spcPts val="3800"/>
              </a:lnSpc>
              <a:spcBef>
                <a:spcPts val="260"/>
              </a:spcBef>
              <a:buSzPct val="139062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Also </a:t>
            </a:r>
            <a:r>
              <a:rPr sz="3200" spc="-5" dirty="0">
                <a:solidFill>
                  <a:srgbClr val="000413"/>
                </a:solidFill>
                <a:latin typeface="Arial"/>
                <a:cs typeface="Arial"/>
              </a:rPr>
              <a:t>present in seminal  fluid; </a:t>
            </a: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provides </a:t>
            </a:r>
            <a:r>
              <a:rPr sz="3200" spc="-5" dirty="0">
                <a:solidFill>
                  <a:srgbClr val="000413"/>
                </a:solidFill>
                <a:latin typeface="Arial"/>
                <a:cs typeface="Arial"/>
              </a:rPr>
              <a:t>nourish-  ment </a:t>
            </a: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to</a:t>
            </a:r>
            <a:r>
              <a:rPr sz="3200" spc="-35" dirty="0">
                <a:solidFill>
                  <a:srgbClr val="00041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413"/>
                </a:solidFill>
                <a:latin typeface="Arial"/>
                <a:cs typeface="Arial"/>
              </a:rPr>
              <a:t>sperms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275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9107" y="228600"/>
            <a:ext cx="370179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0760" y="348741"/>
            <a:ext cx="3126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00"/>
                </a:solidFill>
                <a:latin typeface="Arial"/>
                <a:cs typeface="Arial"/>
              </a:rPr>
              <a:t>Disaccha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rides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0351" y="1359408"/>
            <a:ext cx="8086725" cy="1236345"/>
            <a:chOff x="530351" y="1359408"/>
            <a:chExt cx="8086725" cy="1236345"/>
          </a:xfrm>
        </p:grpSpPr>
        <p:sp>
          <p:nvSpPr>
            <p:cNvPr id="8" name="object 8"/>
            <p:cNvSpPr/>
            <p:nvPr/>
          </p:nvSpPr>
          <p:spPr>
            <a:xfrm>
              <a:off x="543305" y="1372362"/>
              <a:ext cx="8060690" cy="1210310"/>
            </a:xfrm>
            <a:custGeom>
              <a:avLst/>
              <a:gdLst/>
              <a:ahLst/>
              <a:cxnLst/>
              <a:rect l="l" t="t" r="r" b="b"/>
              <a:pathLst>
                <a:path w="8060690" h="1210310">
                  <a:moveTo>
                    <a:pt x="7858760" y="0"/>
                  </a:moveTo>
                  <a:lnTo>
                    <a:pt x="201726" y="0"/>
                  </a:lnTo>
                  <a:lnTo>
                    <a:pt x="155474" y="5326"/>
                  </a:lnTo>
                  <a:lnTo>
                    <a:pt x="113015" y="20499"/>
                  </a:lnTo>
                  <a:lnTo>
                    <a:pt x="75559" y="44307"/>
                  </a:lnTo>
                  <a:lnTo>
                    <a:pt x="44319" y="75539"/>
                  </a:lnTo>
                  <a:lnTo>
                    <a:pt x="20504" y="112985"/>
                  </a:lnTo>
                  <a:lnTo>
                    <a:pt x="5328" y="155434"/>
                  </a:lnTo>
                  <a:lnTo>
                    <a:pt x="0" y="201675"/>
                  </a:lnTo>
                  <a:lnTo>
                    <a:pt x="0" y="1008379"/>
                  </a:lnTo>
                  <a:lnTo>
                    <a:pt x="5328" y="1054621"/>
                  </a:lnTo>
                  <a:lnTo>
                    <a:pt x="20504" y="1097070"/>
                  </a:lnTo>
                  <a:lnTo>
                    <a:pt x="44319" y="1134516"/>
                  </a:lnTo>
                  <a:lnTo>
                    <a:pt x="75559" y="1165748"/>
                  </a:lnTo>
                  <a:lnTo>
                    <a:pt x="113015" y="1189556"/>
                  </a:lnTo>
                  <a:lnTo>
                    <a:pt x="155474" y="1204729"/>
                  </a:lnTo>
                  <a:lnTo>
                    <a:pt x="201726" y="1210055"/>
                  </a:lnTo>
                  <a:lnTo>
                    <a:pt x="7858760" y="1210055"/>
                  </a:lnTo>
                  <a:lnTo>
                    <a:pt x="7905001" y="1204729"/>
                  </a:lnTo>
                  <a:lnTo>
                    <a:pt x="7947450" y="1189556"/>
                  </a:lnTo>
                  <a:lnTo>
                    <a:pt x="7984896" y="1165748"/>
                  </a:lnTo>
                  <a:lnTo>
                    <a:pt x="8016128" y="1134516"/>
                  </a:lnTo>
                  <a:lnTo>
                    <a:pt x="8039936" y="1097070"/>
                  </a:lnTo>
                  <a:lnTo>
                    <a:pt x="8055109" y="1054621"/>
                  </a:lnTo>
                  <a:lnTo>
                    <a:pt x="8060436" y="1008379"/>
                  </a:lnTo>
                  <a:lnTo>
                    <a:pt x="8060436" y="201675"/>
                  </a:lnTo>
                  <a:lnTo>
                    <a:pt x="8055109" y="155434"/>
                  </a:lnTo>
                  <a:lnTo>
                    <a:pt x="8039936" y="112985"/>
                  </a:lnTo>
                  <a:lnTo>
                    <a:pt x="8016128" y="75539"/>
                  </a:lnTo>
                  <a:lnTo>
                    <a:pt x="7984896" y="44307"/>
                  </a:lnTo>
                  <a:lnTo>
                    <a:pt x="7947450" y="20499"/>
                  </a:lnTo>
                  <a:lnTo>
                    <a:pt x="7905001" y="5326"/>
                  </a:lnTo>
                  <a:lnTo>
                    <a:pt x="785876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3305" y="1372362"/>
              <a:ext cx="8060690" cy="1210310"/>
            </a:xfrm>
            <a:custGeom>
              <a:avLst/>
              <a:gdLst/>
              <a:ahLst/>
              <a:cxnLst/>
              <a:rect l="l" t="t" r="r" b="b"/>
              <a:pathLst>
                <a:path w="8060690" h="1210310">
                  <a:moveTo>
                    <a:pt x="0" y="201675"/>
                  </a:moveTo>
                  <a:lnTo>
                    <a:pt x="5328" y="155434"/>
                  </a:lnTo>
                  <a:lnTo>
                    <a:pt x="20504" y="112985"/>
                  </a:lnTo>
                  <a:lnTo>
                    <a:pt x="44319" y="75539"/>
                  </a:lnTo>
                  <a:lnTo>
                    <a:pt x="75559" y="44307"/>
                  </a:lnTo>
                  <a:lnTo>
                    <a:pt x="113015" y="20499"/>
                  </a:lnTo>
                  <a:lnTo>
                    <a:pt x="155474" y="5326"/>
                  </a:lnTo>
                  <a:lnTo>
                    <a:pt x="201726" y="0"/>
                  </a:lnTo>
                  <a:lnTo>
                    <a:pt x="7858760" y="0"/>
                  </a:lnTo>
                  <a:lnTo>
                    <a:pt x="7905001" y="5326"/>
                  </a:lnTo>
                  <a:lnTo>
                    <a:pt x="7947450" y="20499"/>
                  </a:lnTo>
                  <a:lnTo>
                    <a:pt x="7984896" y="44307"/>
                  </a:lnTo>
                  <a:lnTo>
                    <a:pt x="8016128" y="75539"/>
                  </a:lnTo>
                  <a:lnTo>
                    <a:pt x="8039936" y="112985"/>
                  </a:lnTo>
                  <a:lnTo>
                    <a:pt x="8055109" y="155434"/>
                  </a:lnTo>
                  <a:lnTo>
                    <a:pt x="8060436" y="201675"/>
                  </a:lnTo>
                  <a:lnTo>
                    <a:pt x="8060436" y="1008379"/>
                  </a:lnTo>
                  <a:lnTo>
                    <a:pt x="8055109" y="1054621"/>
                  </a:lnTo>
                  <a:lnTo>
                    <a:pt x="8039936" y="1097070"/>
                  </a:lnTo>
                  <a:lnTo>
                    <a:pt x="8016128" y="1134516"/>
                  </a:lnTo>
                  <a:lnTo>
                    <a:pt x="7984896" y="1165748"/>
                  </a:lnTo>
                  <a:lnTo>
                    <a:pt x="7947450" y="1189556"/>
                  </a:lnTo>
                  <a:lnTo>
                    <a:pt x="7905001" y="1204729"/>
                  </a:lnTo>
                  <a:lnTo>
                    <a:pt x="7858760" y="1210055"/>
                  </a:lnTo>
                  <a:lnTo>
                    <a:pt x="201726" y="1210055"/>
                  </a:lnTo>
                  <a:lnTo>
                    <a:pt x="155474" y="1204729"/>
                  </a:lnTo>
                  <a:lnTo>
                    <a:pt x="113015" y="1189556"/>
                  </a:lnTo>
                  <a:lnTo>
                    <a:pt x="75559" y="1165748"/>
                  </a:lnTo>
                  <a:lnTo>
                    <a:pt x="44319" y="1134516"/>
                  </a:lnTo>
                  <a:lnTo>
                    <a:pt x="20504" y="1097070"/>
                  </a:lnTo>
                  <a:lnTo>
                    <a:pt x="5328" y="1054621"/>
                  </a:lnTo>
                  <a:lnTo>
                    <a:pt x="0" y="1008379"/>
                  </a:lnTo>
                  <a:lnTo>
                    <a:pt x="0" y="2016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27304" y="3035807"/>
            <a:ext cx="8097520" cy="1236345"/>
            <a:chOff x="527304" y="3035807"/>
            <a:chExt cx="8097520" cy="1236345"/>
          </a:xfrm>
        </p:grpSpPr>
        <p:sp>
          <p:nvSpPr>
            <p:cNvPr id="11" name="object 11"/>
            <p:cNvSpPr/>
            <p:nvPr/>
          </p:nvSpPr>
          <p:spPr>
            <a:xfrm>
              <a:off x="540258" y="3048761"/>
              <a:ext cx="8071484" cy="1210310"/>
            </a:xfrm>
            <a:custGeom>
              <a:avLst/>
              <a:gdLst/>
              <a:ahLst/>
              <a:cxnLst/>
              <a:rect l="l" t="t" r="r" b="b"/>
              <a:pathLst>
                <a:path w="8071484" h="1210310">
                  <a:moveTo>
                    <a:pt x="7869428" y="0"/>
                  </a:moveTo>
                  <a:lnTo>
                    <a:pt x="201726" y="0"/>
                  </a:lnTo>
                  <a:lnTo>
                    <a:pt x="155474" y="5326"/>
                  </a:lnTo>
                  <a:lnTo>
                    <a:pt x="113015" y="20499"/>
                  </a:lnTo>
                  <a:lnTo>
                    <a:pt x="75559" y="44307"/>
                  </a:lnTo>
                  <a:lnTo>
                    <a:pt x="44319" y="75539"/>
                  </a:lnTo>
                  <a:lnTo>
                    <a:pt x="20504" y="112985"/>
                  </a:lnTo>
                  <a:lnTo>
                    <a:pt x="5328" y="155434"/>
                  </a:lnTo>
                  <a:lnTo>
                    <a:pt x="0" y="201675"/>
                  </a:lnTo>
                  <a:lnTo>
                    <a:pt x="0" y="1008380"/>
                  </a:lnTo>
                  <a:lnTo>
                    <a:pt x="5328" y="1054621"/>
                  </a:lnTo>
                  <a:lnTo>
                    <a:pt x="20504" y="1097070"/>
                  </a:lnTo>
                  <a:lnTo>
                    <a:pt x="44319" y="1134516"/>
                  </a:lnTo>
                  <a:lnTo>
                    <a:pt x="75559" y="1165748"/>
                  </a:lnTo>
                  <a:lnTo>
                    <a:pt x="113015" y="1189556"/>
                  </a:lnTo>
                  <a:lnTo>
                    <a:pt x="155474" y="1204729"/>
                  </a:lnTo>
                  <a:lnTo>
                    <a:pt x="201726" y="1210056"/>
                  </a:lnTo>
                  <a:lnTo>
                    <a:pt x="7869428" y="1210056"/>
                  </a:lnTo>
                  <a:lnTo>
                    <a:pt x="7915669" y="1204729"/>
                  </a:lnTo>
                  <a:lnTo>
                    <a:pt x="7958118" y="1189556"/>
                  </a:lnTo>
                  <a:lnTo>
                    <a:pt x="7995564" y="1165748"/>
                  </a:lnTo>
                  <a:lnTo>
                    <a:pt x="8026796" y="1134516"/>
                  </a:lnTo>
                  <a:lnTo>
                    <a:pt x="8050604" y="1097070"/>
                  </a:lnTo>
                  <a:lnTo>
                    <a:pt x="8065777" y="1054621"/>
                  </a:lnTo>
                  <a:lnTo>
                    <a:pt x="8071104" y="1008380"/>
                  </a:lnTo>
                  <a:lnTo>
                    <a:pt x="8071104" y="201675"/>
                  </a:lnTo>
                  <a:lnTo>
                    <a:pt x="8065777" y="155434"/>
                  </a:lnTo>
                  <a:lnTo>
                    <a:pt x="8050604" y="112985"/>
                  </a:lnTo>
                  <a:lnTo>
                    <a:pt x="8026796" y="75539"/>
                  </a:lnTo>
                  <a:lnTo>
                    <a:pt x="7995564" y="44307"/>
                  </a:lnTo>
                  <a:lnTo>
                    <a:pt x="7958118" y="20499"/>
                  </a:lnTo>
                  <a:lnTo>
                    <a:pt x="7915669" y="5326"/>
                  </a:lnTo>
                  <a:lnTo>
                    <a:pt x="7869428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0258" y="3048761"/>
              <a:ext cx="8071484" cy="1210310"/>
            </a:xfrm>
            <a:custGeom>
              <a:avLst/>
              <a:gdLst/>
              <a:ahLst/>
              <a:cxnLst/>
              <a:rect l="l" t="t" r="r" b="b"/>
              <a:pathLst>
                <a:path w="8071484" h="1210310">
                  <a:moveTo>
                    <a:pt x="0" y="201675"/>
                  </a:moveTo>
                  <a:lnTo>
                    <a:pt x="5328" y="155434"/>
                  </a:lnTo>
                  <a:lnTo>
                    <a:pt x="20504" y="112985"/>
                  </a:lnTo>
                  <a:lnTo>
                    <a:pt x="44319" y="75539"/>
                  </a:lnTo>
                  <a:lnTo>
                    <a:pt x="75559" y="44307"/>
                  </a:lnTo>
                  <a:lnTo>
                    <a:pt x="113015" y="20499"/>
                  </a:lnTo>
                  <a:lnTo>
                    <a:pt x="155474" y="5326"/>
                  </a:lnTo>
                  <a:lnTo>
                    <a:pt x="201726" y="0"/>
                  </a:lnTo>
                  <a:lnTo>
                    <a:pt x="7869428" y="0"/>
                  </a:lnTo>
                  <a:lnTo>
                    <a:pt x="7915669" y="5326"/>
                  </a:lnTo>
                  <a:lnTo>
                    <a:pt x="7958118" y="20499"/>
                  </a:lnTo>
                  <a:lnTo>
                    <a:pt x="7995564" y="44307"/>
                  </a:lnTo>
                  <a:lnTo>
                    <a:pt x="8026796" y="75539"/>
                  </a:lnTo>
                  <a:lnTo>
                    <a:pt x="8050604" y="112985"/>
                  </a:lnTo>
                  <a:lnTo>
                    <a:pt x="8065777" y="155434"/>
                  </a:lnTo>
                  <a:lnTo>
                    <a:pt x="8071104" y="201675"/>
                  </a:lnTo>
                  <a:lnTo>
                    <a:pt x="8071104" y="1008380"/>
                  </a:lnTo>
                  <a:lnTo>
                    <a:pt x="8065777" y="1054621"/>
                  </a:lnTo>
                  <a:lnTo>
                    <a:pt x="8050604" y="1097070"/>
                  </a:lnTo>
                  <a:lnTo>
                    <a:pt x="8026796" y="1134516"/>
                  </a:lnTo>
                  <a:lnTo>
                    <a:pt x="7995564" y="1165748"/>
                  </a:lnTo>
                  <a:lnTo>
                    <a:pt x="7958118" y="1189556"/>
                  </a:lnTo>
                  <a:lnTo>
                    <a:pt x="7915669" y="1204729"/>
                  </a:lnTo>
                  <a:lnTo>
                    <a:pt x="7869428" y="1210056"/>
                  </a:lnTo>
                  <a:lnTo>
                    <a:pt x="201726" y="1210056"/>
                  </a:lnTo>
                  <a:lnTo>
                    <a:pt x="155474" y="1204729"/>
                  </a:lnTo>
                  <a:lnTo>
                    <a:pt x="113015" y="1189556"/>
                  </a:lnTo>
                  <a:lnTo>
                    <a:pt x="75559" y="1165748"/>
                  </a:lnTo>
                  <a:lnTo>
                    <a:pt x="44319" y="1134516"/>
                  </a:lnTo>
                  <a:lnTo>
                    <a:pt x="20504" y="1097070"/>
                  </a:lnTo>
                  <a:lnTo>
                    <a:pt x="5328" y="1054621"/>
                  </a:lnTo>
                  <a:lnTo>
                    <a:pt x="0" y="1008380"/>
                  </a:lnTo>
                  <a:lnTo>
                    <a:pt x="0" y="20167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1208" y="4721352"/>
            <a:ext cx="8148955" cy="1236345"/>
            <a:chOff x="521208" y="4721352"/>
            <a:chExt cx="8148955" cy="1236345"/>
          </a:xfrm>
        </p:grpSpPr>
        <p:sp>
          <p:nvSpPr>
            <p:cNvPr id="14" name="object 14"/>
            <p:cNvSpPr/>
            <p:nvPr/>
          </p:nvSpPr>
          <p:spPr>
            <a:xfrm>
              <a:off x="534162" y="4734306"/>
              <a:ext cx="8122920" cy="1210310"/>
            </a:xfrm>
            <a:custGeom>
              <a:avLst/>
              <a:gdLst/>
              <a:ahLst/>
              <a:cxnLst/>
              <a:rect l="l" t="t" r="r" b="b"/>
              <a:pathLst>
                <a:path w="8122920" h="1210310">
                  <a:moveTo>
                    <a:pt x="7921244" y="0"/>
                  </a:moveTo>
                  <a:lnTo>
                    <a:pt x="201714" y="0"/>
                  </a:lnTo>
                  <a:lnTo>
                    <a:pt x="155462" y="5326"/>
                  </a:lnTo>
                  <a:lnTo>
                    <a:pt x="113005" y="20499"/>
                  </a:lnTo>
                  <a:lnTo>
                    <a:pt x="75551" y="44307"/>
                  </a:lnTo>
                  <a:lnTo>
                    <a:pt x="44314" y="75539"/>
                  </a:lnTo>
                  <a:lnTo>
                    <a:pt x="20502" y="112985"/>
                  </a:lnTo>
                  <a:lnTo>
                    <a:pt x="5327" y="155434"/>
                  </a:lnTo>
                  <a:lnTo>
                    <a:pt x="0" y="201676"/>
                  </a:lnTo>
                  <a:lnTo>
                    <a:pt x="0" y="1008380"/>
                  </a:lnTo>
                  <a:lnTo>
                    <a:pt x="5327" y="1054621"/>
                  </a:lnTo>
                  <a:lnTo>
                    <a:pt x="20502" y="1097070"/>
                  </a:lnTo>
                  <a:lnTo>
                    <a:pt x="44314" y="1134516"/>
                  </a:lnTo>
                  <a:lnTo>
                    <a:pt x="75551" y="1165748"/>
                  </a:lnTo>
                  <a:lnTo>
                    <a:pt x="113005" y="1189556"/>
                  </a:lnTo>
                  <a:lnTo>
                    <a:pt x="155462" y="1204729"/>
                  </a:lnTo>
                  <a:lnTo>
                    <a:pt x="201714" y="1210056"/>
                  </a:lnTo>
                  <a:lnTo>
                    <a:pt x="7921244" y="1210056"/>
                  </a:lnTo>
                  <a:lnTo>
                    <a:pt x="7967485" y="1204729"/>
                  </a:lnTo>
                  <a:lnTo>
                    <a:pt x="8009934" y="1189556"/>
                  </a:lnTo>
                  <a:lnTo>
                    <a:pt x="8047380" y="1165748"/>
                  </a:lnTo>
                  <a:lnTo>
                    <a:pt x="8078612" y="1134516"/>
                  </a:lnTo>
                  <a:lnTo>
                    <a:pt x="8102420" y="1097070"/>
                  </a:lnTo>
                  <a:lnTo>
                    <a:pt x="8117593" y="1054621"/>
                  </a:lnTo>
                  <a:lnTo>
                    <a:pt x="8122919" y="1008380"/>
                  </a:lnTo>
                  <a:lnTo>
                    <a:pt x="8122919" y="201676"/>
                  </a:lnTo>
                  <a:lnTo>
                    <a:pt x="8117593" y="155434"/>
                  </a:lnTo>
                  <a:lnTo>
                    <a:pt x="8102420" y="112985"/>
                  </a:lnTo>
                  <a:lnTo>
                    <a:pt x="8078612" y="75539"/>
                  </a:lnTo>
                  <a:lnTo>
                    <a:pt x="8047380" y="44307"/>
                  </a:lnTo>
                  <a:lnTo>
                    <a:pt x="8009934" y="20499"/>
                  </a:lnTo>
                  <a:lnTo>
                    <a:pt x="7967485" y="5326"/>
                  </a:lnTo>
                  <a:lnTo>
                    <a:pt x="7921244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4162" y="4734306"/>
              <a:ext cx="8122920" cy="1210310"/>
            </a:xfrm>
            <a:custGeom>
              <a:avLst/>
              <a:gdLst/>
              <a:ahLst/>
              <a:cxnLst/>
              <a:rect l="l" t="t" r="r" b="b"/>
              <a:pathLst>
                <a:path w="8122920" h="1210310">
                  <a:moveTo>
                    <a:pt x="0" y="201676"/>
                  </a:moveTo>
                  <a:lnTo>
                    <a:pt x="5327" y="155434"/>
                  </a:lnTo>
                  <a:lnTo>
                    <a:pt x="20502" y="112985"/>
                  </a:lnTo>
                  <a:lnTo>
                    <a:pt x="44314" y="75539"/>
                  </a:lnTo>
                  <a:lnTo>
                    <a:pt x="75551" y="44307"/>
                  </a:lnTo>
                  <a:lnTo>
                    <a:pt x="113005" y="20499"/>
                  </a:lnTo>
                  <a:lnTo>
                    <a:pt x="155462" y="5326"/>
                  </a:lnTo>
                  <a:lnTo>
                    <a:pt x="201714" y="0"/>
                  </a:lnTo>
                  <a:lnTo>
                    <a:pt x="7921244" y="0"/>
                  </a:lnTo>
                  <a:lnTo>
                    <a:pt x="7967485" y="5326"/>
                  </a:lnTo>
                  <a:lnTo>
                    <a:pt x="8009934" y="20499"/>
                  </a:lnTo>
                  <a:lnTo>
                    <a:pt x="8047380" y="44307"/>
                  </a:lnTo>
                  <a:lnTo>
                    <a:pt x="8078612" y="75539"/>
                  </a:lnTo>
                  <a:lnTo>
                    <a:pt x="8102420" y="112985"/>
                  </a:lnTo>
                  <a:lnTo>
                    <a:pt x="8117593" y="155434"/>
                  </a:lnTo>
                  <a:lnTo>
                    <a:pt x="8122919" y="201676"/>
                  </a:lnTo>
                  <a:lnTo>
                    <a:pt x="8122919" y="1008380"/>
                  </a:lnTo>
                  <a:lnTo>
                    <a:pt x="8117593" y="1054621"/>
                  </a:lnTo>
                  <a:lnTo>
                    <a:pt x="8102420" y="1097070"/>
                  </a:lnTo>
                  <a:lnTo>
                    <a:pt x="8078612" y="1134516"/>
                  </a:lnTo>
                  <a:lnTo>
                    <a:pt x="8047380" y="1165748"/>
                  </a:lnTo>
                  <a:lnTo>
                    <a:pt x="8009934" y="1189556"/>
                  </a:lnTo>
                  <a:lnTo>
                    <a:pt x="7967485" y="1204729"/>
                  </a:lnTo>
                  <a:lnTo>
                    <a:pt x="7921244" y="1210056"/>
                  </a:lnTo>
                  <a:lnTo>
                    <a:pt x="201714" y="1210056"/>
                  </a:lnTo>
                  <a:lnTo>
                    <a:pt x="155462" y="1204729"/>
                  </a:lnTo>
                  <a:lnTo>
                    <a:pt x="113005" y="1189556"/>
                  </a:lnTo>
                  <a:lnTo>
                    <a:pt x="75551" y="1165748"/>
                  </a:lnTo>
                  <a:lnTo>
                    <a:pt x="44314" y="1134516"/>
                  </a:lnTo>
                  <a:lnTo>
                    <a:pt x="20502" y="1097070"/>
                  </a:lnTo>
                  <a:lnTo>
                    <a:pt x="5327" y="1054621"/>
                  </a:lnTo>
                  <a:lnTo>
                    <a:pt x="0" y="1008380"/>
                  </a:lnTo>
                  <a:lnTo>
                    <a:pt x="0" y="20167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3554" y="1464690"/>
            <a:ext cx="7585709" cy="43154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2225" marR="59055">
              <a:lnSpc>
                <a:spcPts val="3460"/>
              </a:lnSpc>
              <a:spcBef>
                <a:spcPts val="535"/>
              </a:spcBef>
              <a:tabLst>
                <a:tab pos="1557020" algn="l"/>
                <a:tab pos="2529205" algn="l"/>
                <a:tab pos="3387090" algn="l"/>
                <a:tab pos="453961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	two	m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sacch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ride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molecules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linked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glycosidic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Mostly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found in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plants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Arial"/>
              <a:cs typeface="Arial"/>
            </a:endParaRPr>
          </a:p>
          <a:p>
            <a:pPr marL="12700" marR="5080">
              <a:lnSpc>
                <a:spcPts val="346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ones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sucrose, maltose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lactose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05773" y="6494585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E4E4FF"/>
                </a:solidFill>
                <a:latin typeface="Arial"/>
                <a:cs typeface="Arial"/>
              </a:rPr>
              <a:t>38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32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08175" y="521208"/>
            <a:ext cx="2796540" cy="1091565"/>
            <a:chOff x="1408175" y="521208"/>
            <a:chExt cx="2796540" cy="1091565"/>
          </a:xfrm>
        </p:grpSpPr>
        <p:sp>
          <p:nvSpPr>
            <p:cNvPr id="6" name="object 6"/>
            <p:cNvSpPr/>
            <p:nvPr/>
          </p:nvSpPr>
          <p:spPr>
            <a:xfrm>
              <a:off x="1408175" y="603504"/>
              <a:ext cx="2401824" cy="100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0961" y="534162"/>
              <a:ext cx="2590800" cy="1004569"/>
            </a:xfrm>
            <a:custGeom>
              <a:avLst/>
              <a:gdLst/>
              <a:ahLst/>
              <a:cxnLst/>
              <a:rect l="l" t="t" r="r" b="b"/>
              <a:pathLst>
                <a:path w="2590800" h="1004569">
                  <a:moveTo>
                    <a:pt x="2461260" y="0"/>
                  </a:moveTo>
                  <a:lnTo>
                    <a:pt x="129539" y="0"/>
                  </a:lnTo>
                  <a:lnTo>
                    <a:pt x="104124" y="1942"/>
                  </a:lnTo>
                  <a:lnTo>
                    <a:pt x="57673" y="16877"/>
                  </a:lnTo>
                  <a:lnTo>
                    <a:pt x="21752" y="44735"/>
                  </a:lnTo>
                  <a:lnTo>
                    <a:pt x="2504" y="80756"/>
                  </a:lnTo>
                  <a:lnTo>
                    <a:pt x="0" y="100457"/>
                  </a:lnTo>
                  <a:lnTo>
                    <a:pt x="0" y="903859"/>
                  </a:lnTo>
                  <a:lnTo>
                    <a:pt x="9842" y="942308"/>
                  </a:lnTo>
                  <a:lnTo>
                    <a:pt x="37973" y="974851"/>
                  </a:lnTo>
                  <a:lnTo>
                    <a:pt x="79946" y="996680"/>
                  </a:lnTo>
                  <a:lnTo>
                    <a:pt x="129539" y="1004315"/>
                  </a:lnTo>
                  <a:lnTo>
                    <a:pt x="2461260" y="1004315"/>
                  </a:lnTo>
                  <a:lnTo>
                    <a:pt x="2510853" y="996680"/>
                  </a:lnTo>
                  <a:lnTo>
                    <a:pt x="2552827" y="974851"/>
                  </a:lnTo>
                  <a:lnTo>
                    <a:pt x="2580957" y="942308"/>
                  </a:lnTo>
                  <a:lnTo>
                    <a:pt x="2590800" y="903859"/>
                  </a:lnTo>
                  <a:lnTo>
                    <a:pt x="2590800" y="100457"/>
                  </a:lnTo>
                  <a:lnTo>
                    <a:pt x="2580957" y="62007"/>
                  </a:lnTo>
                  <a:lnTo>
                    <a:pt x="2552827" y="29463"/>
                  </a:lnTo>
                  <a:lnTo>
                    <a:pt x="2510853" y="7635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0961" y="534162"/>
              <a:ext cx="2590800" cy="1004569"/>
            </a:xfrm>
            <a:custGeom>
              <a:avLst/>
              <a:gdLst/>
              <a:ahLst/>
              <a:cxnLst/>
              <a:rect l="l" t="t" r="r" b="b"/>
              <a:pathLst>
                <a:path w="2590800" h="1004569">
                  <a:moveTo>
                    <a:pt x="0" y="100457"/>
                  </a:moveTo>
                  <a:lnTo>
                    <a:pt x="9842" y="62007"/>
                  </a:lnTo>
                  <a:lnTo>
                    <a:pt x="37973" y="29463"/>
                  </a:lnTo>
                  <a:lnTo>
                    <a:pt x="79946" y="7635"/>
                  </a:lnTo>
                  <a:lnTo>
                    <a:pt x="129539" y="0"/>
                  </a:lnTo>
                  <a:lnTo>
                    <a:pt x="2461260" y="0"/>
                  </a:lnTo>
                  <a:lnTo>
                    <a:pt x="2510853" y="7635"/>
                  </a:lnTo>
                  <a:lnTo>
                    <a:pt x="2552827" y="29463"/>
                  </a:lnTo>
                  <a:lnTo>
                    <a:pt x="2580957" y="62007"/>
                  </a:lnTo>
                  <a:lnTo>
                    <a:pt x="2590800" y="100457"/>
                  </a:lnTo>
                  <a:lnTo>
                    <a:pt x="2590800" y="903859"/>
                  </a:lnTo>
                  <a:lnTo>
                    <a:pt x="2580957" y="942308"/>
                  </a:lnTo>
                  <a:lnTo>
                    <a:pt x="2552827" y="974851"/>
                  </a:lnTo>
                  <a:lnTo>
                    <a:pt x="2510853" y="996680"/>
                  </a:lnTo>
                  <a:lnTo>
                    <a:pt x="2461260" y="1004315"/>
                  </a:lnTo>
                  <a:lnTo>
                    <a:pt x="129539" y="1004315"/>
                  </a:lnTo>
                  <a:lnTo>
                    <a:pt x="79946" y="996680"/>
                  </a:lnTo>
                  <a:lnTo>
                    <a:pt x="37973" y="974851"/>
                  </a:lnTo>
                  <a:lnTo>
                    <a:pt x="9842" y="942308"/>
                  </a:lnTo>
                  <a:lnTo>
                    <a:pt x="0" y="903859"/>
                  </a:lnTo>
                  <a:lnTo>
                    <a:pt x="0" y="10045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481833" y="1841754"/>
            <a:ext cx="5027930" cy="1214755"/>
          </a:xfrm>
          <a:custGeom>
            <a:avLst/>
            <a:gdLst/>
            <a:ahLst/>
            <a:cxnLst/>
            <a:rect l="l" t="t" r="r" b="b"/>
            <a:pathLst>
              <a:path w="5027930" h="1214755">
                <a:moveTo>
                  <a:pt x="4713478" y="0"/>
                </a:moveTo>
                <a:lnTo>
                  <a:pt x="314198" y="0"/>
                </a:lnTo>
                <a:lnTo>
                  <a:pt x="252630" y="2359"/>
                </a:lnTo>
                <a:lnTo>
                  <a:pt x="193992" y="9255"/>
                </a:lnTo>
                <a:lnTo>
                  <a:pt x="139926" y="20413"/>
                </a:lnTo>
                <a:lnTo>
                  <a:pt x="92075" y="35560"/>
                </a:lnTo>
                <a:lnTo>
                  <a:pt x="52828" y="54046"/>
                </a:lnTo>
                <a:lnTo>
                  <a:pt x="6099" y="97639"/>
                </a:lnTo>
                <a:lnTo>
                  <a:pt x="0" y="121412"/>
                </a:lnTo>
                <a:lnTo>
                  <a:pt x="0" y="1093216"/>
                </a:lnTo>
                <a:lnTo>
                  <a:pt x="23939" y="1139666"/>
                </a:lnTo>
                <a:lnTo>
                  <a:pt x="92075" y="1179068"/>
                </a:lnTo>
                <a:lnTo>
                  <a:pt x="139926" y="1194214"/>
                </a:lnTo>
                <a:lnTo>
                  <a:pt x="193992" y="1205372"/>
                </a:lnTo>
                <a:lnTo>
                  <a:pt x="252630" y="1212268"/>
                </a:lnTo>
                <a:lnTo>
                  <a:pt x="314198" y="1214628"/>
                </a:lnTo>
                <a:lnTo>
                  <a:pt x="4713478" y="1214628"/>
                </a:lnTo>
                <a:lnTo>
                  <a:pt x="4775045" y="1212268"/>
                </a:lnTo>
                <a:lnTo>
                  <a:pt x="4833683" y="1205372"/>
                </a:lnTo>
                <a:lnTo>
                  <a:pt x="4887749" y="1194214"/>
                </a:lnTo>
                <a:lnTo>
                  <a:pt x="4935601" y="1179068"/>
                </a:lnTo>
                <a:lnTo>
                  <a:pt x="4974847" y="1160581"/>
                </a:lnTo>
                <a:lnTo>
                  <a:pt x="5021576" y="1116988"/>
                </a:lnTo>
                <a:lnTo>
                  <a:pt x="5027676" y="1093216"/>
                </a:lnTo>
                <a:lnTo>
                  <a:pt x="5027676" y="121412"/>
                </a:lnTo>
                <a:lnTo>
                  <a:pt x="5003736" y="74961"/>
                </a:lnTo>
                <a:lnTo>
                  <a:pt x="4935601" y="35560"/>
                </a:lnTo>
                <a:lnTo>
                  <a:pt x="4887749" y="20413"/>
                </a:lnTo>
                <a:lnTo>
                  <a:pt x="4833683" y="9255"/>
                </a:lnTo>
                <a:lnTo>
                  <a:pt x="4775045" y="2359"/>
                </a:lnTo>
                <a:lnTo>
                  <a:pt x="4713478" y="0"/>
                </a:lnTo>
                <a:close/>
              </a:path>
            </a:pathLst>
          </a:custGeom>
          <a:solidFill>
            <a:srgbClr val="00007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1833" y="3359658"/>
            <a:ext cx="5027930" cy="1216660"/>
          </a:xfrm>
          <a:custGeom>
            <a:avLst/>
            <a:gdLst/>
            <a:ahLst/>
            <a:cxnLst/>
            <a:rect l="l" t="t" r="r" b="b"/>
            <a:pathLst>
              <a:path w="5027930" h="1216660">
                <a:moveTo>
                  <a:pt x="4713478" y="0"/>
                </a:moveTo>
                <a:lnTo>
                  <a:pt x="314198" y="0"/>
                </a:lnTo>
                <a:lnTo>
                  <a:pt x="252630" y="2359"/>
                </a:lnTo>
                <a:lnTo>
                  <a:pt x="193992" y="9255"/>
                </a:lnTo>
                <a:lnTo>
                  <a:pt x="139926" y="20413"/>
                </a:lnTo>
                <a:lnTo>
                  <a:pt x="92075" y="35559"/>
                </a:lnTo>
                <a:lnTo>
                  <a:pt x="52828" y="54121"/>
                </a:lnTo>
                <a:lnTo>
                  <a:pt x="6099" y="97817"/>
                </a:lnTo>
                <a:lnTo>
                  <a:pt x="0" y="121665"/>
                </a:lnTo>
                <a:lnTo>
                  <a:pt x="0" y="1094485"/>
                </a:lnTo>
                <a:lnTo>
                  <a:pt x="23939" y="1141063"/>
                </a:lnTo>
                <a:lnTo>
                  <a:pt x="92075" y="1180591"/>
                </a:lnTo>
                <a:lnTo>
                  <a:pt x="139926" y="1195738"/>
                </a:lnTo>
                <a:lnTo>
                  <a:pt x="193992" y="1206896"/>
                </a:lnTo>
                <a:lnTo>
                  <a:pt x="252630" y="1213792"/>
                </a:lnTo>
                <a:lnTo>
                  <a:pt x="314198" y="1216152"/>
                </a:lnTo>
                <a:lnTo>
                  <a:pt x="4713478" y="1216152"/>
                </a:lnTo>
                <a:lnTo>
                  <a:pt x="4775045" y="1213792"/>
                </a:lnTo>
                <a:lnTo>
                  <a:pt x="4833683" y="1206896"/>
                </a:lnTo>
                <a:lnTo>
                  <a:pt x="4887749" y="1195738"/>
                </a:lnTo>
                <a:lnTo>
                  <a:pt x="4935601" y="1180591"/>
                </a:lnTo>
                <a:lnTo>
                  <a:pt x="4974847" y="1162030"/>
                </a:lnTo>
                <a:lnTo>
                  <a:pt x="5021576" y="1118334"/>
                </a:lnTo>
                <a:lnTo>
                  <a:pt x="5027676" y="1094485"/>
                </a:lnTo>
                <a:lnTo>
                  <a:pt x="5027676" y="121665"/>
                </a:lnTo>
                <a:lnTo>
                  <a:pt x="5003736" y="75088"/>
                </a:lnTo>
                <a:lnTo>
                  <a:pt x="4935601" y="35559"/>
                </a:lnTo>
                <a:lnTo>
                  <a:pt x="4887749" y="20413"/>
                </a:lnTo>
                <a:lnTo>
                  <a:pt x="4833683" y="9255"/>
                </a:lnTo>
                <a:lnTo>
                  <a:pt x="4775045" y="2359"/>
                </a:lnTo>
                <a:lnTo>
                  <a:pt x="4713478" y="0"/>
                </a:lnTo>
                <a:close/>
              </a:path>
            </a:pathLst>
          </a:custGeom>
          <a:solidFill>
            <a:srgbClr val="00007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1833" y="4879085"/>
            <a:ext cx="5027930" cy="1214755"/>
          </a:xfrm>
          <a:custGeom>
            <a:avLst/>
            <a:gdLst/>
            <a:ahLst/>
            <a:cxnLst/>
            <a:rect l="l" t="t" r="r" b="b"/>
            <a:pathLst>
              <a:path w="5027930" h="1214754">
                <a:moveTo>
                  <a:pt x="4713478" y="0"/>
                </a:moveTo>
                <a:lnTo>
                  <a:pt x="314198" y="0"/>
                </a:lnTo>
                <a:lnTo>
                  <a:pt x="252630" y="2359"/>
                </a:lnTo>
                <a:lnTo>
                  <a:pt x="193992" y="9255"/>
                </a:lnTo>
                <a:lnTo>
                  <a:pt x="139926" y="20413"/>
                </a:lnTo>
                <a:lnTo>
                  <a:pt x="92075" y="35559"/>
                </a:lnTo>
                <a:lnTo>
                  <a:pt x="52828" y="54046"/>
                </a:lnTo>
                <a:lnTo>
                  <a:pt x="6099" y="97639"/>
                </a:lnTo>
                <a:lnTo>
                  <a:pt x="0" y="121412"/>
                </a:lnTo>
                <a:lnTo>
                  <a:pt x="0" y="1093165"/>
                </a:lnTo>
                <a:lnTo>
                  <a:pt x="23939" y="1139644"/>
                </a:lnTo>
                <a:lnTo>
                  <a:pt x="92075" y="1179055"/>
                </a:lnTo>
                <a:lnTo>
                  <a:pt x="139926" y="1194220"/>
                </a:lnTo>
                <a:lnTo>
                  <a:pt x="193992" y="1205380"/>
                </a:lnTo>
                <a:lnTo>
                  <a:pt x="252630" y="1212271"/>
                </a:lnTo>
                <a:lnTo>
                  <a:pt x="314198" y="1214627"/>
                </a:lnTo>
                <a:lnTo>
                  <a:pt x="4713478" y="1214627"/>
                </a:lnTo>
                <a:lnTo>
                  <a:pt x="4775045" y="1212271"/>
                </a:lnTo>
                <a:lnTo>
                  <a:pt x="4833683" y="1205380"/>
                </a:lnTo>
                <a:lnTo>
                  <a:pt x="4887749" y="1194220"/>
                </a:lnTo>
                <a:lnTo>
                  <a:pt x="4935601" y="1179055"/>
                </a:lnTo>
                <a:lnTo>
                  <a:pt x="4974847" y="1160552"/>
                </a:lnTo>
                <a:lnTo>
                  <a:pt x="5021576" y="1116968"/>
                </a:lnTo>
                <a:lnTo>
                  <a:pt x="5027676" y="1093165"/>
                </a:lnTo>
                <a:lnTo>
                  <a:pt x="5027676" y="121412"/>
                </a:lnTo>
                <a:lnTo>
                  <a:pt x="5003736" y="74961"/>
                </a:lnTo>
                <a:lnTo>
                  <a:pt x="4935601" y="35559"/>
                </a:lnTo>
                <a:lnTo>
                  <a:pt x="4887749" y="20413"/>
                </a:lnTo>
                <a:lnTo>
                  <a:pt x="4833683" y="9255"/>
                </a:lnTo>
                <a:lnTo>
                  <a:pt x="4775045" y="2359"/>
                </a:lnTo>
                <a:lnTo>
                  <a:pt x="4713478" y="0"/>
                </a:lnTo>
                <a:close/>
              </a:path>
            </a:pathLst>
          </a:custGeom>
          <a:solidFill>
            <a:srgbClr val="00007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1833" y="1841754"/>
            <a:ext cx="5027930" cy="4251960"/>
          </a:xfrm>
          <a:custGeom>
            <a:avLst/>
            <a:gdLst/>
            <a:ahLst/>
            <a:cxnLst/>
            <a:rect l="l" t="t" r="r" b="b"/>
            <a:pathLst>
              <a:path w="5027930" h="4251960">
                <a:moveTo>
                  <a:pt x="0" y="121412"/>
                </a:moveTo>
                <a:lnTo>
                  <a:pt x="23939" y="74961"/>
                </a:lnTo>
                <a:lnTo>
                  <a:pt x="92075" y="35560"/>
                </a:lnTo>
                <a:lnTo>
                  <a:pt x="139926" y="20413"/>
                </a:lnTo>
                <a:lnTo>
                  <a:pt x="193992" y="9255"/>
                </a:lnTo>
                <a:lnTo>
                  <a:pt x="252630" y="2359"/>
                </a:lnTo>
                <a:lnTo>
                  <a:pt x="314198" y="0"/>
                </a:lnTo>
                <a:lnTo>
                  <a:pt x="4713478" y="0"/>
                </a:lnTo>
                <a:lnTo>
                  <a:pt x="4775045" y="2359"/>
                </a:lnTo>
                <a:lnTo>
                  <a:pt x="4833683" y="9255"/>
                </a:lnTo>
                <a:lnTo>
                  <a:pt x="4887749" y="20413"/>
                </a:lnTo>
                <a:lnTo>
                  <a:pt x="4935601" y="35560"/>
                </a:lnTo>
                <a:lnTo>
                  <a:pt x="4974847" y="54046"/>
                </a:lnTo>
                <a:lnTo>
                  <a:pt x="5021576" y="97639"/>
                </a:lnTo>
                <a:lnTo>
                  <a:pt x="5027676" y="121412"/>
                </a:lnTo>
                <a:lnTo>
                  <a:pt x="5027676" y="1093216"/>
                </a:lnTo>
                <a:lnTo>
                  <a:pt x="5003736" y="1139666"/>
                </a:lnTo>
                <a:lnTo>
                  <a:pt x="4935601" y="1179068"/>
                </a:lnTo>
                <a:lnTo>
                  <a:pt x="4887749" y="1194214"/>
                </a:lnTo>
                <a:lnTo>
                  <a:pt x="4833683" y="1205372"/>
                </a:lnTo>
                <a:lnTo>
                  <a:pt x="4775045" y="1212268"/>
                </a:lnTo>
                <a:lnTo>
                  <a:pt x="4713478" y="1214628"/>
                </a:lnTo>
                <a:lnTo>
                  <a:pt x="314198" y="1214628"/>
                </a:lnTo>
                <a:lnTo>
                  <a:pt x="252630" y="1212268"/>
                </a:lnTo>
                <a:lnTo>
                  <a:pt x="193992" y="1205372"/>
                </a:lnTo>
                <a:lnTo>
                  <a:pt x="139926" y="1194214"/>
                </a:lnTo>
                <a:lnTo>
                  <a:pt x="92075" y="1179068"/>
                </a:lnTo>
                <a:lnTo>
                  <a:pt x="52828" y="1160581"/>
                </a:lnTo>
                <a:lnTo>
                  <a:pt x="6099" y="1116988"/>
                </a:lnTo>
                <a:lnTo>
                  <a:pt x="0" y="1093216"/>
                </a:lnTo>
                <a:lnTo>
                  <a:pt x="0" y="121412"/>
                </a:lnTo>
                <a:close/>
              </a:path>
              <a:path w="5027930" h="4251960">
                <a:moveTo>
                  <a:pt x="0" y="1639570"/>
                </a:moveTo>
                <a:lnTo>
                  <a:pt x="23939" y="1592992"/>
                </a:lnTo>
                <a:lnTo>
                  <a:pt x="92075" y="1553464"/>
                </a:lnTo>
                <a:lnTo>
                  <a:pt x="139926" y="1538317"/>
                </a:lnTo>
                <a:lnTo>
                  <a:pt x="193992" y="1527159"/>
                </a:lnTo>
                <a:lnTo>
                  <a:pt x="252630" y="1520263"/>
                </a:lnTo>
                <a:lnTo>
                  <a:pt x="314198" y="1517904"/>
                </a:lnTo>
                <a:lnTo>
                  <a:pt x="4713478" y="1517904"/>
                </a:lnTo>
                <a:lnTo>
                  <a:pt x="4775045" y="1520263"/>
                </a:lnTo>
                <a:lnTo>
                  <a:pt x="4833683" y="1527159"/>
                </a:lnTo>
                <a:lnTo>
                  <a:pt x="4887749" y="1538317"/>
                </a:lnTo>
                <a:lnTo>
                  <a:pt x="4935601" y="1553464"/>
                </a:lnTo>
                <a:lnTo>
                  <a:pt x="4974847" y="1572025"/>
                </a:lnTo>
                <a:lnTo>
                  <a:pt x="5021576" y="1615721"/>
                </a:lnTo>
                <a:lnTo>
                  <a:pt x="5027676" y="1639570"/>
                </a:lnTo>
                <a:lnTo>
                  <a:pt x="5027676" y="2612390"/>
                </a:lnTo>
                <a:lnTo>
                  <a:pt x="5003736" y="2658967"/>
                </a:lnTo>
                <a:lnTo>
                  <a:pt x="4935601" y="2698496"/>
                </a:lnTo>
                <a:lnTo>
                  <a:pt x="4887749" y="2713642"/>
                </a:lnTo>
                <a:lnTo>
                  <a:pt x="4833683" y="2724800"/>
                </a:lnTo>
                <a:lnTo>
                  <a:pt x="4775045" y="2731696"/>
                </a:lnTo>
                <a:lnTo>
                  <a:pt x="4713478" y="2734056"/>
                </a:lnTo>
                <a:lnTo>
                  <a:pt x="314198" y="2734056"/>
                </a:lnTo>
                <a:lnTo>
                  <a:pt x="252630" y="2731696"/>
                </a:lnTo>
                <a:lnTo>
                  <a:pt x="193992" y="2724800"/>
                </a:lnTo>
                <a:lnTo>
                  <a:pt x="139926" y="2713642"/>
                </a:lnTo>
                <a:lnTo>
                  <a:pt x="92075" y="2698496"/>
                </a:lnTo>
                <a:lnTo>
                  <a:pt x="52828" y="2679934"/>
                </a:lnTo>
                <a:lnTo>
                  <a:pt x="6099" y="2636238"/>
                </a:lnTo>
                <a:lnTo>
                  <a:pt x="0" y="2612390"/>
                </a:lnTo>
                <a:lnTo>
                  <a:pt x="0" y="1639570"/>
                </a:lnTo>
                <a:close/>
              </a:path>
              <a:path w="5027930" h="4251960">
                <a:moveTo>
                  <a:pt x="0" y="3158744"/>
                </a:moveTo>
                <a:lnTo>
                  <a:pt x="23939" y="3112293"/>
                </a:lnTo>
                <a:lnTo>
                  <a:pt x="92075" y="3072892"/>
                </a:lnTo>
                <a:lnTo>
                  <a:pt x="139926" y="3057745"/>
                </a:lnTo>
                <a:lnTo>
                  <a:pt x="193992" y="3046587"/>
                </a:lnTo>
                <a:lnTo>
                  <a:pt x="252630" y="3039691"/>
                </a:lnTo>
                <a:lnTo>
                  <a:pt x="314198" y="3037332"/>
                </a:lnTo>
                <a:lnTo>
                  <a:pt x="4713478" y="3037332"/>
                </a:lnTo>
                <a:lnTo>
                  <a:pt x="4775045" y="3039691"/>
                </a:lnTo>
                <a:lnTo>
                  <a:pt x="4833683" y="3046587"/>
                </a:lnTo>
                <a:lnTo>
                  <a:pt x="4887749" y="3057745"/>
                </a:lnTo>
                <a:lnTo>
                  <a:pt x="4935601" y="3072892"/>
                </a:lnTo>
                <a:lnTo>
                  <a:pt x="4974847" y="3091378"/>
                </a:lnTo>
                <a:lnTo>
                  <a:pt x="5021576" y="3134971"/>
                </a:lnTo>
                <a:lnTo>
                  <a:pt x="5027676" y="3158744"/>
                </a:lnTo>
                <a:lnTo>
                  <a:pt x="5027676" y="4130497"/>
                </a:lnTo>
                <a:lnTo>
                  <a:pt x="5003736" y="4176976"/>
                </a:lnTo>
                <a:lnTo>
                  <a:pt x="4935601" y="4216387"/>
                </a:lnTo>
                <a:lnTo>
                  <a:pt x="4887749" y="4231552"/>
                </a:lnTo>
                <a:lnTo>
                  <a:pt x="4833683" y="4242712"/>
                </a:lnTo>
                <a:lnTo>
                  <a:pt x="4775045" y="4249603"/>
                </a:lnTo>
                <a:lnTo>
                  <a:pt x="4713478" y="4251960"/>
                </a:lnTo>
                <a:lnTo>
                  <a:pt x="314198" y="4251960"/>
                </a:lnTo>
                <a:lnTo>
                  <a:pt x="252630" y="4249603"/>
                </a:lnTo>
                <a:lnTo>
                  <a:pt x="193992" y="4242712"/>
                </a:lnTo>
                <a:lnTo>
                  <a:pt x="139926" y="4231552"/>
                </a:lnTo>
                <a:lnTo>
                  <a:pt x="92075" y="4216387"/>
                </a:lnTo>
                <a:lnTo>
                  <a:pt x="52828" y="4197884"/>
                </a:lnTo>
                <a:lnTo>
                  <a:pt x="6099" y="4154300"/>
                </a:lnTo>
                <a:lnTo>
                  <a:pt x="0" y="4130497"/>
                </a:lnTo>
                <a:lnTo>
                  <a:pt x="0" y="315874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32346" y="1899920"/>
            <a:ext cx="90614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3360" y="1899920"/>
            <a:ext cx="3432175" cy="9207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740"/>
              </a:spcBef>
              <a:tabLst>
                <a:tab pos="710565" algn="l"/>
                <a:tab pos="165417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	the	common  sugar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(cane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sugar)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5994" y="3450716"/>
            <a:ext cx="4018915" cy="24326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3710"/>
              </a:lnSpc>
              <a:spcBef>
                <a:spcPts val="33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Occurs 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cane, beet,  maple and many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fruits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Arial"/>
              <a:cs typeface="Arial"/>
            </a:endParaRPr>
          </a:p>
          <a:p>
            <a:pPr marL="12700" marR="27305">
              <a:lnSpc>
                <a:spcPts val="313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up of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glucose  and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fructose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44445" y="1524761"/>
            <a:ext cx="452120" cy="3954779"/>
          </a:xfrm>
          <a:custGeom>
            <a:avLst/>
            <a:gdLst/>
            <a:ahLst/>
            <a:cxnLst/>
            <a:rect l="l" t="t" r="r" b="b"/>
            <a:pathLst>
              <a:path w="452119" h="3954779">
                <a:moveTo>
                  <a:pt x="3048" y="0"/>
                </a:moveTo>
                <a:lnTo>
                  <a:pt x="3048" y="3948556"/>
                </a:lnTo>
              </a:path>
              <a:path w="452119" h="3954779">
                <a:moveTo>
                  <a:pt x="0" y="2438400"/>
                </a:moveTo>
                <a:lnTo>
                  <a:pt x="451866" y="2438400"/>
                </a:lnTo>
              </a:path>
              <a:path w="452119" h="3954779">
                <a:moveTo>
                  <a:pt x="0" y="3954779"/>
                </a:moveTo>
                <a:lnTo>
                  <a:pt x="451866" y="3954779"/>
                </a:lnTo>
              </a:path>
              <a:path w="452119" h="3954779">
                <a:moveTo>
                  <a:pt x="0" y="940308"/>
                </a:moveTo>
                <a:lnTo>
                  <a:pt x="451866" y="940308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95400" y="706882"/>
            <a:ext cx="3045206" cy="5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320" baseline="-2314" dirty="0">
                <a:latin typeface="Arial"/>
                <a:cs typeface="Arial"/>
              </a:rPr>
              <a:t>S</a:t>
            </a:r>
            <a:r>
              <a:rPr sz="3600" b="1" spc="-880" dirty="0">
                <a:latin typeface="Arial"/>
                <a:cs typeface="Arial"/>
              </a:rPr>
              <a:t>S</a:t>
            </a:r>
            <a:r>
              <a:rPr sz="5400" b="1" spc="-1320" baseline="-2314" dirty="0">
                <a:latin typeface="Arial"/>
                <a:cs typeface="Arial"/>
              </a:rPr>
              <a:t>u</a:t>
            </a:r>
            <a:r>
              <a:rPr sz="3600" b="1" spc="-880" dirty="0">
                <a:latin typeface="Arial"/>
                <a:cs typeface="Arial"/>
              </a:rPr>
              <a:t>u</a:t>
            </a:r>
            <a:r>
              <a:rPr sz="5400" b="1" spc="-1320" baseline="-2314" dirty="0">
                <a:latin typeface="Arial"/>
                <a:cs typeface="Arial"/>
              </a:rPr>
              <a:t>c</a:t>
            </a:r>
            <a:r>
              <a:rPr sz="3600" b="1" spc="-880" dirty="0">
                <a:latin typeface="Arial"/>
                <a:cs typeface="Arial"/>
              </a:rPr>
              <a:t>c</a:t>
            </a:r>
            <a:r>
              <a:rPr sz="5400" b="1" spc="-1320" baseline="-2314" dirty="0">
                <a:latin typeface="Arial"/>
                <a:cs typeface="Arial"/>
              </a:rPr>
              <a:t>ro</a:t>
            </a:r>
            <a:r>
              <a:rPr sz="3600" b="1" spc="-880" dirty="0">
                <a:latin typeface="Arial"/>
                <a:cs typeface="Arial"/>
              </a:rPr>
              <a:t>ro</a:t>
            </a:r>
            <a:r>
              <a:rPr sz="5400" b="1" spc="-1320" baseline="-2314" dirty="0">
                <a:latin typeface="Arial"/>
                <a:cs typeface="Arial"/>
              </a:rPr>
              <a:t>s</a:t>
            </a:r>
            <a:r>
              <a:rPr sz="3600" b="1" spc="-880" dirty="0">
                <a:latin typeface="Arial"/>
                <a:cs typeface="Arial"/>
              </a:rPr>
              <a:t>s</a:t>
            </a:r>
            <a:r>
              <a:rPr sz="5400" b="1" spc="-1320" baseline="-2314" dirty="0">
                <a:latin typeface="Arial"/>
                <a:cs typeface="Arial"/>
              </a:rPr>
              <a:t>e</a:t>
            </a:r>
            <a:r>
              <a:rPr sz="3600" b="1" spc="-880" dirty="0">
                <a:latin typeface="Arial"/>
                <a:cs typeface="Arial"/>
              </a:rPr>
              <a:t>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05773" y="6494585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E4E4FF"/>
                </a:solidFill>
                <a:latin typeface="Arial"/>
                <a:cs typeface="Arial"/>
              </a:rPr>
              <a:t>39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76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2600" y="2057400"/>
            <a:ext cx="3025140" cy="464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0040" y="2531491"/>
            <a:ext cx="477710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70485" algn="just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Georgia"/>
                <a:cs typeface="Georgia"/>
              </a:rPr>
              <a:t>- Animals </a:t>
            </a:r>
            <a:r>
              <a:rPr sz="2000" spc="-20" dirty="0">
                <a:latin typeface="Georgia"/>
                <a:cs typeface="Georgia"/>
              </a:rPr>
              <a:t>get their </a:t>
            </a:r>
            <a:r>
              <a:rPr sz="2000" spc="-40" dirty="0">
                <a:latin typeface="Georgia"/>
                <a:cs typeface="Georgia"/>
              </a:rPr>
              <a:t>carbohydrates by  </a:t>
            </a:r>
            <a:r>
              <a:rPr sz="2000" spc="-15" dirty="0">
                <a:latin typeface="Georgia"/>
                <a:cs typeface="Georgia"/>
              </a:rPr>
              <a:t>eating </a:t>
            </a:r>
            <a:r>
              <a:rPr sz="2000" spc="-25" dirty="0">
                <a:latin typeface="Georgia"/>
                <a:cs typeface="Georgia"/>
              </a:rPr>
              <a:t>plants </a:t>
            </a:r>
            <a:r>
              <a:rPr sz="2000" spc="-5" dirty="0">
                <a:latin typeface="Georgia"/>
                <a:cs typeface="Georgia"/>
              </a:rPr>
              <a:t>but </a:t>
            </a:r>
            <a:r>
              <a:rPr sz="2000" spc="-10" dirty="0">
                <a:latin typeface="Georgia"/>
                <a:cs typeface="Georgia"/>
              </a:rPr>
              <a:t>they </a:t>
            </a:r>
            <a:r>
              <a:rPr sz="2000" spc="-5" dirty="0">
                <a:latin typeface="Georgia"/>
                <a:cs typeface="Georgia"/>
              </a:rPr>
              <a:t>do not </a:t>
            </a:r>
            <a:r>
              <a:rPr sz="2000" spc="-35" dirty="0">
                <a:latin typeface="Georgia"/>
                <a:cs typeface="Georgia"/>
              </a:rPr>
              <a:t>store </a:t>
            </a:r>
            <a:r>
              <a:rPr sz="2000" spc="-15" dirty="0">
                <a:latin typeface="Georgia"/>
                <a:cs typeface="Georgia"/>
              </a:rPr>
              <a:t>much,  </a:t>
            </a:r>
            <a:r>
              <a:rPr sz="2000" spc="-20" dirty="0">
                <a:latin typeface="Georgia"/>
                <a:cs typeface="Georgia"/>
              </a:rPr>
              <a:t>than </a:t>
            </a:r>
            <a:r>
              <a:rPr sz="2000" spc="-10" dirty="0">
                <a:latin typeface="Georgia"/>
                <a:cs typeface="Georgia"/>
              </a:rPr>
              <a:t>they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consume.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Georgia"/>
              <a:cs typeface="Georgia"/>
            </a:endParaRPr>
          </a:p>
          <a:p>
            <a:pPr marL="76200" marR="67945" algn="just">
              <a:lnSpc>
                <a:spcPct val="100000"/>
              </a:lnSpc>
              <a:spcBef>
                <a:spcPts val="5"/>
              </a:spcBef>
            </a:pPr>
            <a:r>
              <a:rPr sz="2000" spc="-50" dirty="0">
                <a:latin typeface="Georgia"/>
                <a:cs typeface="Georgia"/>
              </a:rPr>
              <a:t>-Carbohydrates </a:t>
            </a:r>
            <a:r>
              <a:rPr sz="2000" spc="-60" dirty="0">
                <a:latin typeface="Georgia"/>
                <a:cs typeface="Georgia"/>
              </a:rPr>
              <a:t>are </a:t>
            </a:r>
            <a:r>
              <a:rPr sz="2000" spc="-35" dirty="0">
                <a:latin typeface="Georgia"/>
                <a:cs typeface="Georgia"/>
              </a:rPr>
              <a:t>produced </a:t>
            </a:r>
            <a:r>
              <a:rPr sz="2000" spc="-55" dirty="0">
                <a:latin typeface="Georgia"/>
                <a:cs typeface="Georgia"/>
              </a:rPr>
              <a:t>by  </a:t>
            </a:r>
            <a:r>
              <a:rPr sz="2000" spc="-35" dirty="0">
                <a:latin typeface="Georgia"/>
                <a:cs typeface="Georgia"/>
              </a:rPr>
              <a:t>photosynthesis </a:t>
            </a:r>
            <a:r>
              <a:rPr sz="2000" spc="-30" dirty="0">
                <a:latin typeface="Georgia"/>
                <a:cs typeface="Georgia"/>
              </a:rPr>
              <a:t>in </a:t>
            </a:r>
            <a:r>
              <a:rPr sz="2000" spc="-40" dirty="0">
                <a:latin typeface="Georgia"/>
                <a:cs typeface="Georgia"/>
              </a:rPr>
              <a:t>plants, </a:t>
            </a:r>
            <a:r>
              <a:rPr sz="2000" spc="-20" dirty="0">
                <a:latin typeface="Georgia"/>
                <a:cs typeface="Georgia"/>
              </a:rPr>
              <a:t>such </a:t>
            </a:r>
            <a:r>
              <a:rPr sz="2000" spc="-60" dirty="0">
                <a:latin typeface="Georgia"/>
                <a:cs typeface="Georgia"/>
              </a:rPr>
              <a:t>as </a:t>
            </a:r>
            <a:r>
              <a:rPr sz="2000" spc="-35" dirty="0">
                <a:latin typeface="Georgia"/>
                <a:cs typeface="Georgia"/>
              </a:rPr>
              <a:t>glucose  </a:t>
            </a:r>
            <a:r>
              <a:rPr sz="2000" spc="-55" dirty="0">
                <a:latin typeface="Georgia"/>
                <a:cs typeface="Georgia"/>
              </a:rPr>
              <a:t>are </a:t>
            </a:r>
            <a:r>
              <a:rPr sz="2000" spc="-30" dirty="0">
                <a:latin typeface="Georgia"/>
                <a:cs typeface="Georgia"/>
              </a:rPr>
              <a:t>synthesized in </a:t>
            </a:r>
            <a:r>
              <a:rPr sz="2000" spc="-35" dirty="0">
                <a:latin typeface="Georgia"/>
                <a:cs typeface="Georgia"/>
              </a:rPr>
              <a:t>plants </a:t>
            </a:r>
            <a:r>
              <a:rPr sz="2000" spc="-55" dirty="0">
                <a:latin typeface="Georgia"/>
                <a:cs typeface="Georgia"/>
              </a:rPr>
              <a:t>from </a:t>
            </a:r>
            <a:r>
              <a:rPr sz="2000" spc="-20" dirty="0">
                <a:latin typeface="Georgia"/>
                <a:cs typeface="Georgia"/>
              </a:rPr>
              <a:t>CO</a:t>
            </a:r>
            <a:r>
              <a:rPr sz="1950" spc="-30" baseline="-17094" dirty="0">
                <a:latin typeface="Georgia"/>
                <a:cs typeface="Georgia"/>
              </a:rPr>
              <a:t>2</a:t>
            </a:r>
            <a:r>
              <a:rPr sz="2000" spc="-20" dirty="0">
                <a:latin typeface="Georgia"/>
                <a:cs typeface="Georgia"/>
              </a:rPr>
              <a:t>, </a:t>
            </a:r>
            <a:r>
              <a:rPr sz="2000" spc="-100" dirty="0">
                <a:latin typeface="Georgia"/>
                <a:cs typeface="Georgia"/>
              </a:rPr>
              <a:t>H</a:t>
            </a:r>
            <a:r>
              <a:rPr sz="1950" spc="-150" baseline="-17094" dirty="0">
                <a:latin typeface="Georgia"/>
                <a:cs typeface="Georgia"/>
              </a:rPr>
              <a:t>2</a:t>
            </a:r>
            <a:r>
              <a:rPr sz="2000" spc="-100" dirty="0">
                <a:latin typeface="Georgia"/>
                <a:cs typeface="Georgia"/>
              </a:rPr>
              <a:t>O,  </a:t>
            </a:r>
            <a:r>
              <a:rPr sz="2000" spc="-30" dirty="0">
                <a:latin typeface="Georgia"/>
                <a:cs typeface="Georgia"/>
              </a:rPr>
              <a:t>and </a:t>
            </a:r>
            <a:r>
              <a:rPr sz="2000" spc="-25" dirty="0">
                <a:latin typeface="Georgia"/>
                <a:cs typeface="Georgia"/>
              </a:rPr>
              <a:t>energy </a:t>
            </a:r>
            <a:r>
              <a:rPr sz="2000" spc="-50" dirty="0">
                <a:latin typeface="Georgia"/>
                <a:cs typeface="Georgia"/>
              </a:rPr>
              <a:t>from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35" dirty="0">
                <a:latin typeface="Georgia"/>
                <a:cs typeface="Georgia"/>
              </a:rPr>
              <a:t>sun. </a:t>
            </a:r>
            <a:r>
              <a:rPr sz="2000" spc="-20" dirty="0">
                <a:latin typeface="Georgia"/>
                <a:cs typeface="Georgia"/>
              </a:rPr>
              <a:t>Then, </a:t>
            </a:r>
            <a:r>
              <a:rPr sz="2000" spc="-65" dirty="0">
                <a:latin typeface="Georgia"/>
                <a:cs typeface="Georgia"/>
              </a:rPr>
              <a:t>are  </a:t>
            </a:r>
            <a:r>
              <a:rPr sz="2000" spc="-35" dirty="0">
                <a:latin typeface="Georgia"/>
                <a:cs typeface="Georgia"/>
              </a:rPr>
              <a:t>oxidized </a:t>
            </a:r>
            <a:r>
              <a:rPr sz="2000" spc="-30" dirty="0">
                <a:latin typeface="Georgia"/>
                <a:cs typeface="Georgia"/>
              </a:rPr>
              <a:t>in </a:t>
            </a:r>
            <a:r>
              <a:rPr sz="2000" spc="-25" dirty="0">
                <a:latin typeface="Georgia"/>
                <a:cs typeface="Georgia"/>
              </a:rPr>
              <a:t>living cells </a:t>
            </a:r>
            <a:r>
              <a:rPr sz="2000" spc="-15" dirty="0">
                <a:latin typeface="Georgia"/>
                <a:cs typeface="Georgia"/>
              </a:rPr>
              <a:t>to </a:t>
            </a:r>
            <a:r>
              <a:rPr sz="2000" spc="-35" dirty="0">
                <a:latin typeface="Georgia"/>
                <a:cs typeface="Georgia"/>
              </a:rPr>
              <a:t>produce </a:t>
            </a:r>
            <a:r>
              <a:rPr sz="2000" spc="-20" dirty="0">
                <a:latin typeface="Georgia"/>
                <a:cs typeface="Georgia"/>
              </a:rPr>
              <a:t>CO</a:t>
            </a:r>
            <a:r>
              <a:rPr sz="1950" spc="-30" baseline="-17094" dirty="0">
                <a:latin typeface="Georgia"/>
                <a:cs typeface="Georgia"/>
              </a:rPr>
              <a:t>2</a:t>
            </a:r>
            <a:r>
              <a:rPr sz="2000" spc="-20" dirty="0">
                <a:latin typeface="Georgia"/>
                <a:cs typeface="Georgia"/>
              </a:rPr>
              <a:t>,  </a:t>
            </a:r>
            <a:r>
              <a:rPr sz="2000" spc="-60" dirty="0">
                <a:latin typeface="Georgia"/>
                <a:cs typeface="Georgia"/>
              </a:rPr>
              <a:t>H</a:t>
            </a:r>
            <a:r>
              <a:rPr sz="1950" spc="-89" baseline="-17094" dirty="0">
                <a:latin typeface="Georgia"/>
                <a:cs typeface="Georgia"/>
              </a:rPr>
              <a:t>2</a:t>
            </a:r>
            <a:r>
              <a:rPr sz="2000" spc="-60" dirty="0">
                <a:latin typeface="Georgia"/>
                <a:cs typeface="Georgia"/>
              </a:rPr>
              <a:t>O, </a:t>
            </a:r>
            <a:r>
              <a:rPr sz="2000" spc="-30" dirty="0">
                <a:latin typeface="Georgia"/>
                <a:cs typeface="Georgia"/>
              </a:rPr>
              <a:t>and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80" dirty="0">
                <a:latin typeface="Georgia"/>
                <a:cs typeface="Georgia"/>
              </a:rPr>
              <a:t>energy.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600" y="990600"/>
            <a:ext cx="8612124" cy="838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86101" y="650620"/>
            <a:ext cx="2586990" cy="4810125"/>
            <a:chOff x="2586101" y="650620"/>
            <a:chExt cx="2586990" cy="4810125"/>
          </a:xfrm>
        </p:grpSpPr>
        <p:sp>
          <p:nvSpPr>
            <p:cNvPr id="6" name="object 6"/>
            <p:cNvSpPr/>
            <p:nvPr/>
          </p:nvSpPr>
          <p:spPr>
            <a:xfrm>
              <a:off x="4811268" y="4774692"/>
              <a:ext cx="356870" cy="533400"/>
            </a:xfrm>
            <a:custGeom>
              <a:avLst/>
              <a:gdLst/>
              <a:ahLst/>
              <a:cxnLst/>
              <a:rect l="l" t="t" r="r" b="b"/>
              <a:pathLst>
                <a:path w="356870" h="533400">
                  <a:moveTo>
                    <a:pt x="178308" y="0"/>
                  </a:moveTo>
                  <a:lnTo>
                    <a:pt x="108924" y="20955"/>
                  </a:lnTo>
                  <a:lnTo>
                    <a:pt x="78637" y="45541"/>
                  </a:lnTo>
                  <a:lnTo>
                    <a:pt x="52244" y="78105"/>
                  </a:lnTo>
                  <a:lnTo>
                    <a:pt x="30465" y="117574"/>
                  </a:lnTo>
                  <a:lnTo>
                    <a:pt x="14019" y="162877"/>
                  </a:lnTo>
                  <a:lnTo>
                    <a:pt x="3624" y="212943"/>
                  </a:lnTo>
                  <a:lnTo>
                    <a:pt x="0" y="266699"/>
                  </a:lnTo>
                  <a:lnTo>
                    <a:pt x="3624" y="320456"/>
                  </a:lnTo>
                  <a:lnTo>
                    <a:pt x="14019" y="370522"/>
                  </a:lnTo>
                  <a:lnTo>
                    <a:pt x="30465" y="415825"/>
                  </a:lnTo>
                  <a:lnTo>
                    <a:pt x="52244" y="455294"/>
                  </a:lnTo>
                  <a:lnTo>
                    <a:pt x="78637" y="487858"/>
                  </a:lnTo>
                  <a:lnTo>
                    <a:pt x="108924" y="512444"/>
                  </a:lnTo>
                  <a:lnTo>
                    <a:pt x="178308" y="533399"/>
                  </a:lnTo>
                  <a:lnTo>
                    <a:pt x="214228" y="527982"/>
                  </a:lnTo>
                  <a:lnTo>
                    <a:pt x="277978" y="487858"/>
                  </a:lnTo>
                  <a:lnTo>
                    <a:pt x="304371" y="455294"/>
                  </a:lnTo>
                  <a:lnTo>
                    <a:pt x="326150" y="415825"/>
                  </a:lnTo>
                  <a:lnTo>
                    <a:pt x="342596" y="370522"/>
                  </a:lnTo>
                  <a:lnTo>
                    <a:pt x="352991" y="320456"/>
                  </a:lnTo>
                  <a:lnTo>
                    <a:pt x="356616" y="266699"/>
                  </a:lnTo>
                  <a:lnTo>
                    <a:pt x="352991" y="212943"/>
                  </a:lnTo>
                  <a:lnTo>
                    <a:pt x="342596" y="162877"/>
                  </a:lnTo>
                  <a:lnTo>
                    <a:pt x="326150" y="117574"/>
                  </a:lnTo>
                  <a:lnTo>
                    <a:pt x="304371" y="78104"/>
                  </a:lnTo>
                  <a:lnTo>
                    <a:pt x="277978" y="45541"/>
                  </a:lnTo>
                  <a:lnTo>
                    <a:pt x="247691" y="20954"/>
                  </a:lnTo>
                  <a:lnTo>
                    <a:pt x="178308" y="0"/>
                  </a:lnTo>
                  <a:close/>
                </a:path>
              </a:pathLst>
            </a:custGeom>
            <a:solidFill>
              <a:srgbClr val="FFFF00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11268" y="4774692"/>
              <a:ext cx="356870" cy="533400"/>
            </a:xfrm>
            <a:custGeom>
              <a:avLst/>
              <a:gdLst/>
              <a:ahLst/>
              <a:cxnLst/>
              <a:rect l="l" t="t" r="r" b="b"/>
              <a:pathLst>
                <a:path w="356870" h="533400">
                  <a:moveTo>
                    <a:pt x="0" y="266699"/>
                  </a:moveTo>
                  <a:lnTo>
                    <a:pt x="3624" y="212943"/>
                  </a:lnTo>
                  <a:lnTo>
                    <a:pt x="14019" y="162877"/>
                  </a:lnTo>
                  <a:lnTo>
                    <a:pt x="30465" y="117574"/>
                  </a:lnTo>
                  <a:lnTo>
                    <a:pt x="52244" y="78105"/>
                  </a:lnTo>
                  <a:lnTo>
                    <a:pt x="78637" y="45541"/>
                  </a:lnTo>
                  <a:lnTo>
                    <a:pt x="108924" y="20955"/>
                  </a:lnTo>
                  <a:lnTo>
                    <a:pt x="178308" y="0"/>
                  </a:lnTo>
                  <a:lnTo>
                    <a:pt x="214228" y="5417"/>
                  </a:lnTo>
                  <a:lnTo>
                    <a:pt x="277978" y="45541"/>
                  </a:lnTo>
                  <a:lnTo>
                    <a:pt x="304371" y="78104"/>
                  </a:lnTo>
                  <a:lnTo>
                    <a:pt x="326150" y="117574"/>
                  </a:lnTo>
                  <a:lnTo>
                    <a:pt x="342596" y="162877"/>
                  </a:lnTo>
                  <a:lnTo>
                    <a:pt x="352991" y="212943"/>
                  </a:lnTo>
                  <a:lnTo>
                    <a:pt x="356616" y="266699"/>
                  </a:lnTo>
                  <a:lnTo>
                    <a:pt x="352991" y="320456"/>
                  </a:lnTo>
                  <a:lnTo>
                    <a:pt x="342596" y="370522"/>
                  </a:lnTo>
                  <a:lnTo>
                    <a:pt x="326150" y="415825"/>
                  </a:lnTo>
                  <a:lnTo>
                    <a:pt x="304371" y="455294"/>
                  </a:lnTo>
                  <a:lnTo>
                    <a:pt x="277978" y="487858"/>
                  </a:lnTo>
                  <a:lnTo>
                    <a:pt x="247691" y="512444"/>
                  </a:lnTo>
                  <a:lnTo>
                    <a:pt x="178308" y="533399"/>
                  </a:lnTo>
                  <a:lnTo>
                    <a:pt x="142387" y="527982"/>
                  </a:lnTo>
                  <a:lnTo>
                    <a:pt x="78637" y="487858"/>
                  </a:lnTo>
                  <a:lnTo>
                    <a:pt x="52244" y="455294"/>
                  </a:lnTo>
                  <a:lnTo>
                    <a:pt x="30465" y="415825"/>
                  </a:lnTo>
                  <a:lnTo>
                    <a:pt x="14019" y="370522"/>
                  </a:lnTo>
                  <a:lnTo>
                    <a:pt x="3624" y="320456"/>
                  </a:lnTo>
                  <a:lnTo>
                    <a:pt x="0" y="266699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51070" y="3719322"/>
              <a:ext cx="0" cy="1727200"/>
            </a:xfrm>
            <a:custGeom>
              <a:avLst/>
              <a:gdLst/>
              <a:ahLst/>
              <a:cxnLst/>
              <a:rect l="l" t="t" r="r" b="b"/>
              <a:pathLst>
                <a:path h="1727200">
                  <a:moveTo>
                    <a:pt x="0" y="0"/>
                  </a:moveTo>
                  <a:lnTo>
                    <a:pt x="0" y="1726691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11268" y="1371600"/>
              <a:ext cx="356870" cy="609600"/>
            </a:xfrm>
            <a:custGeom>
              <a:avLst/>
              <a:gdLst/>
              <a:ahLst/>
              <a:cxnLst/>
              <a:rect l="l" t="t" r="r" b="b"/>
              <a:pathLst>
                <a:path w="356870" h="609600">
                  <a:moveTo>
                    <a:pt x="178308" y="0"/>
                  </a:moveTo>
                  <a:lnTo>
                    <a:pt x="108924" y="23961"/>
                  </a:lnTo>
                  <a:lnTo>
                    <a:pt x="78637" y="52071"/>
                  </a:lnTo>
                  <a:lnTo>
                    <a:pt x="52244" y="89296"/>
                  </a:lnTo>
                  <a:lnTo>
                    <a:pt x="30465" y="134410"/>
                  </a:lnTo>
                  <a:lnTo>
                    <a:pt x="14019" y="186183"/>
                  </a:lnTo>
                  <a:lnTo>
                    <a:pt x="3624" y="243389"/>
                  </a:lnTo>
                  <a:lnTo>
                    <a:pt x="0" y="304800"/>
                  </a:lnTo>
                  <a:lnTo>
                    <a:pt x="3624" y="366210"/>
                  </a:lnTo>
                  <a:lnTo>
                    <a:pt x="14019" y="423416"/>
                  </a:lnTo>
                  <a:lnTo>
                    <a:pt x="30465" y="475189"/>
                  </a:lnTo>
                  <a:lnTo>
                    <a:pt x="52244" y="520303"/>
                  </a:lnTo>
                  <a:lnTo>
                    <a:pt x="78637" y="557528"/>
                  </a:lnTo>
                  <a:lnTo>
                    <a:pt x="108924" y="585638"/>
                  </a:lnTo>
                  <a:lnTo>
                    <a:pt x="178308" y="609600"/>
                  </a:lnTo>
                  <a:lnTo>
                    <a:pt x="214228" y="603405"/>
                  </a:lnTo>
                  <a:lnTo>
                    <a:pt x="277978" y="557528"/>
                  </a:lnTo>
                  <a:lnTo>
                    <a:pt x="304371" y="520303"/>
                  </a:lnTo>
                  <a:lnTo>
                    <a:pt x="326150" y="475189"/>
                  </a:lnTo>
                  <a:lnTo>
                    <a:pt x="342596" y="423416"/>
                  </a:lnTo>
                  <a:lnTo>
                    <a:pt x="352991" y="366210"/>
                  </a:lnTo>
                  <a:lnTo>
                    <a:pt x="356616" y="304800"/>
                  </a:lnTo>
                  <a:lnTo>
                    <a:pt x="352991" y="243389"/>
                  </a:lnTo>
                  <a:lnTo>
                    <a:pt x="342596" y="186183"/>
                  </a:lnTo>
                  <a:lnTo>
                    <a:pt x="326150" y="134410"/>
                  </a:lnTo>
                  <a:lnTo>
                    <a:pt x="304371" y="89296"/>
                  </a:lnTo>
                  <a:lnTo>
                    <a:pt x="277978" y="52071"/>
                  </a:lnTo>
                  <a:lnTo>
                    <a:pt x="247691" y="23961"/>
                  </a:lnTo>
                  <a:lnTo>
                    <a:pt x="178308" y="0"/>
                  </a:lnTo>
                  <a:close/>
                </a:path>
              </a:pathLst>
            </a:custGeom>
            <a:solidFill>
              <a:srgbClr val="FFFF00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11268" y="1371600"/>
              <a:ext cx="356870" cy="609600"/>
            </a:xfrm>
            <a:custGeom>
              <a:avLst/>
              <a:gdLst/>
              <a:ahLst/>
              <a:cxnLst/>
              <a:rect l="l" t="t" r="r" b="b"/>
              <a:pathLst>
                <a:path w="356870" h="609600">
                  <a:moveTo>
                    <a:pt x="0" y="304800"/>
                  </a:moveTo>
                  <a:lnTo>
                    <a:pt x="3624" y="243389"/>
                  </a:lnTo>
                  <a:lnTo>
                    <a:pt x="14019" y="186183"/>
                  </a:lnTo>
                  <a:lnTo>
                    <a:pt x="30465" y="134410"/>
                  </a:lnTo>
                  <a:lnTo>
                    <a:pt x="52244" y="89296"/>
                  </a:lnTo>
                  <a:lnTo>
                    <a:pt x="78637" y="52071"/>
                  </a:lnTo>
                  <a:lnTo>
                    <a:pt x="108924" y="23961"/>
                  </a:lnTo>
                  <a:lnTo>
                    <a:pt x="178308" y="0"/>
                  </a:lnTo>
                  <a:lnTo>
                    <a:pt x="214228" y="6194"/>
                  </a:lnTo>
                  <a:lnTo>
                    <a:pt x="277978" y="52071"/>
                  </a:lnTo>
                  <a:lnTo>
                    <a:pt x="304371" y="89296"/>
                  </a:lnTo>
                  <a:lnTo>
                    <a:pt x="326150" y="134410"/>
                  </a:lnTo>
                  <a:lnTo>
                    <a:pt x="342596" y="186183"/>
                  </a:lnTo>
                  <a:lnTo>
                    <a:pt x="352991" y="243389"/>
                  </a:lnTo>
                  <a:lnTo>
                    <a:pt x="356616" y="304800"/>
                  </a:lnTo>
                  <a:lnTo>
                    <a:pt x="352991" y="366210"/>
                  </a:lnTo>
                  <a:lnTo>
                    <a:pt x="342596" y="423416"/>
                  </a:lnTo>
                  <a:lnTo>
                    <a:pt x="326150" y="475189"/>
                  </a:lnTo>
                  <a:lnTo>
                    <a:pt x="304371" y="520303"/>
                  </a:lnTo>
                  <a:lnTo>
                    <a:pt x="277978" y="557528"/>
                  </a:lnTo>
                  <a:lnTo>
                    <a:pt x="247691" y="585638"/>
                  </a:lnTo>
                  <a:lnTo>
                    <a:pt x="178308" y="609600"/>
                  </a:lnTo>
                  <a:lnTo>
                    <a:pt x="142387" y="603405"/>
                  </a:lnTo>
                  <a:lnTo>
                    <a:pt x="78637" y="557528"/>
                  </a:lnTo>
                  <a:lnTo>
                    <a:pt x="52244" y="520303"/>
                  </a:lnTo>
                  <a:lnTo>
                    <a:pt x="30465" y="475189"/>
                  </a:lnTo>
                  <a:lnTo>
                    <a:pt x="14019" y="423416"/>
                  </a:lnTo>
                  <a:lnTo>
                    <a:pt x="3624" y="36621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9850" y="1040129"/>
              <a:ext cx="2141220" cy="1371600"/>
            </a:xfrm>
            <a:custGeom>
              <a:avLst/>
              <a:gdLst/>
              <a:ahLst/>
              <a:cxnLst/>
              <a:rect l="l" t="t" r="r" b="b"/>
              <a:pathLst>
                <a:path w="2141220" h="1371600">
                  <a:moveTo>
                    <a:pt x="0" y="685800"/>
                  </a:moveTo>
                  <a:lnTo>
                    <a:pt x="274574" y="338074"/>
                  </a:lnTo>
                  <a:lnTo>
                    <a:pt x="539623" y="0"/>
                  </a:lnTo>
                  <a:lnTo>
                    <a:pt x="1069848" y="0"/>
                  </a:lnTo>
                  <a:lnTo>
                    <a:pt x="1601597" y="0"/>
                  </a:lnTo>
                  <a:lnTo>
                    <a:pt x="1866646" y="338074"/>
                  </a:lnTo>
                  <a:lnTo>
                    <a:pt x="2141220" y="685800"/>
                  </a:lnTo>
                  <a:lnTo>
                    <a:pt x="1866646" y="1023874"/>
                  </a:lnTo>
                  <a:lnTo>
                    <a:pt x="1601597" y="1371600"/>
                  </a:lnTo>
                  <a:lnTo>
                    <a:pt x="1069848" y="1371600"/>
                  </a:lnTo>
                  <a:lnTo>
                    <a:pt x="539623" y="1371600"/>
                  </a:lnTo>
                  <a:lnTo>
                    <a:pt x="274574" y="1023874"/>
                  </a:lnTo>
                  <a:lnTo>
                    <a:pt x="0" y="6858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7932" y="838200"/>
              <a:ext cx="338455" cy="338455"/>
            </a:xfrm>
            <a:custGeom>
              <a:avLst/>
              <a:gdLst/>
              <a:ahLst/>
              <a:cxnLst/>
              <a:rect l="l" t="t" r="r" b="b"/>
              <a:pathLst>
                <a:path w="338454" h="338455">
                  <a:moveTo>
                    <a:pt x="173100" y="0"/>
                  </a:moveTo>
                  <a:lnTo>
                    <a:pt x="100075" y="17525"/>
                  </a:lnTo>
                  <a:lnTo>
                    <a:pt x="44450" y="53975"/>
                  </a:lnTo>
                  <a:lnTo>
                    <a:pt x="8000" y="100075"/>
                  </a:lnTo>
                  <a:lnTo>
                    <a:pt x="0" y="136651"/>
                  </a:lnTo>
                  <a:lnTo>
                    <a:pt x="0" y="200151"/>
                  </a:lnTo>
                  <a:lnTo>
                    <a:pt x="27050" y="265302"/>
                  </a:lnTo>
                  <a:lnTo>
                    <a:pt x="73025" y="311276"/>
                  </a:lnTo>
                  <a:lnTo>
                    <a:pt x="173100" y="338327"/>
                  </a:lnTo>
                  <a:lnTo>
                    <a:pt x="200151" y="328802"/>
                  </a:lnTo>
                  <a:lnTo>
                    <a:pt x="236727" y="319277"/>
                  </a:lnTo>
                  <a:lnTo>
                    <a:pt x="265302" y="311276"/>
                  </a:lnTo>
                  <a:lnTo>
                    <a:pt x="292226" y="282701"/>
                  </a:lnTo>
                  <a:lnTo>
                    <a:pt x="311276" y="265302"/>
                  </a:lnTo>
                  <a:lnTo>
                    <a:pt x="328802" y="236727"/>
                  </a:lnTo>
                  <a:lnTo>
                    <a:pt x="338327" y="200151"/>
                  </a:lnTo>
                  <a:lnTo>
                    <a:pt x="338327" y="136651"/>
                  </a:lnTo>
                  <a:lnTo>
                    <a:pt x="311276" y="73025"/>
                  </a:lnTo>
                  <a:lnTo>
                    <a:pt x="265302" y="27050"/>
                  </a:lnTo>
                  <a:lnTo>
                    <a:pt x="200151" y="8000"/>
                  </a:lnTo>
                  <a:lnTo>
                    <a:pt x="1731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00706" y="665225"/>
              <a:ext cx="2150745" cy="2679700"/>
            </a:xfrm>
            <a:custGeom>
              <a:avLst/>
              <a:gdLst/>
              <a:ahLst/>
              <a:cxnLst/>
              <a:rect l="l" t="t" r="r" b="b"/>
              <a:pathLst>
                <a:path w="2150745" h="2679700">
                  <a:moveTo>
                    <a:pt x="0" y="713232"/>
                  </a:moveTo>
                  <a:lnTo>
                    <a:pt x="0" y="1463039"/>
                  </a:lnTo>
                </a:path>
                <a:path w="2150745" h="2679700">
                  <a:moveTo>
                    <a:pt x="2150364" y="685800"/>
                  </a:moveTo>
                  <a:lnTo>
                    <a:pt x="2150364" y="2679191"/>
                  </a:lnTo>
                </a:path>
                <a:path w="2150745" h="2679700">
                  <a:moveTo>
                    <a:pt x="548639" y="0"/>
                  </a:moveTo>
                  <a:lnTo>
                    <a:pt x="548639" y="749808"/>
                  </a:lnTo>
                </a:path>
                <a:path w="2150745" h="2679700">
                  <a:moveTo>
                    <a:pt x="559307" y="1371600"/>
                  </a:moveTo>
                  <a:lnTo>
                    <a:pt x="559307" y="2112264"/>
                  </a:lnTo>
                </a:path>
                <a:path w="2150745" h="2679700">
                  <a:moveTo>
                    <a:pt x="1620011" y="1362456"/>
                  </a:moveTo>
                  <a:lnTo>
                    <a:pt x="1620011" y="2112264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982722" y="276859"/>
            <a:ext cx="126492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9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spc="44" baseline="-1388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41575" y="1026413"/>
            <a:ext cx="29210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20005" y="972438"/>
            <a:ext cx="29210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31795" y="2105913"/>
            <a:ext cx="57848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08122" y="1310386"/>
            <a:ext cx="1354455" cy="806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275">
              <a:lnSpc>
                <a:spcPts val="307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ts val="3070"/>
              </a:lnSpc>
              <a:tabLst>
                <a:tab pos="1074420" algn="l"/>
              </a:tabLst>
            </a:pPr>
            <a:r>
              <a:rPr sz="29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H	</a:t>
            </a:r>
            <a:r>
              <a:rPr sz="4350" baseline="19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4350" baseline="191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43553" y="778001"/>
            <a:ext cx="31242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27426" y="2745435"/>
            <a:ext cx="29210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70350" y="2772918"/>
            <a:ext cx="57785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18994" y="4295394"/>
            <a:ext cx="0" cy="1196340"/>
          </a:xfrm>
          <a:custGeom>
            <a:avLst/>
            <a:gdLst/>
            <a:ahLst/>
            <a:cxnLst/>
            <a:rect l="l" t="t" r="r" b="b"/>
            <a:pathLst>
              <a:path h="1196339">
                <a:moveTo>
                  <a:pt x="0" y="0"/>
                </a:moveTo>
                <a:lnTo>
                  <a:pt x="0" y="119633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30801" y="5395976"/>
            <a:ext cx="126619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900" spc="-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spc="165" baseline="-1388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33573" y="3860113"/>
            <a:ext cx="12655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900" spc="-8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00" spc="165" baseline="-992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64001" y="6118352"/>
            <a:ext cx="57785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2226" y="3320541"/>
            <a:ext cx="31242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04948" y="5432552"/>
            <a:ext cx="29210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97528" y="6090920"/>
            <a:ext cx="29210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64001" y="4957698"/>
            <a:ext cx="154876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2344" algn="l"/>
              </a:tabLst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H	</a:t>
            </a:r>
            <a:r>
              <a:rPr sz="29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86705" y="1483613"/>
            <a:ext cx="230504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E4E4FF"/>
                </a:solidFill>
                <a:latin typeface="Arial"/>
                <a:cs typeface="Arial"/>
              </a:rPr>
              <a:t>1</a:t>
            </a:r>
            <a:endParaRPr sz="2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62576" y="4811648"/>
            <a:ext cx="230504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E4E4FF"/>
                </a:solidFill>
                <a:latin typeface="Arial"/>
                <a:cs typeface="Arial"/>
              </a:rPr>
              <a:t>2</a:t>
            </a:r>
            <a:endParaRPr sz="2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81350" y="5372861"/>
            <a:ext cx="1049020" cy="777240"/>
          </a:xfrm>
          <a:custGeom>
            <a:avLst/>
            <a:gdLst/>
            <a:ahLst/>
            <a:cxnLst/>
            <a:rect l="l" t="t" r="r" b="b"/>
            <a:pathLst>
              <a:path w="1049020" h="777239">
                <a:moveTo>
                  <a:pt x="0" y="28956"/>
                </a:moveTo>
                <a:lnTo>
                  <a:pt x="0" y="777240"/>
                </a:lnTo>
              </a:path>
              <a:path w="1049020" h="777239">
                <a:moveTo>
                  <a:pt x="1048512" y="0"/>
                </a:moveTo>
                <a:lnTo>
                  <a:pt x="1048512" y="749808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521202" y="4244721"/>
            <a:ext cx="31242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604516" y="2298192"/>
            <a:ext cx="6240780" cy="3493135"/>
            <a:chOff x="2604516" y="2298192"/>
            <a:chExt cx="6240780" cy="3493135"/>
          </a:xfrm>
        </p:grpSpPr>
        <p:sp>
          <p:nvSpPr>
            <p:cNvPr id="35" name="object 35"/>
            <p:cNvSpPr/>
            <p:nvPr/>
          </p:nvSpPr>
          <p:spPr>
            <a:xfrm>
              <a:off x="2618994" y="4504182"/>
              <a:ext cx="2132330" cy="1272540"/>
            </a:xfrm>
            <a:custGeom>
              <a:avLst/>
              <a:gdLst/>
              <a:ahLst/>
              <a:cxnLst/>
              <a:rect l="l" t="t" r="r" b="b"/>
              <a:pathLst>
                <a:path w="2132329" h="1272539">
                  <a:moveTo>
                    <a:pt x="1216025" y="0"/>
                  </a:moveTo>
                  <a:lnTo>
                    <a:pt x="2132076" y="576707"/>
                  </a:lnTo>
                  <a:lnTo>
                    <a:pt x="1876425" y="915035"/>
                  </a:lnTo>
                  <a:lnTo>
                    <a:pt x="1601851" y="1272540"/>
                  </a:lnTo>
                  <a:lnTo>
                    <a:pt x="1079500" y="1272540"/>
                  </a:lnTo>
                  <a:lnTo>
                    <a:pt x="539750" y="1272540"/>
                  </a:lnTo>
                  <a:lnTo>
                    <a:pt x="274700" y="934212"/>
                  </a:lnTo>
                  <a:lnTo>
                    <a:pt x="0" y="586232"/>
                  </a:lnTo>
                  <a:lnTo>
                    <a:pt x="897001" y="9525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29961" y="2312670"/>
              <a:ext cx="3801110" cy="2463165"/>
            </a:xfrm>
            <a:custGeom>
              <a:avLst/>
              <a:gdLst/>
              <a:ahLst/>
              <a:cxnLst/>
              <a:rect l="l" t="t" r="r" b="b"/>
              <a:pathLst>
                <a:path w="3801109" h="2463165">
                  <a:moveTo>
                    <a:pt x="3800856" y="0"/>
                  </a:moveTo>
                  <a:lnTo>
                    <a:pt x="1231391" y="0"/>
                  </a:lnTo>
                  <a:lnTo>
                    <a:pt x="0" y="1231391"/>
                  </a:lnTo>
                  <a:lnTo>
                    <a:pt x="1231391" y="2462784"/>
                  </a:lnTo>
                  <a:lnTo>
                    <a:pt x="3800856" y="2462784"/>
                  </a:lnTo>
                  <a:lnTo>
                    <a:pt x="3800856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29961" y="2312670"/>
              <a:ext cx="3801110" cy="2463165"/>
            </a:xfrm>
            <a:custGeom>
              <a:avLst/>
              <a:gdLst/>
              <a:ahLst/>
              <a:cxnLst/>
              <a:rect l="l" t="t" r="r" b="b"/>
              <a:pathLst>
                <a:path w="3801109" h="2463165">
                  <a:moveTo>
                    <a:pt x="3800856" y="2462784"/>
                  </a:moveTo>
                  <a:lnTo>
                    <a:pt x="1231391" y="2462784"/>
                  </a:lnTo>
                  <a:lnTo>
                    <a:pt x="0" y="1231391"/>
                  </a:lnTo>
                  <a:lnTo>
                    <a:pt x="1231391" y="0"/>
                  </a:lnTo>
                  <a:lnTo>
                    <a:pt x="3800856" y="0"/>
                  </a:lnTo>
                  <a:lnTo>
                    <a:pt x="3800856" y="2462784"/>
                  </a:lnTo>
                  <a:close/>
                </a:path>
              </a:pathLst>
            </a:custGeom>
            <a:ln w="28956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31140" y="3032582"/>
            <a:ext cx="1703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Sucrose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05773" y="6494585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E4E4FF"/>
                </a:solidFill>
                <a:latin typeface="Arial"/>
                <a:cs typeface="Arial"/>
              </a:rPr>
              <a:t>40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69177" y="2425954"/>
            <a:ext cx="2381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Carbon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atom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39180" y="2852673"/>
            <a:ext cx="311340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434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glucose linked  to carbon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atom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 of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fructose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a</a:t>
            </a:r>
            <a:r>
              <a:rPr sz="2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glyco-</a:t>
            </a:r>
            <a:endParaRPr sz="2800">
              <a:latin typeface="Arial"/>
              <a:cs typeface="Arial"/>
            </a:endParaRPr>
          </a:p>
          <a:p>
            <a:pPr marL="149733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sidic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760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872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284" y="768095"/>
            <a:ext cx="8334756" cy="4583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1822" y="842543"/>
            <a:ext cx="77641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2800" spc="-5" dirty="0"/>
              <a:t>Since the </a:t>
            </a:r>
            <a:r>
              <a:rPr sz="2800" dirty="0"/>
              <a:t>anomeric </a:t>
            </a:r>
            <a:r>
              <a:rPr sz="2800" spc="-5" dirty="0"/>
              <a:t>carbon </a:t>
            </a:r>
            <a:r>
              <a:rPr sz="2800" dirty="0"/>
              <a:t>of fructose (carbon  atom 2) has got </a:t>
            </a:r>
            <a:r>
              <a:rPr sz="2800" spc="-5" dirty="0"/>
              <a:t>a </a:t>
            </a:r>
            <a:r>
              <a:rPr sz="2800" i="1" spc="-5" dirty="0">
                <a:latin typeface="Symbol"/>
                <a:cs typeface="Symbol"/>
              </a:rPr>
              <a:t></a:t>
            </a:r>
            <a:r>
              <a:rPr sz="2800" spc="-5" dirty="0"/>
              <a:t>-configuration, the glycosidic  </a:t>
            </a:r>
            <a:r>
              <a:rPr sz="2800" dirty="0"/>
              <a:t>bond </a:t>
            </a:r>
            <a:r>
              <a:rPr sz="2800" spc="-5" dirty="0"/>
              <a:t>is said to be a </a:t>
            </a:r>
            <a:r>
              <a:rPr sz="2800" i="1" spc="-5" dirty="0">
                <a:latin typeface="Symbol"/>
                <a:cs typeface="Symbol"/>
              </a:rPr>
              <a:t></a:t>
            </a:r>
            <a:r>
              <a:rPr sz="2800" spc="-5" dirty="0"/>
              <a:t>-glycosidic</a:t>
            </a:r>
            <a:r>
              <a:rPr sz="2800" spc="65" dirty="0"/>
              <a:t> </a:t>
            </a:r>
            <a:r>
              <a:rPr sz="2800" dirty="0"/>
              <a:t>bond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05773" y="6494585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E4E4FF"/>
                </a:solidFill>
                <a:latin typeface="Arial"/>
                <a:cs typeface="Arial"/>
              </a:rPr>
              <a:t>42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822" y="3281070"/>
            <a:ext cx="7764145" cy="9404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2030730" algn="l"/>
                <a:tab pos="3647440" algn="l"/>
                <a:tab pos="4691380" algn="l"/>
                <a:tab pos="5459730" algn="l"/>
                <a:tab pos="737425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ef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ore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suc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ose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b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as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2800" i="1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-D-glucopyranosyl-</a:t>
            </a:r>
            <a:r>
              <a:rPr sz="2800" i="1" dirty="0">
                <a:solidFill>
                  <a:srgbClr val="FFFFFF"/>
                </a:solidFill>
                <a:latin typeface="Symbol"/>
                <a:cs typeface="Symbol"/>
              </a:rPr>
              <a:t>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-D-fructofuranoside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536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7839" y="647700"/>
            <a:ext cx="7995704" cy="4703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4948" y="923290"/>
            <a:ext cx="5544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14475" algn="l"/>
                <a:tab pos="1967864" algn="l"/>
              </a:tabLst>
            </a:pPr>
            <a:r>
              <a:rPr sz="2800" spc="-5" dirty="0"/>
              <a:t>Sucrose	is	</a:t>
            </a:r>
            <a:r>
              <a:rPr sz="2800" dirty="0"/>
              <a:t>dextrorotatory</a:t>
            </a:r>
            <a:r>
              <a:rPr sz="2800" spc="-45" dirty="0"/>
              <a:t> </a:t>
            </a:r>
            <a:r>
              <a:rPr sz="2800" spc="-5" dirty="0"/>
              <a:t>(+66.5º)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605773" y="6494585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E4E4FF"/>
                </a:solidFill>
                <a:latin typeface="Arial"/>
                <a:cs typeface="Arial"/>
              </a:rPr>
              <a:t>43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287" y="2281580"/>
            <a:ext cx="7620000" cy="251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When it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hydrolysed, an equi-molar mixture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glucose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fructose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formed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500">
              <a:latin typeface="Arial"/>
              <a:cs typeface="Arial"/>
            </a:endParaRPr>
          </a:p>
          <a:p>
            <a:pPr marL="26034" marR="107950">
              <a:lnSpc>
                <a:spcPct val="1072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these,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glucose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 dextrorotatory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(+52.5º) and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fructose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laevorotatory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(–92.3º)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234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483" y="672083"/>
            <a:ext cx="8334756" cy="4679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4540" y="843787"/>
            <a:ext cx="7917180" cy="8572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340"/>
              </a:spcBef>
            </a:pPr>
            <a:r>
              <a:rPr sz="2800" dirty="0"/>
              <a:t>Laevorotation caused by </a:t>
            </a:r>
            <a:r>
              <a:rPr sz="2800" spc="-5" dirty="0"/>
              <a:t>fructose is greater </a:t>
            </a:r>
            <a:r>
              <a:rPr sz="2800" dirty="0"/>
              <a:t>than  </a:t>
            </a:r>
            <a:r>
              <a:rPr sz="2800" spc="-5" dirty="0"/>
              <a:t>the </a:t>
            </a:r>
            <a:r>
              <a:rPr sz="2800" dirty="0"/>
              <a:t>dextrorotation </a:t>
            </a:r>
            <a:r>
              <a:rPr sz="2800" spc="-5" dirty="0"/>
              <a:t>caused by</a:t>
            </a:r>
            <a:r>
              <a:rPr sz="2800" spc="25" dirty="0"/>
              <a:t> </a:t>
            </a:r>
            <a:r>
              <a:rPr sz="2800" dirty="0"/>
              <a:t>glucose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8605773" y="6494585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E4E4FF"/>
                </a:solidFill>
                <a:latin typeface="Arial"/>
                <a:cs typeface="Arial"/>
              </a:rPr>
              <a:t>44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2702432"/>
            <a:ext cx="7950200" cy="2275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Therefore,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hydrolysate is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laevorotatory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00">
              <a:latin typeface="Arial"/>
              <a:cs typeface="Arial"/>
            </a:endParaRPr>
          </a:p>
          <a:p>
            <a:pPr marL="12700" marR="5080">
              <a:lnSpc>
                <a:spcPts val="3190"/>
              </a:lnSpc>
              <a:spcBef>
                <a:spcPts val="5"/>
              </a:spcBef>
              <a:tabLst>
                <a:tab pos="597535" algn="l"/>
                <a:tab pos="1262380" algn="l"/>
                <a:tab pos="2463800" algn="l"/>
                <a:tab pos="3821429" algn="l"/>
                <a:tab pos="4249420" algn="l"/>
                <a:tab pos="5687060" algn="l"/>
                <a:tab pos="6254115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lys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is,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sucrose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described as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invert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sugar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249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25944" y="444944"/>
            <a:ext cx="2312035" cy="1097915"/>
            <a:chOff x="825944" y="444944"/>
            <a:chExt cx="2312035" cy="1097915"/>
          </a:xfrm>
        </p:grpSpPr>
        <p:sp>
          <p:nvSpPr>
            <p:cNvPr id="6" name="object 6"/>
            <p:cNvSpPr/>
            <p:nvPr/>
          </p:nvSpPr>
          <p:spPr>
            <a:xfrm>
              <a:off x="838962" y="457961"/>
              <a:ext cx="2286000" cy="1071880"/>
            </a:xfrm>
            <a:custGeom>
              <a:avLst/>
              <a:gdLst/>
              <a:ahLst/>
              <a:cxnLst/>
              <a:rect l="l" t="t" r="r" b="b"/>
              <a:pathLst>
                <a:path w="2286000" h="1071880">
                  <a:moveTo>
                    <a:pt x="2171700" y="0"/>
                  </a:moveTo>
                  <a:lnTo>
                    <a:pt x="114300" y="0"/>
                  </a:lnTo>
                  <a:lnTo>
                    <a:pt x="91897" y="2079"/>
                  </a:lnTo>
                  <a:lnTo>
                    <a:pt x="50886" y="18002"/>
                  </a:lnTo>
                  <a:lnTo>
                    <a:pt x="19202" y="47680"/>
                  </a:lnTo>
                  <a:lnTo>
                    <a:pt x="2216" y="86161"/>
                  </a:lnTo>
                  <a:lnTo>
                    <a:pt x="0" y="107187"/>
                  </a:lnTo>
                  <a:lnTo>
                    <a:pt x="0" y="964184"/>
                  </a:lnTo>
                  <a:lnTo>
                    <a:pt x="8699" y="1005236"/>
                  </a:lnTo>
                  <a:lnTo>
                    <a:pt x="33477" y="1040002"/>
                  </a:lnTo>
                  <a:lnTo>
                    <a:pt x="70559" y="1063212"/>
                  </a:lnTo>
                  <a:lnTo>
                    <a:pt x="114300" y="1071372"/>
                  </a:lnTo>
                  <a:lnTo>
                    <a:pt x="2171700" y="1071372"/>
                  </a:lnTo>
                  <a:lnTo>
                    <a:pt x="2215467" y="1063212"/>
                  </a:lnTo>
                  <a:lnTo>
                    <a:pt x="2252472" y="1040002"/>
                  </a:lnTo>
                  <a:lnTo>
                    <a:pt x="2277284" y="1005236"/>
                  </a:lnTo>
                  <a:lnTo>
                    <a:pt x="2286000" y="964184"/>
                  </a:lnTo>
                  <a:lnTo>
                    <a:pt x="2286000" y="107187"/>
                  </a:lnTo>
                  <a:lnTo>
                    <a:pt x="2277284" y="66135"/>
                  </a:lnTo>
                  <a:lnTo>
                    <a:pt x="2252472" y="31368"/>
                  </a:lnTo>
                  <a:lnTo>
                    <a:pt x="2215467" y="8159"/>
                  </a:lnTo>
                  <a:lnTo>
                    <a:pt x="2171700" y="0"/>
                  </a:lnTo>
                  <a:close/>
                </a:path>
              </a:pathLst>
            </a:custGeom>
            <a:solidFill>
              <a:srgbClr val="00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962" y="457961"/>
              <a:ext cx="2286000" cy="1071880"/>
            </a:xfrm>
            <a:custGeom>
              <a:avLst/>
              <a:gdLst/>
              <a:ahLst/>
              <a:cxnLst/>
              <a:rect l="l" t="t" r="r" b="b"/>
              <a:pathLst>
                <a:path w="2286000" h="1071880">
                  <a:moveTo>
                    <a:pt x="0" y="107187"/>
                  </a:moveTo>
                  <a:lnTo>
                    <a:pt x="8699" y="66135"/>
                  </a:lnTo>
                  <a:lnTo>
                    <a:pt x="33477" y="31368"/>
                  </a:lnTo>
                  <a:lnTo>
                    <a:pt x="70559" y="8159"/>
                  </a:lnTo>
                  <a:lnTo>
                    <a:pt x="114300" y="0"/>
                  </a:lnTo>
                  <a:lnTo>
                    <a:pt x="2171700" y="0"/>
                  </a:lnTo>
                  <a:lnTo>
                    <a:pt x="2215467" y="8159"/>
                  </a:lnTo>
                  <a:lnTo>
                    <a:pt x="2252472" y="31368"/>
                  </a:lnTo>
                  <a:lnTo>
                    <a:pt x="2277284" y="66135"/>
                  </a:lnTo>
                  <a:lnTo>
                    <a:pt x="2286000" y="107187"/>
                  </a:lnTo>
                  <a:lnTo>
                    <a:pt x="2286000" y="964184"/>
                  </a:lnTo>
                  <a:lnTo>
                    <a:pt x="2277284" y="1005236"/>
                  </a:lnTo>
                  <a:lnTo>
                    <a:pt x="2252472" y="1040002"/>
                  </a:lnTo>
                  <a:lnTo>
                    <a:pt x="2215467" y="1063212"/>
                  </a:lnTo>
                  <a:lnTo>
                    <a:pt x="2171700" y="1071372"/>
                  </a:lnTo>
                  <a:lnTo>
                    <a:pt x="114300" y="1071372"/>
                  </a:lnTo>
                  <a:lnTo>
                    <a:pt x="70559" y="1063212"/>
                  </a:lnTo>
                  <a:lnTo>
                    <a:pt x="33477" y="1040002"/>
                  </a:lnTo>
                  <a:lnTo>
                    <a:pt x="8699" y="1005236"/>
                  </a:lnTo>
                  <a:lnTo>
                    <a:pt x="0" y="964184"/>
                  </a:lnTo>
                  <a:lnTo>
                    <a:pt x="0" y="10718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6888" y="666369"/>
            <a:ext cx="1727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Maltose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85088" y="1516380"/>
            <a:ext cx="7082155" cy="4898390"/>
            <a:chOff x="1085088" y="1516380"/>
            <a:chExt cx="7082155" cy="4898390"/>
          </a:xfrm>
        </p:grpSpPr>
        <p:sp>
          <p:nvSpPr>
            <p:cNvPr id="10" name="object 10"/>
            <p:cNvSpPr/>
            <p:nvPr/>
          </p:nvSpPr>
          <p:spPr>
            <a:xfrm>
              <a:off x="1098042" y="1529334"/>
              <a:ext cx="260350" cy="974725"/>
            </a:xfrm>
            <a:custGeom>
              <a:avLst/>
              <a:gdLst/>
              <a:ahLst/>
              <a:cxnLst/>
              <a:rect l="l" t="t" r="r" b="b"/>
              <a:pathLst>
                <a:path w="260350" h="974725">
                  <a:moveTo>
                    <a:pt x="0" y="0"/>
                  </a:moveTo>
                  <a:lnTo>
                    <a:pt x="0" y="974343"/>
                  </a:lnTo>
                  <a:lnTo>
                    <a:pt x="259842" y="974343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8646" y="1853946"/>
              <a:ext cx="6795770" cy="1298575"/>
            </a:xfrm>
            <a:custGeom>
              <a:avLst/>
              <a:gdLst/>
              <a:ahLst/>
              <a:cxnLst/>
              <a:rect l="l" t="t" r="r" b="b"/>
              <a:pathLst>
                <a:path w="6795770" h="1298575">
                  <a:moveTo>
                    <a:pt x="6370828" y="0"/>
                  </a:moveTo>
                  <a:lnTo>
                    <a:pt x="424687" y="0"/>
                  </a:lnTo>
                  <a:lnTo>
                    <a:pt x="368863" y="1128"/>
                  </a:lnTo>
                  <a:lnTo>
                    <a:pt x="314475" y="4454"/>
                  </a:lnTo>
                  <a:lnTo>
                    <a:pt x="262175" y="9890"/>
                  </a:lnTo>
                  <a:lnTo>
                    <a:pt x="212616" y="17347"/>
                  </a:lnTo>
                  <a:lnTo>
                    <a:pt x="166451" y="26737"/>
                  </a:lnTo>
                  <a:lnTo>
                    <a:pt x="124332" y="37973"/>
                  </a:lnTo>
                  <a:lnTo>
                    <a:pt x="71312" y="57767"/>
                  </a:lnTo>
                  <a:lnTo>
                    <a:pt x="32305" y="80121"/>
                  </a:lnTo>
                  <a:lnTo>
                    <a:pt x="0" y="129793"/>
                  </a:lnTo>
                  <a:lnTo>
                    <a:pt x="0" y="1168653"/>
                  </a:lnTo>
                  <a:lnTo>
                    <a:pt x="32305" y="1218326"/>
                  </a:lnTo>
                  <a:lnTo>
                    <a:pt x="71312" y="1240680"/>
                  </a:lnTo>
                  <a:lnTo>
                    <a:pt x="124332" y="1260475"/>
                  </a:lnTo>
                  <a:lnTo>
                    <a:pt x="166451" y="1271710"/>
                  </a:lnTo>
                  <a:lnTo>
                    <a:pt x="212616" y="1281100"/>
                  </a:lnTo>
                  <a:lnTo>
                    <a:pt x="262175" y="1288557"/>
                  </a:lnTo>
                  <a:lnTo>
                    <a:pt x="314475" y="1293993"/>
                  </a:lnTo>
                  <a:lnTo>
                    <a:pt x="368863" y="1297319"/>
                  </a:lnTo>
                  <a:lnTo>
                    <a:pt x="424687" y="1298448"/>
                  </a:lnTo>
                  <a:lnTo>
                    <a:pt x="6370828" y="1298448"/>
                  </a:lnTo>
                  <a:lnTo>
                    <a:pt x="6426651" y="1297319"/>
                  </a:lnTo>
                  <a:lnTo>
                    <a:pt x="6481035" y="1293993"/>
                  </a:lnTo>
                  <a:lnTo>
                    <a:pt x="6533324" y="1288557"/>
                  </a:lnTo>
                  <a:lnTo>
                    <a:pt x="6582861" y="1281100"/>
                  </a:lnTo>
                  <a:lnTo>
                    <a:pt x="6628990" y="1271710"/>
                  </a:lnTo>
                  <a:lnTo>
                    <a:pt x="6671056" y="1260475"/>
                  </a:lnTo>
                  <a:lnTo>
                    <a:pt x="6724149" y="1240680"/>
                  </a:lnTo>
                  <a:lnTo>
                    <a:pt x="6763194" y="1218326"/>
                  </a:lnTo>
                  <a:lnTo>
                    <a:pt x="6795515" y="1168653"/>
                  </a:lnTo>
                  <a:lnTo>
                    <a:pt x="6795515" y="129793"/>
                  </a:lnTo>
                  <a:lnTo>
                    <a:pt x="6763194" y="80121"/>
                  </a:lnTo>
                  <a:lnTo>
                    <a:pt x="6724149" y="57767"/>
                  </a:lnTo>
                  <a:lnTo>
                    <a:pt x="6671056" y="37973"/>
                  </a:lnTo>
                  <a:lnTo>
                    <a:pt x="6628990" y="26737"/>
                  </a:lnTo>
                  <a:lnTo>
                    <a:pt x="6582861" y="17347"/>
                  </a:lnTo>
                  <a:lnTo>
                    <a:pt x="6533324" y="9890"/>
                  </a:lnTo>
                  <a:lnTo>
                    <a:pt x="6481035" y="4454"/>
                  </a:lnTo>
                  <a:lnTo>
                    <a:pt x="6426651" y="1128"/>
                  </a:lnTo>
                  <a:lnTo>
                    <a:pt x="6370828" y="0"/>
                  </a:lnTo>
                  <a:close/>
                </a:path>
              </a:pathLst>
            </a:custGeom>
            <a:solidFill>
              <a:srgbClr val="00007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8042" y="1529334"/>
              <a:ext cx="7056120" cy="2598420"/>
            </a:xfrm>
            <a:custGeom>
              <a:avLst/>
              <a:gdLst/>
              <a:ahLst/>
              <a:cxnLst/>
              <a:rect l="l" t="t" r="r" b="b"/>
              <a:pathLst>
                <a:path w="7056120" h="2598420">
                  <a:moveTo>
                    <a:pt x="260604" y="454405"/>
                  </a:moveTo>
                  <a:lnTo>
                    <a:pt x="292909" y="404733"/>
                  </a:lnTo>
                  <a:lnTo>
                    <a:pt x="331916" y="382379"/>
                  </a:lnTo>
                  <a:lnTo>
                    <a:pt x="384937" y="362585"/>
                  </a:lnTo>
                  <a:lnTo>
                    <a:pt x="427055" y="351349"/>
                  </a:lnTo>
                  <a:lnTo>
                    <a:pt x="473220" y="341959"/>
                  </a:lnTo>
                  <a:lnTo>
                    <a:pt x="522779" y="334502"/>
                  </a:lnTo>
                  <a:lnTo>
                    <a:pt x="575079" y="329066"/>
                  </a:lnTo>
                  <a:lnTo>
                    <a:pt x="629467" y="325740"/>
                  </a:lnTo>
                  <a:lnTo>
                    <a:pt x="685291" y="324612"/>
                  </a:lnTo>
                  <a:lnTo>
                    <a:pt x="6631432" y="324612"/>
                  </a:lnTo>
                  <a:lnTo>
                    <a:pt x="6687255" y="325740"/>
                  </a:lnTo>
                  <a:lnTo>
                    <a:pt x="6741639" y="329066"/>
                  </a:lnTo>
                  <a:lnTo>
                    <a:pt x="6793928" y="334502"/>
                  </a:lnTo>
                  <a:lnTo>
                    <a:pt x="6843465" y="341959"/>
                  </a:lnTo>
                  <a:lnTo>
                    <a:pt x="6889594" y="351349"/>
                  </a:lnTo>
                  <a:lnTo>
                    <a:pt x="6931659" y="362585"/>
                  </a:lnTo>
                  <a:lnTo>
                    <a:pt x="6984753" y="382379"/>
                  </a:lnTo>
                  <a:lnTo>
                    <a:pt x="7023798" y="404733"/>
                  </a:lnTo>
                  <a:lnTo>
                    <a:pt x="7056119" y="454405"/>
                  </a:lnTo>
                  <a:lnTo>
                    <a:pt x="7056119" y="1493265"/>
                  </a:lnTo>
                  <a:lnTo>
                    <a:pt x="7023798" y="1542938"/>
                  </a:lnTo>
                  <a:lnTo>
                    <a:pt x="6984753" y="1565292"/>
                  </a:lnTo>
                  <a:lnTo>
                    <a:pt x="6931659" y="1585087"/>
                  </a:lnTo>
                  <a:lnTo>
                    <a:pt x="6889594" y="1596322"/>
                  </a:lnTo>
                  <a:lnTo>
                    <a:pt x="6843465" y="1605712"/>
                  </a:lnTo>
                  <a:lnTo>
                    <a:pt x="6793928" y="1613169"/>
                  </a:lnTo>
                  <a:lnTo>
                    <a:pt x="6741639" y="1618605"/>
                  </a:lnTo>
                  <a:lnTo>
                    <a:pt x="6687255" y="1621931"/>
                  </a:lnTo>
                  <a:lnTo>
                    <a:pt x="6631432" y="1623060"/>
                  </a:lnTo>
                  <a:lnTo>
                    <a:pt x="685291" y="1623060"/>
                  </a:lnTo>
                  <a:lnTo>
                    <a:pt x="629467" y="1621931"/>
                  </a:lnTo>
                  <a:lnTo>
                    <a:pt x="575079" y="1618605"/>
                  </a:lnTo>
                  <a:lnTo>
                    <a:pt x="522779" y="1613169"/>
                  </a:lnTo>
                  <a:lnTo>
                    <a:pt x="473220" y="1605712"/>
                  </a:lnTo>
                  <a:lnTo>
                    <a:pt x="427055" y="1596322"/>
                  </a:lnTo>
                  <a:lnTo>
                    <a:pt x="384937" y="1585087"/>
                  </a:lnTo>
                  <a:lnTo>
                    <a:pt x="331916" y="1565292"/>
                  </a:lnTo>
                  <a:lnTo>
                    <a:pt x="292909" y="1542938"/>
                  </a:lnTo>
                  <a:lnTo>
                    <a:pt x="260604" y="1493265"/>
                  </a:lnTo>
                  <a:lnTo>
                    <a:pt x="260604" y="454405"/>
                  </a:lnTo>
                  <a:close/>
                </a:path>
                <a:path w="7056120" h="2598420">
                  <a:moveTo>
                    <a:pt x="0" y="0"/>
                  </a:moveTo>
                  <a:lnTo>
                    <a:pt x="0" y="2598292"/>
                  </a:lnTo>
                  <a:lnTo>
                    <a:pt x="259842" y="2598292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58646" y="3478530"/>
              <a:ext cx="6795770" cy="1298575"/>
            </a:xfrm>
            <a:custGeom>
              <a:avLst/>
              <a:gdLst/>
              <a:ahLst/>
              <a:cxnLst/>
              <a:rect l="l" t="t" r="r" b="b"/>
              <a:pathLst>
                <a:path w="6795770" h="1298575">
                  <a:moveTo>
                    <a:pt x="6370828" y="0"/>
                  </a:moveTo>
                  <a:lnTo>
                    <a:pt x="424687" y="0"/>
                  </a:lnTo>
                  <a:lnTo>
                    <a:pt x="368863" y="1128"/>
                  </a:lnTo>
                  <a:lnTo>
                    <a:pt x="314475" y="4454"/>
                  </a:lnTo>
                  <a:lnTo>
                    <a:pt x="262175" y="9890"/>
                  </a:lnTo>
                  <a:lnTo>
                    <a:pt x="212616" y="17347"/>
                  </a:lnTo>
                  <a:lnTo>
                    <a:pt x="166451" y="26737"/>
                  </a:lnTo>
                  <a:lnTo>
                    <a:pt x="124332" y="37973"/>
                  </a:lnTo>
                  <a:lnTo>
                    <a:pt x="71312" y="57767"/>
                  </a:lnTo>
                  <a:lnTo>
                    <a:pt x="32305" y="80121"/>
                  </a:lnTo>
                  <a:lnTo>
                    <a:pt x="0" y="129794"/>
                  </a:lnTo>
                  <a:lnTo>
                    <a:pt x="0" y="1168654"/>
                  </a:lnTo>
                  <a:lnTo>
                    <a:pt x="32305" y="1218326"/>
                  </a:lnTo>
                  <a:lnTo>
                    <a:pt x="71312" y="1240680"/>
                  </a:lnTo>
                  <a:lnTo>
                    <a:pt x="124332" y="1260475"/>
                  </a:lnTo>
                  <a:lnTo>
                    <a:pt x="166451" y="1271710"/>
                  </a:lnTo>
                  <a:lnTo>
                    <a:pt x="212616" y="1281100"/>
                  </a:lnTo>
                  <a:lnTo>
                    <a:pt x="262175" y="1288557"/>
                  </a:lnTo>
                  <a:lnTo>
                    <a:pt x="314475" y="1293993"/>
                  </a:lnTo>
                  <a:lnTo>
                    <a:pt x="368863" y="1297319"/>
                  </a:lnTo>
                  <a:lnTo>
                    <a:pt x="424687" y="1298448"/>
                  </a:lnTo>
                  <a:lnTo>
                    <a:pt x="6370828" y="1298448"/>
                  </a:lnTo>
                  <a:lnTo>
                    <a:pt x="6426651" y="1297319"/>
                  </a:lnTo>
                  <a:lnTo>
                    <a:pt x="6481035" y="1293993"/>
                  </a:lnTo>
                  <a:lnTo>
                    <a:pt x="6533324" y="1288557"/>
                  </a:lnTo>
                  <a:lnTo>
                    <a:pt x="6582861" y="1281100"/>
                  </a:lnTo>
                  <a:lnTo>
                    <a:pt x="6628990" y="1271710"/>
                  </a:lnTo>
                  <a:lnTo>
                    <a:pt x="6671056" y="1260475"/>
                  </a:lnTo>
                  <a:lnTo>
                    <a:pt x="6724149" y="1240680"/>
                  </a:lnTo>
                  <a:lnTo>
                    <a:pt x="6763194" y="1218326"/>
                  </a:lnTo>
                  <a:lnTo>
                    <a:pt x="6795515" y="1168654"/>
                  </a:lnTo>
                  <a:lnTo>
                    <a:pt x="6795515" y="129794"/>
                  </a:lnTo>
                  <a:lnTo>
                    <a:pt x="6763194" y="80121"/>
                  </a:lnTo>
                  <a:lnTo>
                    <a:pt x="6724149" y="57767"/>
                  </a:lnTo>
                  <a:lnTo>
                    <a:pt x="6671056" y="37973"/>
                  </a:lnTo>
                  <a:lnTo>
                    <a:pt x="6628990" y="26737"/>
                  </a:lnTo>
                  <a:lnTo>
                    <a:pt x="6582861" y="17347"/>
                  </a:lnTo>
                  <a:lnTo>
                    <a:pt x="6533324" y="9890"/>
                  </a:lnTo>
                  <a:lnTo>
                    <a:pt x="6481035" y="4454"/>
                  </a:lnTo>
                  <a:lnTo>
                    <a:pt x="6426651" y="1128"/>
                  </a:lnTo>
                  <a:lnTo>
                    <a:pt x="6370828" y="0"/>
                  </a:lnTo>
                  <a:close/>
                </a:path>
              </a:pathLst>
            </a:custGeom>
            <a:solidFill>
              <a:srgbClr val="00007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8042" y="1529334"/>
              <a:ext cx="7056120" cy="4222750"/>
            </a:xfrm>
            <a:custGeom>
              <a:avLst/>
              <a:gdLst/>
              <a:ahLst/>
              <a:cxnLst/>
              <a:rect l="l" t="t" r="r" b="b"/>
              <a:pathLst>
                <a:path w="7056120" h="4222750">
                  <a:moveTo>
                    <a:pt x="260604" y="2078989"/>
                  </a:moveTo>
                  <a:lnTo>
                    <a:pt x="292909" y="2029317"/>
                  </a:lnTo>
                  <a:lnTo>
                    <a:pt x="331916" y="2006963"/>
                  </a:lnTo>
                  <a:lnTo>
                    <a:pt x="384937" y="1987168"/>
                  </a:lnTo>
                  <a:lnTo>
                    <a:pt x="427055" y="1975933"/>
                  </a:lnTo>
                  <a:lnTo>
                    <a:pt x="473220" y="1966543"/>
                  </a:lnTo>
                  <a:lnTo>
                    <a:pt x="522779" y="1959086"/>
                  </a:lnTo>
                  <a:lnTo>
                    <a:pt x="575079" y="1953650"/>
                  </a:lnTo>
                  <a:lnTo>
                    <a:pt x="629467" y="1950324"/>
                  </a:lnTo>
                  <a:lnTo>
                    <a:pt x="685291" y="1949195"/>
                  </a:lnTo>
                  <a:lnTo>
                    <a:pt x="6631432" y="1949195"/>
                  </a:lnTo>
                  <a:lnTo>
                    <a:pt x="6687255" y="1950324"/>
                  </a:lnTo>
                  <a:lnTo>
                    <a:pt x="6741639" y="1953650"/>
                  </a:lnTo>
                  <a:lnTo>
                    <a:pt x="6793928" y="1959086"/>
                  </a:lnTo>
                  <a:lnTo>
                    <a:pt x="6843465" y="1966543"/>
                  </a:lnTo>
                  <a:lnTo>
                    <a:pt x="6889594" y="1975933"/>
                  </a:lnTo>
                  <a:lnTo>
                    <a:pt x="6931659" y="1987168"/>
                  </a:lnTo>
                  <a:lnTo>
                    <a:pt x="6984753" y="2006963"/>
                  </a:lnTo>
                  <a:lnTo>
                    <a:pt x="7023798" y="2029317"/>
                  </a:lnTo>
                  <a:lnTo>
                    <a:pt x="7056119" y="2078989"/>
                  </a:lnTo>
                  <a:lnTo>
                    <a:pt x="7056119" y="3117849"/>
                  </a:lnTo>
                  <a:lnTo>
                    <a:pt x="7023798" y="3167522"/>
                  </a:lnTo>
                  <a:lnTo>
                    <a:pt x="6984753" y="3189876"/>
                  </a:lnTo>
                  <a:lnTo>
                    <a:pt x="6931659" y="3209671"/>
                  </a:lnTo>
                  <a:lnTo>
                    <a:pt x="6889594" y="3220906"/>
                  </a:lnTo>
                  <a:lnTo>
                    <a:pt x="6843465" y="3230296"/>
                  </a:lnTo>
                  <a:lnTo>
                    <a:pt x="6793928" y="3237753"/>
                  </a:lnTo>
                  <a:lnTo>
                    <a:pt x="6741639" y="3243189"/>
                  </a:lnTo>
                  <a:lnTo>
                    <a:pt x="6687255" y="3246515"/>
                  </a:lnTo>
                  <a:lnTo>
                    <a:pt x="6631432" y="3247643"/>
                  </a:lnTo>
                  <a:lnTo>
                    <a:pt x="685291" y="3247643"/>
                  </a:lnTo>
                  <a:lnTo>
                    <a:pt x="629467" y="3246515"/>
                  </a:lnTo>
                  <a:lnTo>
                    <a:pt x="575079" y="3243189"/>
                  </a:lnTo>
                  <a:lnTo>
                    <a:pt x="522779" y="3237753"/>
                  </a:lnTo>
                  <a:lnTo>
                    <a:pt x="473220" y="3230296"/>
                  </a:lnTo>
                  <a:lnTo>
                    <a:pt x="427055" y="3220906"/>
                  </a:lnTo>
                  <a:lnTo>
                    <a:pt x="384937" y="3209671"/>
                  </a:lnTo>
                  <a:lnTo>
                    <a:pt x="331916" y="3189876"/>
                  </a:lnTo>
                  <a:lnTo>
                    <a:pt x="292909" y="3167522"/>
                  </a:lnTo>
                  <a:lnTo>
                    <a:pt x="260604" y="3117849"/>
                  </a:lnTo>
                  <a:lnTo>
                    <a:pt x="260604" y="2078989"/>
                  </a:lnTo>
                  <a:close/>
                </a:path>
                <a:path w="7056120" h="4222750">
                  <a:moveTo>
                    <a:pt x="0" y="0"/>
                  </a:moveTo>
                  <a:lnTo>
                    <a:pt x="0" y="4222140"/>
                  </a:lnTo>
                  <a:lnTo>
                    <a:pt x="259842" y="4222140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58646" y="5101589"/>
              <a:ext cx="6795770" cy="1300480"/>
            </a:xfrm>
            <a:custGeom>
              <a:avLst/>
              <a:gdLst/>
              <a:ahLst/>
              <a:cxnLst/>
              <a:rect l="l" t="t" r="r" b="b"/>
              <a:pathLst>
                <a:path w="6795770" h="1300479">
                  <a:moveTo>
                    <a:pt x="6370828" y="0"/>
                  </a:moveTo>
                  <a:lnTo>
                    <a:pt x="424687" y="0"/>
                  </a:lnTo>
                  <a:lnTo>
                    <a:pt x="368863" y="1128"/>
                  </a:lnTo>
                  <a:lnTo>
                    <a:pt x="314475" y="4459"/>
                  </a:lnTo>
                  <a:lnTo>
                    <a:pt x="262175" y="9906"/>
                  </a:lnTo>
                  <a:lnTo>
                    <a:pt x="212616" y="17384"/>
                  </a:lnTo>
                  <a:lnTo>
                    <a:pt x="166451" y="26811"/>
                  </a:lnTo>
                  <a:lnTo>
                    <a:pt x="124332" y="38100"/>
                  </a:lnTo>
                  <a:lnTo>
                    <a:pt x="71312" y="57896"/>
                  </a:lnTo>
                  <a:lnTo>
                    <a:pt x="32305" y="80264"/>
                  </a:lnTo>
                  <a:lnTo>
                    <a:pt x="0" y="130048"/>
                  </a:lnTo>
                  <a:lnTo>
                    <a:pt x="0" y="1169974"/>
                  </a:lnTo>
                  <a:lnTo>
                    <a:pt x="32305" y="1219722"/>
                  </a:lnTo>
                  <a:lnTo>
                    <a:pt x="71312" y="1242096"/>
                  </a:lnTo>
                  <a:lnTo>
                    <a:pt x="124332" y="1261897"/>
                  </a:lnTo>
                  <a:lnTo>
                    <a:pt x="166451" y="1273184"/>
                  </a:lnTo>
                  <a:lnTo>
                    <a:pt x="212616" y="1282605"/>
                  </a:lnTo>
                  <a:lnTo>
                    <a:pt x="262175" y="1290078"/>
                  </a:lnTo>
                  <a:lnTo>
                    <a:pt x="314475" y="1295519"/>
                  </a:lnTo>
                  <a:lnTo>
                    <a:pt x="368863" y="1298844"/>
                  </a:lnTo>
                  <a:lnTo>
                    <a:pt x="424687" y="1299972"/>
                  </a:lnTo>
                  <a:lnTo>
                    <a:pt x="6370828" y="1299972"/>
                  </a:lnTo>
                  <a:lnTo>
                    <a:pt x="6426651" y="1298844"/>
                  </a:lnTo>
                  <a:lnTo>
                    <a:pt x="6481035" y="1295519"/>
                  </a:lnTo>
                  <a:lnTo>
                    <a:pt x="6533324" y="1290078"/>
                  </a:lnTo>
                  <a:lnTo>
                    <a:pt x="6582861" y="1282605"/>
                  </a:lnTo>
                  <a:lnTo>
                    <a:pt x="6628990" y="1273184"/>
                  </a:lnTo>
                  <a:lnTo>
                    <a:pt x="6671056" y="1261897"/>
                  </a:lnTo>
                  <a:lnTo>
                    <a:pt x="6724149" y="1242096"/>
                  </a:lnTo>
                  <a:lnTo>
                    <a:pt x="6763194" y="1219722"/>
                  </a:lnTo>
                  <a:lnTo>
                    <a:pt x="6795515" y="1169974"/>
                  </a:lnTo>
                  <a:lnTo>
                    <a:pt x="6795515" y="130048"/>
                  </a:lnTo>
                  <a:lnTo>
                    <a:pt x="6763194" y="80263"/>
                  </a:lnTo>
                  <a:lnTo>
                    <a:pt x="6724149" y="57896"/>
                  </a:lnTo>
                  <a:lnTo>
                    <a:pt x="6671056" y="38100"/>
                  </a:lnTo>
                  <a:lnTo>
                    <a:pt x="6628990" y="26811"/>
                  </a:lnTo>
                  <a:lnTo>
                    <a:pt x="6582861" y="17384"/>
                  </a:lnTo>
                  <a:lnTo>
                    <a:pt x="6533324" y="9906"/>
                  </a:lnTo>
                  <a:lnTo>
                    <a:pt x="6481035" y="4459"/>
                  </a:lnTo>
                  <a:lnTo>
                    <a:pt x="6426651" y="1128"/>
                  </a:lnTo>
                  <a:lnTo>
                    <a:pt x="6370828" y="0"/>
                  </a:lnTo>
                  <a:close/>
                </a:path>
              </a:pathLst>
            </a:custGeom>
            <a:solidFill>
              <a:srgbClr val="00007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58646" y="5101589"/>
              <a:ext cx="6795770" cy="1300480"/>
            </a:xfrm>
            <a:custGeom>
              <a:avLst/>
              <a:gdLst/>
              <a:ahLst/>
              <a:cxnLst/>
              <a:rect l="l" t="t" r="r" b="b"/>
              <a:pathLst>
                <a:path w="6795770" h="1300479">
                  <a:moveTo>
                    <a:pt x="0" y="130048"/>
                  </a:moveTo>
                  <a:lnTo>
                    <a:pt x="32305" y="80264"/>
                  </a:lnTo>
                  <a:lnTo>
                    <a:pt x="71312" y="57896"/>
                  </a:lnTo>
                  <a:lnTo>
                    <a:pt x="124332" y="38100"/>
                  </a:lnTo>
                  <a:lnTo>
                    <a:pt x="166451" y="26811"/>
                  </a:lnTo>
                  <a:lnTo>
                    <a:pt x="212616" y="17384"/>
                  </a:lnTo>
                  <a:lnTo>
                    <a:pt x="262175" y="9906"/>
                  </a:lnTo>
                  <a:lnTo>
                    <a:pt x="314475" y="4459"/>
                  </a:lnTo>
                  <a:lnTo>
                    <a:pt x="368863" y="1128"/>
                  </a:lnTo>
                  <a:lnTo>
                    <a:pt x="424687" y="0"/>
                  </a:lnTo>
                  <a:lnTo>
                    <a:pt x="6370828" y="0"/>
                  </a:lnTo>
                  <a:lnTo>
                    <a:pt x="6426651" y="1128"/>
                  </a:lnTo>
                  <a:lnTo>
                    <a:pt x="6481035" y="4459"/>
                  </a:lnTo>
                  <a:lnTo>
                    <a:pt x="6533324" y="9906"/>
                  </a:lnTo>
                  <a:lnTo>
                    <a:pt x="6582861" y="17384"/>
                  </a:lnTo>
                  <a:lnTo>
                    <a:pt x="6628990" y="26811"/>
                  </a:lnTo>
                  <a:lnTo>
                    <a:pt x="6671056" y="38100"/>
                  </a:lnTo>
                  <a:lnTo>
                    <a:pt x="6724149" y="57896"/>
                  </a:lnTo>
                  <a:lnTo>
                    <a:pt x="6763194" y="80263"/>
                  </a:lnTo>
                  <a:lnTo>
                    <a:pt x="6795515" y="130048"/>
                  </a:lnTo>
                  <a:lnTo>
                    <a:pt x="6795515" y="1169974"/>
                  </a:lnTo>
                  <a:lnTo>
                    <a:pt x="6763194" y="1219722"/>
                  </a:lnTo>
                  <a:lnTo>
                    <a:pt x="6724149" y="1242096"/>
                  </a:lnTo>
                  <a:lnTo>
                    <a:pt x="6671056" y="1261897"/>
                  </a:lnTo>
                  <a:lnTo>
                    <a:pt x="6628990" y="1273184"/>
                  </a:lnTo>
                  <a:lnTo>
                    <a:pt x="6582861" y="1282605"/>
                  </a:lnTo>
                  <a:lnTo>
                    <a:pt x="6533324" y="1290078"/>
                  </a:lnTo>
                  <a:lnTo>
                    <a:pt x="6481035" y="1295519"/>
                  </a:lnTo>
                  <a:lnTo>
                    <a:pt x="6426651" y="1298844"/>
                  </a:lnTo>
                  <a:lnTo>
                    <a:pt x="6370828" y="1299972"/>
                  </a:lnTo>
                  <a:lnTo>
                    <a:pt x="424687" y="1299972"/>
                  </a:lnTo>
                  <a:lnTo>
                    <a:pt x="368863" y="1298844"/>
                  </a:lnTo>
                  <a:lnTo>
                    <a:pt x="314475" y="1295519"/>
                  </a:lnTo>
                  <a:lnTo>
                    <a:pt x="262175" y="1290078"/>
                  </a:lnTo>
                  <a:lnTo>
                    <a:pt x="212616" y="1282605"/>
                  </a:lnTo>
                  <a:lnTo>
                    <a:pt x="166451" y="1273184"/>
                  </a:lnTo>
                  <a:lnTo>
                    <a:pt x="124332" y="1261897"/>
                  </a:lnTo>
                  <a:lnTo>
                    <a:pt x="71312" y="1242096"/>
                  </a:lnTo>
                  <a:lnTo>
                    <a:pt x="32305" y="1219722"/>
                  </a:lnTo>
                  <a:lnTo>
                    <a:pt x="0" y="1169974"/>
                  </a:lnTo>
                  <a:lnTo>
                    <a:pt x="0" y="13004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17700" y="1990725"/>
            <a:ext cx="6678930" cy="42030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99060">
              <a:lnSpc>
                <a:spcPts val="3460"/>
              </a:lnSpc>
              <a:spcBef>
                <a:spcPts val="535"/>
              </a:spcBef>
              <a:tabLst>
                <a:tab pos="1276350" algn="l"/>
                <a:tab pos="2054860" algn="l"/>
                <a:tab pos="3263900" algn="l"/>
                <a:tab pos="3908425" algn="l"/>
                <a:tab pos="4980940" algn="l"/>
                <a:tab pos="551307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ot	o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cur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	s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	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ture  usually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100">
              <a:latin typeface="Arial"/>
              <a:cs typeface="Arial"/>
            </a:endParaRPr>
          </a:p>
          <a:p>
            <a:pPr marL="131445" marR="6985" indent="-20320">
              <a:lnSpc>
                <a:spcPts val="3460"/>
              </a:lnSpc>
              <a:tabLst>
                <a:tab pos="1838325" algn="l"/>
                <a:tab pos="3295650" algn="l"/>
                <a:tab pos="4190365" algn="l"/>
                <a:tab pos="632587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	d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ring	the	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ydro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polysaccharides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050">
              <a:latin typeface="Arial"/>
              <a:cs typeface="Arial"/>
            </a:endParaRPr>
          </a:p>
          <a:p>
            <a:pPr marL="131445" marR="6985" indent="-20320">
              <a:lnSpc>
                <a:spcPts val="3470"/>
              </a:lnSpc>
              <a:tabLst>
                <a:tab pos="1304925" algn="l"/>
                <a:tab pos="1417955" algn="l"/>
                <a:tab pos="1932939" algn="l"/>
                <a:tab pos="2449830" algn="l"/>
                <a:tab pos="3258820" algn="l"/>
                <a:tab pos="4836160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Mad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	two	g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uco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linked		by an </a:t>
            </a:r>
            <a:r>
              <a:rPr sz="3200" i="1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-glycosidic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05773" y="6494585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E4E4FF"/>
                </a:solidFill>
                <a:latin typeface="Arial"/>
                <a:cs typeface="Arial"/>
              </a:rPr>
              <a:t>45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895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7829" y="2058161"/>
            <a:ext cx="2563495" cy="1800225"/>
          </a:xfrm>
          <a:custGeom>
            <a:avLst/>
            <a:gdLst/>
            <a:ahLst/>
            <a:cxnLst/>
            <a:rect l="l" t="t" r="r" b="b"/>
            <a:pathLst>
              <a:path w="2563495" h="1800225">
                <a:moveTo>
                  <a:pt x="1487677" y="460121"/>
                </a:moveTo>
                <a:lnTo>
                  <a:pt x="1605025" y="607822"/>
                </a:lnTo>
                <a:lnTo>
                  <a:pt x="1830323" y="896874"/>
                </a:lnTo>
                <a:lnTo>
                  <a:pt x="1605025" y="1193927"/>
                </a:lnTo>
                <a:lnTo>
                  <a:pt x="1371853" y="1481327"/>
                </a:lnTo>
                <a:lnTo>
                  <a:pt x="919733" y="1481327"/>
                </a:lnTo>
                <a:lnTo>
                  <a:pt x="467613" y="1481327"/>
                </a:lnTo>
                <a:lnTo>
                  <a:pt x="242315" y="1193927"/>
                </a:lnTo>
                <a:lnTo>
                  <a:pt x="9143" y="896874"/>
                </a:lnTo>
                <a:lnTo>
                  <a:pt x="242315" y="607822"/>
                </a:lnTo>
                <a:lnTo>
                  <a:pt x="467613" y="312420"/>
                </a:lnTo>
                <a:lnTo>
                  <a:pt x="919733" y="312420"/>
                </a:lnTo>
                <a:lnTo>
                  <a:pt x="1208405" y="312420"/>
                </a:lnTo>
              </a:path>
              <a:path w="2563495" h="1800225">
                <a:moveTo>
                  <a:pt x="0" y="635508"/>
                </a:moveTo>
                <a:lnTo>
                  <a:pt x="0" y="1267967"/>
                </a:lnTo>
              </a:path>
              <a:path w="2563495" h="1800225">
                <a:moveTo>
                  <a:pt x="1830323" y="577596"/>
                </a:moveTo>
                <a:lnTo>
                  <a:pt x="1830323" y="1185672"/>
                </a:lnTo>
                <a:lnTo>
                  <a:pt x="2563368" y="1185672"/>
                </a:lnTo>
              </a:path>
              <a:path w="2563495" h="1800225">
                <a:moveTo>
                  <a:pt x="467868" y="0"/>
                </a:moveTo>
                <a:lnTo>
                  <a:pt x="467868" y="630936"/>
                </a:lnTo>
              </a:path>
              <a:path w="2563495" h="1800225">
                <a:moveTo>
                  <a:pt x="475488" y="1161288"/>
                </a:moveTo>
                <a:lnTo>
                  <a:pt x="475488" y="1799844"/>
                </a:lnTo>
              </a:path>
              <a:path w="2563495" h="1800225">
                <a:moveTo>
                  <a:pt x="1380744" y="1161288"/>
                </a:moveTo>
                <a:lnTo>
                  <a:pt x="1380744" y="1793748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6505" y="1725929"/>
            <a:ext cx="10979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spc="-1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7" baseline="-16203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292" baseline="-1620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1177" y="2356230"/>
            <a:ext cx="2546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9333" y="3305302"/>
            <a:ext cx="5016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6002" y="2607055"/>
            <a:ext cx="2546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7510" y="2878581"/>
            <a:ext cx="2546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1905" y="2894456"/>
            <a:ext cx="5016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13379" y="2200097"/>
            <a:ext cx="2724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9907" y="3821684"/>
            <a:ext cx="2546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45383" y="3853434"/>
            <a:ext cx="5016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9109" y="3019501"/>
            <a:ext cx="2724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94097" y="2035301"/>
            <a:ext cx="2616835" cy="1800225"/>
          </a:xfrm>
          <a:custGeom>
            <a:avLst/>
            <a:gdLst/>
            <a:ahLst/>
            <a:cxnLst/>
            <a:rect l="l" t="t" r="r" b="b"/>
            <a:pathLst>
              <a:path w="2616834" h="1800225">
                <a:moveTo>
                  <a:pt x="2257932" y="443992"/>
                </a:moveTo>
                <a:lnTo>
                  <a:pt x="2391282" y="607568"/>
                </a:lnTo>
                <a:lnTo>
                  <a:pt x="2616707" y="902970"/>
                </a:lnTo>
                <a:lnTo>
                  <a:pt x="2391282" y="1192022"/>
                </a:lnTo>
                <a:lnTo>
                  <a:pt x="2156205" y="1487424"/>
                </a:lnTo>
                <a:lnTo>
                  <a:pt x="1705355" y="1487424"/>
                </a:lnTo>
                <a:lnTo>
                  <a:pt x="1252854" y="1487424"/>
                </a:lnTo>
                <a:lnTo>
                  <a:pt x="1027429" y="1192022"/>
                </a:lnTo>
                <a:lnTo>
                  <a:pt x="794003" y="902970"/>
                </a:lnTo>
                <a:lnTo>
                  <a:pt x="1027429" y="607568"/>
                </a:lnTo>
                <a:lnTo>
                  <a:pt x="1252854" y="318515"/>
                </a:lnTo>
                <a:lnTo>
                  <a:pt x="1705355" y="318515"/>
                </a:lnTo>
                <a:lnTo>
                  <a:pt x="2000630" y="318515"/>
                </a:lnTo>
              </a:path>
              <a:path w="2616834" h="1800225">
                <a:moveTo>
                  <a:pt x="794003" y="592836"/>
                </a:moveTo>
                <a:lnTo>
                  <a:pt x="794003" y="1200912"/>
                </a:lnTo>
                <a:lnTo>
                  <a:pt x="0" y="1200912"/>
                </a:lnTo>
              </a:path>
              <a:path w="2616834" h="1800225">
                <a:moveTo>
                  <a:pt x="1252727" y="0"/>
                </a:moveTo>
                <a:lnTo>
                  <a:pt x="1252727" y="638556"/>
                </a:lnTo>
              </a:path>
              <a:path w="2616834" h="1800225">
                <a:moveTo>
                  <a:pt x="1261872" y="1168908"/>
                </a:moveTo>
                <a:lnTo>
                  <a:pt x="1261872" y="1799844"/>
                </a:lnTo>
              </a:path>
              <a:path w="2616834" h="1800225">
                <a:moveTo>
                  <a:pt x="2164079" y="1161288"/>
                </a:moveTo>
                <a:lnTo>
                  <a:pt x="2164079" y="1799844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08015" y="1702054"/>
            <a:ext cx="10979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spc="-114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7" baseline="-16203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307" baseline="-1620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05015" y="2294381"/>
            <a:ext cx="2546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12889" y="3253232"/>
            <a:ext cx="50228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49290" y="2583306"/>
            <a:ext cx="2546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33415" y="2870707"/>
            <a:ext cx="11518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9319" algn="l"/>
              </a:tabLst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OH	</a:t>
            </a:r>
            <a:r>
              <a:rPr sz="3750" spc="-7" baseline="111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3750" baseline="1111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06667" y="2184654"/>
            <a:ext cx="2724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41289" y="3807333"/>
            <a:ext cx="2546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30416" y="3829558"/>
            <a:ext cx="5016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OH</a:t>
            </a:r>
            <a:endParaRPr sz="2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18426" y="2643377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556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860038" y="4244085"/>
            <a:ext cx="14401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i="1" spc="-10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Maltose</a:t>
            </a:r>
            <a:endParaRPr sz="2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05773" y="6494585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E4E4FF"/>
                </a:solidFill>
                <a:latin typeface="Arial"/>
                <a:cs typeface="Arial"/>
              </a:rPr>
              <a:t>46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11982" y="2318130"/>
            <a:ext cx="356870" cy="803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85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  <a:p>
            <a:pPr marL="177165">
              <a:lnSpc>
                <a:spcPts val="3245"/>
              </a:lnSpc>
            </a:pPr>
            <a:r>
              <a:rPr sz="2800" spc="-90" dirty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50865" y="2341879"/>
            <a:ext cx="346710" cy="78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39">
              <a:lnSpc>
                <a:spcPts val="2805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3165"/>
              </a:lnSpc>
            </a:pPr>
            <a:r>
              <a:rPr sz="2800" spc="-90" dirty="0">
                <a:solidFill>
                  <a:srgbClr val="FFFF00"/>
                </a:solidFill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4169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9683" y="573023"/>
            <a:ext cx="8182356" cy="5004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2415031"/>
            <a:ext cx="7843520" cy="29317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7620" algn="just">
              <a:lnSpc>
                <a:spcPct val="95200"/>
              </a:lnSpc>
              <a:spcBef>
                <a:spcPts val="254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carbon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atom 1 (anomeric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carbon) 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second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glucose molecule 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free, 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may  possess an </a:t>
            </a:r>
            <a:r>
              <a:rPr sz="2800" i="1" spc="-5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 or a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Symbol"/>
                <a:cs typeface="Symbol"/>
              </a:rPr>
              <a:t>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-configuration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Arial"/>
              <a:cs typeface="Arial"/>
            </a:endParaRPr>
          </a:p>
          <a:p>
            <a:pPr marL="12700">
              <a:lnSpc>
                <a:spcPts val="3285"/>
              </a:lnSpc>
              <a:spcBef>
                <a:spcPts val="2655"/>
              </a:spcBef>
              <a:tabLst>
                <a:tab pos="1864360" algn="l"/>
                <a:tab pos="3317240" algn="l"/>
                <a:tab pos="4194810" algn="l"/>
                <a:tab pos="5135245" algn="l"/>
                <a:tab pos="5717540" algn="l"/>
                <a:tab pos="75133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Ther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,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malt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xi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i="1" spc="-10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malt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85"/>
              </a:lnSpc>
            </a:pPr>
            <a:r>
              <a:rPr sz="2800" i="1" spc="-5" dirty="0">
                <a:solidFill>
                  <a:srgbClr val="FFFFFF"/>
                </a:solidFill>
                <a:latin typeface="Symbol"/>
                <a:cs typeface="Symbol"/>
              </a:rPr>
              <a:t>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-maltose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05773" y="6494585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E4E4FF"/>
                </a:solidFill>
                <a:latin typeface="Arial"/>
                <a:cs typeface="Arial"/>
              </a:rPr>
              <a:t>47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4540" y="737692"/>
            <a:ext cx="7844790" cy="8578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345"/>
              </a:spcBef>
              <a:tabLst>
                <a:tab pos="1414780" algn="l"/>
                <a:tab pos="2190115" algn="l"/>
                <a:tab pos="2437765" algn="l"/>
                <a:tab pos="2586990" algn="l"/>
                <a:tab pos="2868930" algn="l"/>
                <a:tab pos="3081020" algn="l"/>
                <a:tab pos="3397885" algn="l"/>
                <a:tab pos="3772535" algn="l"/>
                <a:tab pos="4224020" algn="l"/>
                <a:tab pos="5882005" algn="l"/>
                <a:tab pos="6371590" algn="l"/>
                <a:tab pos="7534275" algn="l"/>
              </a:tabLst>
            </a:pPr>
            <a:r>
              <a:rPr sz="2800" spc="-5" dirty="0"/>
              <a:t>Carb</a:t>
            </a:r>
            <a:r>
              <a:rPr sz="2800" spc="15" dirty="0"/>
              <a:t>o</a:t>
            </a:r>
            <a:r>
              <a:rPr sz="2800" spc="-5" dirty="0"/>
              <a:t>n</a:t>
            </a:r>
            <a:r>
              <a:rPr sz="2800" dirty="0"/>
              <a:t>	</a:t>
            </a:r>
            <a:r>
              <a:rPr sz="2800" spc="-5" dirty="0"/>
              <a:t>at</a:t>
            </a:r>
            <a:r>
              <a:rPr sz="2800" dirty="0"/>
              <a:t>o</a:t>
            </a:r>
            <a:r>
              <a:rPr sz="2800" spc="-5" dirty="0"/>
              <a:t>m</a:t>
            </a:r>
            <a:r>
              <a:rPr sz="2800" dirty="0"/>
              <a:t>	</a:t>
            </a:r>
            <a:r>
              <a:rPr sz="2800" spc="-5" dirty="0"/>
              <a:t>1</a:t>
            </a:r>
            <a:r>
              <a:rPr sz="2800" dirty="0"/>
              <a:t>	</a:t>
            </a:r>
            <a:r>
              <a:rPr sz="2800" spc="-5" dirty="0"/>
              <a:t>of</a:t>
            </a:r>
            <a:r>
              <a:rPr sz="2800" dirty="0"/>
              <a:t>	</a:t>
            </a:r>
            <a:r>
              <a:rPr sz="2800" spc="-5" dirty="0"/>
              <a:t>one</a:t>
            </a:r>
            <a:r>
              <a:rPr sz="2800" dirty="0"/>
              <a:t>	</a:t>
            </a:r>
            <a:r>
              <a:rPr sz="2800" spc="-5" dirty="0"/>
              <a:t>mo</a:t>
            </a:r>
            <a:r>
              <a:rPr sz="2800" dirty="0"/>
              <a:t>l</a:t>
            </a:r>
            <a:r>
              <a:rPr sz="2800" spc="-5" dirty="0"/>
              <a:t>e</a:t>
            </a:r>
            <a:r>
              <a:rPr sz="2800" spc="5" dirty="0"/>
              <a:t>c</a:t>
            </a:r>
            <a:r>
              <a:rPr sz="2800" spc="-5" dirty="0"/>
              <a:t>u</a:t>
            </a:r>
            <a:r>
              <a:rPr sz="2800" dirty="0"/>
              <a:t>l</a:t>
            </a:r>
            <a:r>
              <a:rPr sz="2800" spc="-5" dirty="0"/>
              <a:t>e</a:t>
            </a:r>
            <a:r>
              <a:rPr sz="2800" dirty="0"/>
              <a:t>	</a:t>
            </a:r>
            <a:r>
              <a:rPr sz="2800" spc="-5" dirty="0"/>
              <a:t>is</a:t>
            </a:r>
            <a:r>
              <a:rPr sz="2800" dirty="0"/>
              <a:t>	</a:t>
            </a:r>
            <a:r>
              <a:rPr sz="2800" spc="-5" dirty="0"/>
              <a:t>li</a:t>
            </a:r>
            <a:r>
              <a:rPr sz="2800" dirty="0"/>
              <a:t>n</a:t>
            </a:r>
            <a:r>
              <a:rPr sz="2800" spc="-5" dirty="0"/>
              <a:t>k</a:t>
            </a:r>
            <a:r>
              <a:rPr sz="2800" dirty="0"/>
              <a:t>e</a:t>
            </a:r>
            <a:r>
              <a:rPr sz="2800" spc="-5" dirty="0"/>
              <a:t>d</a:t>
            </a:r>
            <a:r>
              <a:rPr sz="2800" dirty="0"/>
              <a:t>	</a:t>
            </a:r>
            <a:r>
              <a:rPr sz="2800" spc="-5" dirty="0"/>
              <a:t>to  carbon</a:t>
            </a:r>
            <a:r>
              <a:rPr sz="2800" spc="25" dirty="0"/>
              <a:t> </a:t>
            </a:r>
            <a:r>
              <a:rPr sz="2800" dirty="0"/>
              <a:t>atom	</a:t>
            </a:r>
            <a:r>
              <a:rPr sz="2800" spc="-5" dirty="0"/>
              <a:t>4		</a:t>
            </a:r>
            <a:r>
              <a:rPr sz="2800" dirty="0"/>
              <a:t>of	</a:t>
            </a:r>
            <a:r>
              <a:rPr sz="2800" spc="-5" dirty="0"/>
              <a:t>the	</a:t>
            </a:r>
            <a:r>
              <a:rPr sz="2800" dirty="0"/>
              <a:t>second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5688428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EM</a:t>
            </a:r>
            <a:r>
              <a:rPr sz="1200" dirty="0">
                <a:solidFill>
                  <a:srgbClr val="FF0000"/>
                </a:solidFill>
                <a:latin typeface="Bookman Uralic"/>
                <a:cs typeface="Bookman Uralic"/>
              </a:rPr>
              <a:t>B</a:t>
            </a:r>
            <a:r>
              <a:rPr sz="1200" spc="-5" dirty="0">
                <a:solidFill>
                  <a:srgbClr val="FF0000"/>
                </a:solidFill>
                <a:latin typeface="Bookman Uralic"/>
                <a:cs typeface="Bookman Uralic"/>
              </a:rPr>
              <a:t>-</a:t>
            </a:r>
            <a:r>
              <a:rPr sz="1200" spc="-10" dirty="0">
                <a:solidFill>
                  <a:srgbClr val="FF0000"/>
                </a:solidFill>
                <a:latin typeface="Bookman Uralic"/>
                <a:cs typeface="Bookman Uralic"/>
              </a:rPr>
              <a:t>RCG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4952" y="0"/>
            <a:ext cx="2278379" cy="3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1057" y="0"/>
            <a:ext cx="2094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CC00"/>
                </a:solidFill>
                <a:latin typeface="Bookman Uralic"/>
                <a:cs typeface="Bookman Uralic"/>
              </a:rPr>
              <a:t>Chemistry of</a:t>
            </a:r>
            <a:r>
              <a:rPr sz="1200" spc="345" dirty="0">
                <a:solidFill>
                  <a:srgbClr val="00CC00"/>
                </a:solidFill>
                <a:latin typeface="Bookman Uralic"/>
                <a:cs typeface="Bookman Uralic"/>
              </a:rPr>
              <a:t> </a:t>
            </a:r>
            <a:r>
              <a:rPr sz="1200" dirty="0">
                <a:solidFill>
                  <a:srgbClr val="00CC00"/>
                </a:solidFill>
                <a:latin typeface="Bookman Uralic"/>
                <a:cs typeface="Bookman Uralic"/>
              </a:rPr>
              <a:t>Carbohydrate</a:t>
            </a:r>
            <a:endParaRPr sz="1200">
              <a:latin typeface="Bookman Uralic"/>
              <a:cs typeface="Bookman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7284" y="672083"/>
            <a:ext cx="8334756" cy="4679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1893" y="2774061"/>
            <a:ext cx="7984490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Therefore,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an </a:t>
            </a:r>
            <a:r>
              <a:rPr sz="2800" i="1" spc="-5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-glycosidic</a:t>
            </a:r>
            <a:r>
              <a:rPr sz="2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50">
              <a:latin typeface="Arial"/>
              <a:cs typeface="Arial"/>
            </a:endParaRPr>
          </a:p>
          <a:p>
            <a:pPr marL="12700" marR="5080">
              <a:lnSpc>
                <a:spcPts val="32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i="1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-form of maltose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may be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described as </a:t>
            </a:r>
            <a:r>
              <a:rPr sz="2800" i="1" spc="-5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-D-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glucopyranosyl-</a:t>
            </a:r>
            <a:r>
              <a:rPr sz="2800" i="1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-D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glucopyranoside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05773" y="6494585"/>
            <a:ext cx="3327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E4E4FF"/>
                </a:solidFill>
                <a:latin typeface="Arial"/>
                <a:cs typeface="Arial"/>
              </a:rPr>
              <a:t>48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7898" y="828548"/>
            <a:ext cx="8098790" cy="85851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335"/>
              </a:spcBef>
              <a:tabLst>
                <a:tab pos="1743710" algn="l"/>
                <a:tab pos="3060700" algn="l"/>
                <a:tab pos="3585210" algn="l"/>
                <a:tab pos="4307840" algn="l"/>
                <a:tab pos="5107940" algn="l"/>
                <a:tab pos="5142865" algn="l"/>
                <a:tab pos="6562090" algn="l"/>
              </a:tabLst>
            </a:pPr>
            <a:r>
              <a:rPr sz="2800" spc="-5" dirty="0"/>
              <a:t>Ano</a:t>
            </a:r>
            <a:r>
              <a:rPr sz="2800" spc="5" dirty="0"/>
              <a:t>m</a:t>
            </a:r>
            <a:r>
              <a:rPr sz="2800" spc="-5" dirty="0"/>
              <a:t>e</a:t>
            </a:r>
            <a:r>
              <a:rPr sz="2800" dirty="0"/>
              <a:t>r</a:t>
            </a:r>
            <a:r>
              <a:rPr sz="2800" spc="-5" dirty="0"/>
              <a:t>ic</a:t>
            </a:r>
            <a:r>
              <a:rPr sz="2800" dirty="0"/>
              <a:t>	</a:t>
            </a:r>
            <a:r>
              <a:rPr sz="2800" spc="-5" dirty="0"/>
              <a:t>c</a:t>
            </a:r>
            <a:r>
              <a:rPr sz="2800" dirty="0"/>
              <a:t>a</a:t>
            </a:r>
            <a:r>
              <a:rPr sz="2800" spc="-5" dirty="0"/>
              <a:t>r</a:t>
            </a:r>
            <a:r>
              <a:rPr sz="2800" dirty="0"/>
              <a:t>b</a:t>
            </a:r>
            <a:r>
              <a:rPr sz="2800" spc="-5" dirty="0"/>
              <a:t>on</a:t>
            </a:r>
            <a:r>
              <a:rPr sz="2800" dirty="0"/>
              <a:t>	o</a:t>
            </a:r>
            <a:r>
              <a:rPr sz="2800" spc="-5" dirty="0"/>
              <a:t>f</a:t>
            </a:r>
            <a:r>
              <a:rPr sz="2800" dirty="0"/>
              <a:t>	</a:t>
            </a:r>
            <a:r>
              <a:rPr sz="2800" spc="-5" dirty="0"/>
              <a:t>the</a:t>
            </a:r>
            <a:r>
              <a:rPr sz="2800" dirty="0"/>
              <a:t>	</a:t>
            </a:r>
            <a:r>
              <a:rPr sz="2800" spc="-5" dirty="0"/>
              <a:t>first</a:t>
            </a:r>
            <a:r>
              <a:rPr sz="2800" dirty="0"/>
              <a:t>	</a:t>
            </a:r>
            <a:r>
              <a:rPr sz="2800" spc="-5" dirty="0"/>
              <a:t>g</a:t>
            </a:r>
            <a:r>
              <a:rPr sz="2800" dirty="0"/>
              <a:t>l</a:t>
            </a:r>
            <a:r>
              <a:rPr sz="2800" spc="-5" dirty="0"/>
              <a:t>u</a:t>
            </a:r>
            <a:r>
              <a:rPr sz="2800" spc="5" dirty="0"/>
              <a:t>c</a:t>
            </a:r>
            <a:r>
              <a:rPr sz="2800" spc="-5" dirty="0"/>
              <a:t>ose</a:t>
            </a:r>
            <a:r>
              <a:rPr sz="2800" dirty="0"/>
              <a:t>	</a:t>
            </a:r>
            <a:r>
              <a:rPr sz="2800" spc="-5" dirty="0"/>
              <a:t>mol</a:t>
            </a:r>
            <a:r>
              <a:rPr sz="2800" spc="5" dirty="0"/>
              <a:t>ec</a:t>
            </a:r>
            <a:r>
              <a:rPr sz="2800" spc="-5" dirty="0"/>
              <a:t>u</a:t>
            </a:r>
            <a:r>
              <a:rPr sz="2800" dirty="0"/>
              <a:t>l</a:t>
            </a:r>
            <a:r>
              <a:rPr sz="2800" spc="-5" dirty="0"/>
              <a:t>e,  involved in</a:t>
            </a:r>
            <a:r>
              <a:rPr sz="2800" spc="65" dirty="0"/>
              <a:t> </a:t>
            </a:r>
            <a:r>
              <a:rPr sz="2800" dirty="0"/>
              <a:t>bonding,</a:t>
            </a:r>
            <a:r>
              <a:rPr sz="2800" spc="20" dirty="0"/>
              <a:t> </a:t>
            </a:r>
            <a:r>
              <a:rPr sz="2800" dirty="0"/>
              <a:t>possesses		</a:t>
            </a:r>
            <a:r>
              <a:rPr sz="2800" i="1" spc="-5" dirty="0">
                <a:latin typeface="Symbol"/>
                <a:cs typeface="Symbol"/>
              </a:rPr>
              <a:t></a:t>
            </a:r>
            <a:r>
              <a:rPr sz="2800" spc="-5" dirty="0"/>
              <a:t>-configuration</a:t>
            </a:r>
            <a:endParaRPr sz="280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702975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767334"/>
            <a:ext cx="3549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2380" algn="l"/>
              </a:tabLst>
            </a:pPr>
            <a:r>
              <a:rPr sz="2400" spc="105" dirty="0"/>
              <a:t>Sucrose	</a:t>
            </a:r>
            <a:r>
              <a:rPr i="1" spc="100" dirty="0">
                <a:latin typeface="Times New Roman"/>
                <a:cs typeface="Times New Roman"/>
              </a:rPr>
              <a:t>(glucose+</a:t>
            </a:r>
            <a:r>
              <a:rPr i="1" spc="-114" dirty="0">
                <a:latin typeface="Times New Roman"/>
                <a:cs typeface="Times New Roman"/>
              </a:rPr>
              <a:t> </a:t>
            </a:r>
            <a:r>
              <a:rPr i="1" spc="125" dirty="0">
                <a:latin typeface="Times New Roman"/>
                <a:cs typeface="Times New Roman"/>
              </a:rPr>
              <a:t>fructose)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131" y="1135227"/>
            <a:ext cx="8400415" cy="461200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spc="-35" dirty="0">
                <a:solidFill>
                  <a:srgbClr val="FF0000"/>
                </a:solidFill>
                <a:latin typeface="Georgia"/>
                <a:cs typeface="Georgia"/>
              </a:rPr>
              <a:t>Sucrose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is 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known </a:t>
            </a:r>
            <a:r>
              <a:rPr sz="2000" spc="-55" dirty="0">
                <a:solidFill>
                  <a:srgbClr val="FF0000"/>
                </a:solidFill>
                <a:latin typeface="Georgia"/>
                <a:cs typeface="Georgia"/>
              </a:rPr>
              <a:t>as </a:t>
            </a: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table</a:t>
            </a:r>
            <a:r>
              <a:rPr sz="2000" spc="-1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95" dirty="0">
                <a:solidFill>
                  <a:srgbClr val="FF0000"/>
                </a:solidFill>
                <a:latin typeface="Georgia"/>
                <a:cs typeface="Georgia"/>
              </a:rPr>
              <a:t>sugar.</a:t>
            </a:r>
            <a:endParaRPr sz="20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710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spc="-70" dirty="0">
                <a:latin typeface="Georgia"/>
                <a:cs typeface="Georgia"/>
              </a:rPr>
              <a:t>It </a:t>
            </a:r>
            <a:r>
              <a:rPr sz="2000" spc="-40" dirty="0">
                <a:latin typeface="Georgia"/>
                <a:cs typeface="Georgia"/>
              </a:rPr>
              <a:t>is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20" dirty="0">
                <a:latin typeface="Georgia"/>
                <a:cs typeface="Georgia"/>
              </a:rPr>
              <a:t>most abundant </a:t>
            </a:r>
            <a:r>
              <a:rPr sz="2000" spc="-30" dirty="0">
                <a:latin typeface="Georgia"/>
                <a:cs typeface="Georgia"/>
              </a:rPr>
              <a:t>disaccharide </a:t>
            </a:r>
            <a:r>
              <a:rPr sz="2000" spc="-20" dirty="0">
                <a:latin typeface="Georgia"/>
                <a:cs typeface="Georgia"/>
              </a:rPr>
              <a:t>found in</a:t>
            </a:r>
            <a:r>
              <a:rPr sz="2000" spc="229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nature.</a:t>
            </a:r>
            <a:endParaRPr sz="20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695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spc="-35" dirty="0">
                <a:latin typeface="Georgia"/>
                <a:cs typeface="Georgia"/>
              </a:rPr>
              <a:t>Sucrose </a:t>
            </a:r>
            <a:r>
              <a:rPr sz="2000" spc="-40" dirty="0">
                <a:latin typeface="Georgia"/>
                <a:cs typeface="Georgia"/>
              </a:rPr>
              <a:t>is </a:t>
            </a:r>
            <a:r>
              <a:rPr sz="2000" spc="-20" dirty="0">
                <a:latin typeface="Georgia"/>
                <a:cs typeface="Georgia"/>
              </a:rPr>
              <a:t>found in </a:t>
            </a:r>
            <a:r>
              <a:rPr sz="2000" spc="-30" dirty="0">
                <a:latin typeface="Georgia"/>
                <a:cs typeface="Georgia"/>
              </a:rPr>
              <a:t>sugar </a:t>
            </a:r>
            <a:r>
              <a:rPr sz="2000" spc="-20" dirty="0">
                <a:latin typeface="Georgia"/>
                <a:cs typeface="Georgia"/>
              </a:rPr>
              <a:t>cane </a:t>
            </a:r>
            <a:r>
              <a:rPr sz="2000" spc="-30" dirty="0">
                <a:latin typeface="Georgia"/>
                <a:cs typeface="Georgia"/>
              </a:rPr>
              <a:t>and </a:t>
            </a:r>
            <a:r>
              <a:rPr sz="2000" spc="-35" dirty="0">
                <a:latin typeface="Georgia"/>
                <a:cs typeface="Georgia"/>
              </a:rPr>
              <a:t>sugar</a:t>
            </a:r>
            <a:r>
              <a:rPr sz="2000" spc="114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beets.</a:t>
            </a:r>
            <a:endParaRPr sz="20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710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Georgia"/>
                <a:cs typeface="Georgia"/>
              </a:rPr>
              <a:t>The </a:t>
            </a:r>
            <a:r>
              <a:rPr sz="2000" spc="-25" dirty="0">
                <a:latin typeface="Georgia"/>
                <a:cs typeface="Georgia"/>
              </a:rPr>
              <a:t>glycosidic </a:t>
            </a:r>
            <a:r>
              <a:rPr sz="2000" spc="-15" dirty="0">
                <a:latin typeface="Georgia"/>
                <a:cs typeface="Georgia"/>
              </a:rPr>
              <a:t>bond </a:t>
            </a:r>
            <a:r>
              <a:rPr sz="2000" spc="-40" dirty="0">
                <a:latin typeface="Georgia"/>
                <a:cs typeface="Georgia"/>
              </a:rPr>
              <a:t>is </a:t>
            </a:r>
            <a:r>
              <a:rPr sz="2000" spc="-65" dirty="0">
                <a:latin typeface="Georgia"/>
                <a:cs typeface="Georgia"/>
              </a:rPr>
              <a:t>α </a:t>
            </a:r>
            <a:r>
              <a:rPr sz="2000" spc="-10" dirty="0">
                <a:latin typeface="Georgia"/>
                <a:cs typeface="Georgia"/>
              </a:rPr>
              <a:t>β </a:t>
            </a:r>
            <a:r>
              <a:rPr sz="2000" spc="-80" dirty="0">
                <a:latin typeface="Georgia"/>
                <a:cs typeface="Georgia"/>
              </a:rPr>
              <a:t>(1</a:t>
            </a:r>
            <a:r>
              <a:rPr sz="2000" spc="-80" dirty="0">
                <a:latin typeface="Times New Roman"/>
                <a:cs typeface="Times New Roman"/>
              </a:rPr>
              <a:t>→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Georgia"/>
                <a:cs typeface="Georgia"/>
              </a:rPr>
              <a:t>2).</a:t>
            </a:r>
            <a:endParaRPr sz="2000">
              <a:latin typeface="Georgia"/>
              <a:cs typeface="Georgia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695"/>
              </a:spcBef>
              <a:buFont typeface="Times New Roman"/>
              <a:buChar char="•"/>
              <a:tabLst>
                <a:tab pos="299720" algn="l"/>
              </a:tabLst>
            </a:pPr>
            <a:r>
              <a:rPr sz="2000" spc="-35" dirty="0">
                <a:latin typeface="Georgia"/>
                <a:cs typeface="Georgia"/>
              </a:rPr>
              <a:t>Both </a:t>
            </a:r>
            <a:r>
              <a:rPr sz="2000" spc="-30" dirty="0">
                <a:latin typeface="Georgia"/>
                <a:cs typeface="Georgia"/>
              </a:rPr>
              <a:t>anomeric </a:t>
            </a:r>
            <a:r>
              <a:rPr sz="2000" spc="-35" dirty="0">
                <a:latin typeface="Georgia"/>
                <a:cs typeface="Georgia"/>
              </a:rPr>
              <a:t>carbons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35" dirty="0">
                <a:latin typeface="Georgia"/>
                <a:cs typeface="Georgia"/>
              </a:rPr>
              <a:t>monosaccharides </a:t>
            </a:r>
            <a:r>
              <a:rPr sz="2000" spc="-30" dirty="0">
                <a:latin typeface="Georgia"/>
                <a:cs typeface="Georgia"/>
              </a:rPr>
              <a:t>in </a:t>
            </a:r>
            <a:r>
              <a:rPr sz="2000" spc="-35" dirty="0">
                <a:latin typeface="Georgia"/>
                <a:cs typeface="Georgia"/>
              </a:rPr>
              <a:t>sucrose </a:t>
            </a:r>
            <a:r>
              <a:rPr sz="2000" spc="-50" dirty="0">
                <a:latin typeface="Georgia"/>
                <a:cs typeface="Georgia"/>
              </a:rPr>
              <a:t>are </a:t>
            </a:r>
            <a:r>
              <a:rPr sz="2000" spc="-20" dirty="0">
                <a:latin typeface="Georgia"/>
                <a:cs typeface="Georgia"/>
              </a:rPr>
              <a:t>bonded,  </a:t>
            </a:r>
            <a:r>
              <a:rPr sz="2000" spc="-30" dirty="0">
                <a:latin typeface="Georgia"/>
                <a:cs typeface="Georgia"/>
              </a:rPr>
              <a:t>therefore, </a:t>
            </a:r>
            <a:r>
              <a:rPr sz="2000" i="1" spc="40" dirty="0">
                <a:solidFill>
                  <a:srgbClr val="C00000"/>
                </a:solidFill>
                <a:latin typeface="Times New Roman"/>
                <a:cs typeface="Times New Roman"/>
              </a:rPr>
              <a:t>sucrose </a:t>
            </a:r>
            <a:r>
              <a:rPr sz="2000" i="1" spc="25" dirty="0">
                <a:solidFill>
                  <a:srgbClr val="C00000"/>
                </a:solidFill>
                <a:latin typeface="Times New Roman"/>
                <a:cs typeface="Times New Roman"/>
              </a:rPr>
              <a:t>is </a:t>
            </a:r>
            <a:r>
              <a:rPr sz="2000" i="1" spc="35" dirty="0">
                <a:solidFill>
                  <a:srgbClr val="C00000"/>
                </a:solidFill>
                <a:latin typeface="Times New Roman"/>
                <a:cs typeface="Times New Roman"/>
              </a:rPr>
              <a:t>non-reducing </a:t>
            </a:r>
            <a:r>
              <a:rPr sz="2000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sugar. </a:t>
            </a:r>
            <a:r>
              <a:rPr sz="2000" spc="-75" dirty="0">
                <a:latin typeface="Georgia"/>
                <a:cs typeface="Georgia"/>
              </a:rPr>
              <a:t>It </a:t>
            </a:r>
            <a:r>
              <a:rPr sz="2000" spc="-25" dirty="0">
                <a:latin typeface="Georgia"/>
                <a:cs typeface="Georgia"/>
              </a:rPr>
              <a:t>will </a:t>
            </a:r>
            <a:r>
              <a:rPr sz="2000" spc="-10" dirty="0">
                <a:latin typeface="Georgia"/>
                <a:cs typeface="Georgia"/>
              </a:rPr>
              <a:t>not </a:t>
            </a:r>
            <a:r>
              <a:rPr sz="2000" spc="-30" dirty="0">
                <a:latin typeface="Georgia"/>
                <a:cs typeface="Georgia"/>
              </a:rPr>
              <a:t>react </a:t>
            </a:r>
            <a:r>
              <a:rPr sz="2000" spc="-20" dirty="0">
                <a:latin typeface="Georgia"/>
                <a:cs typeface="Georgia"/>
              </a:rPr>
              <a:t>with </a:t>
            </a:r>
            <a:r>
              <a:rPr sz="2000" spc="-45" dirty="0">
                <a:latin typeface="Georgia"/>
                <a:cs typeface="Georgia"/>
              </a:rPr>
              <a:t>Benedict’s  </a:t>
            </a:r>
            <a:r>
              <a:rPr sz="2000" spc="-30" dirty="0">
                <a:latin typeface="Georgia"/>
                <a:cs typeface="Georgia"/>
              </a:rPr>
              <a:t>reagent.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Also</a:t>
            </a:r>
            <a:r>
              <a:rPr sz="2000" spc="-6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Georgia"/>
                <a:cs typeface="Georgia"/>
              </a:rPr>
              <a:t>it</a:t>
            </a:r>
            <a:r>
              <a:rPr sz="2000" spc="-6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Georgia"/>
                <a:cs typeface="Georgia"/>
              </a:rPr>
              <a:t>not</a:t>
            </a:r>
            <a:r>
              <a:rPr sz="2000" spc="-7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form</a:t>
            </a:r>
            <a:r>
              <a:rPr sz="2000" spc="-1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osazone</a:t>
            </a:r>
            <a:r>
              <a:rPr sz="2000" spc="-1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crystals</a:t>
            </a:r>
            <a:r>
              <a:rPr sz="2000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Georgia"/>
                <a:cs typeface="Georgia"/>
              </a:rPr>
              <a:t>in</a:t>
            </a:r>
            <a:r>
              <a:rPr sz="2000" spc="-8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osazone</a:t>
            </a:r>
            <a:r>
              <a:rPr sz="2000" spc="-9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Georgia"/>
                <a:cs typeface="Georgia"/>
              </a:rPr>
              <a:t>test.</a:t>
            </a:r>
            <a:endParaRPr sz="2000">
              <a:latin typeface="Georgia"/>
              <a:cs typeface="Georgia"/>
            </a:endParaRPr>
          </a:p>
          <a:p>
            <a:pPr marL="299085" indent="-287020" algn="just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299720" algn="l"/>
              </a:tabLst>
            </a:pPr>
            <a:r>
              <a:rPr sz="2000" spc="5" dirty="0">
                <a:latin typeface="Georgia"/>
                <a:cs typeface="Georgia"/>
              </a:rPr>
              <a:t>When </a:t>
            </a:r>
            <a:r>
              <a:rPr sz="2000" spc="-30" dirty="0">
                <a:latin typeface="Georgia"/>
                <a:cs typeface="Georgia"/>
              </a:rPr>
              <a:t>hydrolyzed, </a:t>
            </a:r>
            <a:r>
              <a:rPr sz="2000" spc="-5" dirty="0">
                <a:latin typeface="Georgia"/>
                <a:cs typeface="Georgia"/>
              </a:rPr>
              <a:t>it </a:t>
            </a:r>
            <a:r>
              <a:rPr sz="2000" spc="-35" dirty="0">
                <a:latin typeface="Georgia"/>
                <a:cs typeface="Georgia"/>
              </a:rPr>
              <a:t>forms </a:t>
            </a:r>
            <a:r>
              <a:rPr sz="2000" spc="-50" dirty="0">
                <a:latin typeface="Georgia"/>
                <a:cs typeface="Georgia"/>
              </a:rPr>
              <a:t>a </a:t>
            </a:r>
            <a:r>
              <a:rPr sz="2000" spc="-35" dirty="0">
                <a:latin typeface="Georgia"/>
                <a:cs typeface="Georgia"/>
              </a:rPr>
              <a:t>mixture </a:t>
            </a:r>
            <a:r>
              <a:rPr sz="2000" spc="-25" dirty="0">
                <a:latin typeface="Georgia"/>
                <a:cs typeface="Georgia"/>
              </a:rPr>
              <a:t>of </a:t>
            </a:r>
            <a:r>
              <a:rPr sz="2000" spc="-20" dirty="0">
                <a:latin typeface="Georgia"/>
                <a:cs typeface="Georgia"/>
              </a:rPr>
              <a:t>glucose </a:t>
            </a:r>
            <a:r>
              <a:rPr sz="2000" spc="-35" dirty="0">
                <a:latin typeface="Georgia"/>
                <a:cs typeface="Georgia"/>
              </a:rPr>
              <a:t>and</a:t>
            </a:r>
            <a:r>
              <a:rPr sz="2000" spc="-26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fructose</a:t>
            </a:r>
            <a:endParaRPr sz="20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695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6F2F9F"/>
                </a:solidFill>
                <a:latin typeface="Carlito"/>
                <a:cs typeface="Carlito"/>
              </a:rPr>
              <a:t>Clinical</a:t>
            </a:r>
            <a:r>
              <a:rPr sz="2000" b="1" spc="-90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6F2F9F"/>
                </a:solidFill>
                <a:latin typeface="Carlito"/>
                <a:cs typeface="Carlito"/>
              </a:rPr>
              <a:t>Importance:-</a:t>
            </a:r>
            <a:endParaRPr sz="2000">
              <a:latin typeface="Carlito"/>
              <a:cs typeface="Carlito"/>
            </a:endParaRPr>
          </a:p>
          <a:p>
            <a:pPr marL="457834">
              <a:lnSpc>
                <a:spcPct val="100000"/>
              </a:lnSpc>
            </a:pPr>
            <a:r>
              <a:rPr sz="2000" spc="-20" dirty="0">
                <a:latin typeface="Carlito"/>
                <a:cs typeface="Carlito"/>
              </a:rPr>
              <a:t>-dental </a:t>
            </a:r>
            <a:r>
              <a:rPr sz="2000" spc="-5" dirty="0">
                <a:latin typeface="Carlito"/>
                <a:cs typeface="Carlito"/>
              </a:rPr>
              <a:t>caries</a:t>
            </a:r>
            <a:endParaRPr sz="2000">
              <a:latin typeface="Carlito"/>
              <a:cs typeface="Carlito"/>
            </a:endParaRPr>
          </a:p>
          <a:p>
            <a:pPr marL="457834">
              <a:lnSpc>
                <a:spcPct val="100000"/>
              </a:lnSpc>
            </a:pPr>
            <a:r>
              <a:rPr sz="2000" spc="-5" dirty="0">
                <a:latin typeface="Carlito"/>
                <a:cs typeface="Carlito"/>
              </a:rPr>
              <a:t>-Bypasses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metabolic</a:t>
            </a:r>
            <a:endParaRPr sz="2000">
              <a:latin typeface="Carlito"/>
              <a:cs typeface="Carlito"/>
            </a:endParaRPr>
          </a:p>
          <a:p>
            <a:pPr marL="457834">
              <a:lnSpc>
                <a:spcPct val="100000"/>
              </a:lnSpc>
            </a:pPr>
            <a:r>
              <a:rPr sz="2000" dirty="0">
                <a:latin typeface="Carlito"/>
                <a:cs typeface="Carlito"/>
              </a:rPr>
              <a:t>check </a:t>
            </a:r>
            <a:r>
              <a:rPr sz="2000" spc="-15" dirty="0">
                <a:latin typeface="Carlito"/>
                <a:cs typeface="Carlito"/>
              </a:rPr>
              <a:t>points-</a:t>
            </a:r>
            <a:r>
              <a:rPr sz="2000" spc="-10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OBESITY</a:t>
            </a:r>
            <a:endParaRPr sz="2000">
              <a:latin typeface="Carlito"/>
              <a:cs typeface="Carlito"/>
            </a:endParaRPr>
          </a:p>
          <a:p>
            <a:pPr marL="457834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Carlito"/>
                <a:cs typeface="Carlito"/>
              </a:rPr>
              <a:t>-Sucrase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deficiency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8200" y="4190999"/>
            <a:ext cx="4495800" cy="266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5791200"/>
            <a:chOff x="-828" y="0"/>
            <a:chExt cx="9145905" cy="57912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0600" y="685800"/>
              <a:ext cx="7162800" cy="5105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3400" y="5862624"/>
            <a:ext cx="80714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Each </a:t>
            </a:r>
            <a:r>
              <a:rPr sz="1800" b="1" spc="-60" dirty="0">
                <a:solidFill>
                  <a:srgbClr val="00AF50"/>
                </a:solidFill>
                <a:latin typeface="Arial"/>
                <a:cs typeface="Arial"/>
              </a:rPr>
              <a:t>year,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100 metric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tons of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CO</a:t>
            </a:r>
            <a:r>
              <a:rPr sz="1800" b="1" spc="-7" baseline="-16203" dirty="0">
                <a:solidFill>
                  <a:srgbClr val="00AF50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is </a:t>
            </a:r>
            <a:r>
              <a:rPr sz="1800" b="1" spc="-20" dirty="0">
                <a:solidFill>
                  <a:srgbClr val="00AF50"/>
                </a:solidFill>
                <a:latin typeface="Arial"/>
                <a:cs typeface="Arial"/>
              </a:rPr>
              <a:t>converted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Carbohydrates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by</a:t>
            </a:r>
            <a:r>
              <a:rPr sz="180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plants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640" y="1007109"/>
            <a:ext cx="8961120" cy="1348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2000" b="1" spc="100" dirty="0">
                <a:latin typeface="Times New Roman"/>
                <a:cs typeface="Times New Roman"/>
              </a:rPr>
              <a:t>Inversion </a:t>
            </a:r>
            <a:r>
              <a:rPr sz="2000" b="1" spc="120" dirty="0">
                <a:latin typeface="Times New Roman"/>
                <a:cs typeface="Times New Roman"/>
              </a:rPr>
              <a:t>of</a:t>
            </a:r>
            <a:r>
              <a:rPr sz="2000" b="1" spc="-215" dirty="0">
                <a:latin typeface="Times New Roman"/>
                <a:cs typeface="Times New Roman"/>
              </a:rPr>
              <a:t> </a:t>
            </a:r>
            <a:r>
              <a:rPr sz="2000" b="1" spc="85" dirty="0">
                <a:latin typeface="Times New Roman"/>
                <a:cs typeface="Times New Roman"/>
              </a:rPr>
              <a:t>Sucrose</a:t>
            </a:r>
            <a:endParaRPr sz="2000">
              <a:latin typeface="Times New Roman"/>
              <a:cs typeface="Times New Roman"/>
            </a:endParaRPr>
          </a:p>
          <a:p>
            <a:pPr marL="469900" marR="52768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  <a:tab pos="6017895" algn="l"/>
              </a:tabLst>
            </a:pPr>
            <a:r>
              <a:rPr sz="2000" spc="-70" dirty="0">
                <a:latin typeface="Georgia"/>
                <a:cs typeface="Georgia"/>
              </a:rPr>
              <a:t>Hydrolysis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45" dirty="0">
                <a:solidFill>
                  <a:srgbClr val="0000FF"/>
                </a:solidFill>
                <a:latin typeface="Georgia"/>
                <a:cs typeface="Georgia"/>
              </a:rPr>
              <a:t>sucrose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(optical </a:t>
            </a:r>
            <a:r>
              <a:rPr sz="2000" spc="-40" dirty="0">
                <a:solidFill>
                  <a:srgbClr val="0000FF"/>
                </a:solidFill>
                <a:latin typeface="Georgia"/>
                <a:cs typeface="Georgia"/>
              </a:rPr>
              <a:t>rotation</a:t>
            </a:r>
            <a:r>
              <a:rPr sz="2000" spc="26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65" dirty="0">
                <a:solidFill>
                  <a:srgbClr val="0000FF"/>
                </a:solidFill>
                <a:latin typeface="Georgia"/>
                <a:cs typeface="Georgia"/>
              </a:rPr>
              <a:t>+66.5</a:t>
            </a:r>
            <a:r>
              <a:rPr sz="1950" spc="-97" baseline="21367" dirty="0">
                <a:solidFill>
                  <a:srgbClr val="0000FF"/>
                </a:solidFill>
                <a:latin typeface="Georgia"/>
                <a:cs typeface="Georgia"/>
              </a:rPr>
              <a:t>o</a:t>
            </a:r>
            <a:r>
              <a:rPr sz="2000" spc="-6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2000" spc="5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will	</a:t>
            </a:r>
            <a:r>
              <a:rPr sz="2000" spc="-40" dirty="0">
                <a:solidFill>
                  <a:srgbClr val="0000FF"/>
                </a:solidFill>
                <a:latin typeface="Georgia"/>
                <a:cs typeface="Georgia"/>
              </a:rPr>
              <a:t>produce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one</a:t>
            </a:r>
            <a:r>
              <a:rPr sz="2000" spc="-6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molecule  of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glucose </a:t>
            </a:r>
            <a:r>
              <a:rPr sz="2000" spc="-75" dirty="0">
                <a:solidFill>
                  <a:srgbClr val="0000FF"/>
                </a:solidFill>
                <a:latin typeface="Georgia"/>
                <a:cs typeface="Georgia"/>
              </a:rPr>
              <a:t>(+52.5</a:t>
            </a:r>
            <a:r>
              <a:rPr sz="1950" spc="-112" baseline="21367" dirty="0">
                <a:solidFill>
                  <a:srgbClr val="0000FF"/>
                </a:solidFill>
                <a:latin typeface="Georgia"/>
                <a:cs typeface="Georgia"/>
              </a:rPr>
              <a:t>o</a:t>
            </a:r>
            <a:r>
              <a:rPr sz="2000" spc="-75" dirty="0">
                <a:solidFill>
                  <a:srgbClr val="0000FF"/>
                </a:solidFill>
                <a:latin typeface="Georgia"/>
                <a:cs typeface="Georgia"/>
              </a:rPr>
              <a:t>)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and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one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molecule of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fructose</a:t>
            </a:r>
            <a:r>
              <a:rPr sz="2000" spc="-114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45" dirty="0">
                <a:solidFill>
                  <a:srgbClr val="0000FF"/>
                </a:solidFill>
                <a:latin typeface="Georgia"/>
                <a:cs typeface="Georgia"/>
              </a:rPr>
              <a:t>(-92</a:t>
            </a:r>
            <a:r>
              <a:rPr sz="1950" spc="-67" baseline="21367" dirty="0">
                <a:solidFill>
                  <a:srgbClr val="0000FF"/>
                </a:solidFill>
                <a:latin typeface="Georgia"/>
                <a:cs typeface="Georgia"/>
              </a:rPr>
              <a:t>o</a:t>
            </a:r>
            <a:r>
              <a:rPr sz="2000" spc="-4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endParaRPr sz="2000">
              <a:latin typeface="Georgia"/>
              <a:cs typeface="Georgia"/>
            </a:endParaRPr>
          </a:p>
          <a:p>
            <a:pPr marL="4699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469265" algn="l"/>
                <a:tab pos="469900" algn="l"/>
                <a:tab pos="1675130" algn="l"/>
                <a:tab pos="2197735" algn="l"/>
                <a:tab pos="3318510" algn="l"/>
                <a:tab pos="3886835" algn="l"/>
                <a:tab pos="4827270" algn="l"/>
                <a:tab pos="5350510" algn="l"/>
                <a:tab pos="7242175" algn="l"/>
                <a:tab pos="7625715" algn="l"/>
              </a:tabLst>
            </a:pPr>
            <a:r>
              <a:rPr sz="2000" spc="-55" dirty="0">
                <a:latin typeface="Georgia"/>
                <a:cs typeface="Georgia"/>
              </a:rPr>
              <a:t>Therefore	</a:t>
            </a:r>
            <a:r>
              <a:rPr sz="2000" spc="-5" dirty="0">
                <a:latin typeface="Georgia"/>
                <a:cs typeface="Georgia"/>
              </a:rPr>
              <a:t>the	</a:t>
            </a:r>
            <a:r>
              <a:rPr sz="2000" spc="-40" dirty="0">
                <a:latin typeface="Georgia"/>
                <a:cs typeface="Georgia"/>
              </a:rPr>
              <a:t>products	</a:t>
            </a:r>
            <a:r>
              <a:rPr sz="2000" spc="-20" dirty="0">
                <a:latin typeface="Georgia"/>
                <a:cs typeface="Georgia"/>
              </a:rPr>
              <a:t>will	</a:t>
            </a:r>
            <a:r>
              <a:rPr sz="2000" spc="-25" dirty="0">
                <a:latin typeface="Georgia"/>
                <a:cs typeface="Georgia"/>
              </a:rPr>
              <a:t>change	</a:t>
            </a:r>
            <a:r>
              <a:rPr sz="2000" spc="-10" dirty="0">
                <a:latin typeface="Georgia"/>
                <a:cs typeface="Georgia"/>
              </a:rPr>
              <a:t>the	</a:t>
            </a:r>
            <a:r>
              <a:rPr sz="2000" spc="-45" dirty="0">
                <a:latin typeface="Georgia"/>
                <a:cs typeface="Georgia"/>
              </a:rPr>
              <a:t>dextrorotation	</a:t>
            </a:r>
            <a:r>
              <a:rPr sz="2000" spc="-10" dirty="0">
                <a:latin typeface="Georgia"/>
                <a:cs typeface="Georgia"/>
              </a:rPr>
              <a:t>to	</a:t>
            </a:r>
            <a:r>
              <a:rPr sz="2000" spc="-40" dirty="0">
                <a:latin typeface="Georgia"/>
                <a:cs typeface="Georgia"/>
              </a:rPr>
              <a:t>levorotation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94145" y="2721991"/>
            <a:ext cx="2140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0000FF"/>
                </a:solidFill>
                <a:latin typeface="Georgia"/>
                <a:cs typeface="Georgia"/>
              </a:rPr>
              <a:t>formed </a:t>
            </a:r>
            <a:r>
              <a:rPr sz="2000" spc="-50" dirty="0">
                <a:solidFill>
                  <a:srgbClr val="0000FF"/>
                </a:solidFill>
                <a:latin typeface="Georgia"/>
                <a:cs typeface="Georgia"/>
              </a:rPr>
              <a:t>is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called</a:t>
            </a:r>
            <a:r>
              <a:rPr sz="2000" spc="-4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65" dirty="0">
                <a:solidFill>
                  <a:srgbClr val="0000FF"/>
                </a:solidFill>
                <a:latin typeface="Georgia"/>
                <a:cs typeface="Georgia"/>
              </a:rPr>
              <a:t>as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939" y="2241016"/>
            <a:ext cx="6174105" cy="11169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95"/>
              </a:spcBef>
            </a:pPr>
            <a:r>
              <a:rPr sz="2000" spc="-65" dirty="0">
                <a:latin typeface="Georgia"/>
                <a:cs typeface="Georgia"/>
              </a:rPr>
              <a:t>(INVERSION)</a:t>
            </a:r>
            <a:endParaRPr sz="200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40" dirty="0">
                <a:solidFill>
                  <a:srgbClr val="0000FF"/>
                </a:solidFill>
                <a:latin typeface="Georgia"/>
                <a:cs typeface="Georgia"/>
              </a:rPr>
              <a:t>Equimolecular mixture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of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glucose and </a:t>
            </a:r>
            <a:r>
              <a:rPr sz="2000" spc="-35" dirty="0">
                <a:solidFill>
                  <a:srgbClr val="0000FF"/>
                </a:solidFill>
                <a:latin typeface="Georgia"/>
                <a:cs typeface="Georgia"/>
              </a:rPr>
              <a:t>fructose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thus  </a:t>
            </a:r>
            <a:r>
              <a:rPr sz="2000" spc="-60" dirty="0">
                <a:solidFill>
                  <a:srgbClr val="0000FF"/>
                </a:solidFill>
                <a:latin typeface="Georgia"/>
                <a:cs typeface="Georgia"/>
              </a:rPr>
              <a:t>Invert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55" dirty="0">
                <a:solidFill>
                  <a:srgbClr val="0000FF"/>
                </a:solidFill>
                <a:latin typeface="Georgia"/>
                <a:cs typeface="Georgia"/>
              </a:rPr>
              <a:t>Sugar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939" y="3419678"/>
            <a:ext cx="74517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C00000"/>
                </a:solidFill>
                <a:latin typeface="Georgia"/>
                <a:cs typeface="Georgia"/>
              </a:rPr>
              <a:t>The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enzyme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producing </a:t>
            </a:r>
            <a:r>
              <a:rPr sz="2000" spc="-65" dirty="0">
                <a:solidFill>
                  <a:srgbClr val="C00000"/>
                </a:solidFill>
                <a:latin typeface="Georgia"/>
                <a:cs typeface="Georgia"/>
              </a:rPr>
              <a:t>hydrolysis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of </a:t>
            </a:r>
            <a:r>
              <a:rPr sz="2000" spc="-40" dirty="0">
                <a:solidFill>
                  <a:srgbClr val="C00000"/>
                </a:solidFill>
                <a:latin typeface="Georgia"/>
                <a:cs typeface="Georgia"/>
              </a:rPr>
              <a:t>sucrose is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called</a:t>
            </a:r>
            <a:r>
              <a:rPr sz="2000" spc="1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INVERTASE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19200" y="3810000"/>
            <a:ext cx="7120128" cy="20695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854709"/>
            <a:ext cx="3289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00" dirty="0"/>
              <a:t>Maltose </a:t>
            </a:r>
            <a:r>
              <a:rPr i="1" spc="100" dirty="0">
                <a:latin typeface="Times New Roman"/>
                <a:cs typeface="Times New Roman"/>
              </a:rPr>
              <a:t>(glucose+</a:t>
            </a:r>
            <a:r>
              <a:rPr i="1" spc="220" dirty="0">
                <a:latin typeface="Times New Roman"/>
                <a:cs typeface="Times New Roman"/>
              </a:rPr>
              <a:t> </a:t>
            </a:r>
            <a:r>
              <a:rPr i="1" spc="114" dirty="0">
                <a:latin typeface="Times New Roman"/>
                <a:cs typeface="Times New Roman"/>
              </a:rPr>
              <a:t>glucose)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131" y="1161034"/>
            <a:ext cx="8368665" cy="330263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Georgia"/>
                <a:cs typeface="Georgia"/>
              </a:rPr>
              <a:t>Maltose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20" dirty="0">
                <a:latin typeface="Georgia"/>
                <a:cs typeface="Georgia"/>
              </a:rPr>
              <a:t>known </a:t>
            </a:r>
            <a:r>
              <a:rPr sz="1800" spc="-50" dirty="0">
                <a:latin typeface="Georgia"/>
                <a:cs typeface="Georgia"/>
              </a:rPr>
              <a:t>as </a:t>
            </a:r>
            <a:r>
              <a:rPr sz="1800" spc="-20" dirty="0">
                <a:latin typeface="Georgia"/>
                <a:cs typeface="Georgia"/>
              </a:rPr>
              <a:t>malt</a:t>
            </a:r>
            <a:r>
              <a:rPr sz="1800" spc="-145" dirty="0">
                <a:latin typeface="Georgia"/>
                <a:cs typeface="Georgia"/>
              </a:rPr>
              <a:t> </a:t>
            </a:r>
            <a:r>
              <a:rPr sz="1800" spc="-90" dirty="0">
                <a:latin typeface="Georgia"/>
                <a:cs typeface="Georgia"/>
              </a:rPr>
              <a:t>sugar.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710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800" spc="-135" dirty="0">
                <a:solidFill>
                  <a:srgbClr val="0000FF"/>
                </a:solidFill>
                <a:latin typeface="Georgia"/>
                <a:cs typeface="Georgia"/>
              </a:rPr>
              <a:t>2 </a:t>
            </a:r>
            <a:r>
              <a:rPr sz="1800" spc="-20" dirty="0">
                <a:solidFill>
                  <a:srgbClr val="0000FF"/>
                </a:solidFill>
                <a:latin typeface="Georgia"/>
                <a:cs typeface="Georgia"/>
              </a:rPr>
              <a:t>glucose </a:t>
            </a:r>
            <a:r>
              <a:rPr sz="1800" spc="-45" dirty="0">
                <a:solidFill>
                  <a:srgbClr val="0000FF"/>
                </a:solidFill>
                <a:latin typeface="Georgia"/>
                <a:cs typeface="Georgia"/>
              </a:rPr>
              <a:t>residues </a:t>
            </a:r>
            <a:r>
              <a:rPr sz="1800" spc="-60" dirty="0">
                <a:solidFill>
                  <a:srgbClr val="0000FF"/>
                </a:solidFill>
                <a:latin typeface="Georgia"/>
                <a:cs typeface="Georgia"/>
              </a:rPr>
              <a:t>α </a:t>
            </a:r>
            <a:r>
              <a:rPr sz="1800" spc="-125" dirty="0">
                <a:solidFill>
                  <a:srgbClr val="0000FF"/>
                </a:solidFill>
                <a:latin typeface="Georgia"/>
                <a:cs typeface="Georgia"/>
              </a:rPr>
              <a:t>(1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-40" dirty="0">
                <a:solidFill>
                  <a:srgbClr val="0000FF"/>
                </a:solidFill>
                <a:latin typeface="Georgia"/>
                <a:cs typeface="Georgia"/>
              </a:rPr>
              <a:t>4)</a:t>
            </a:r>
            <a:r>
              <a:rPr sz="1800" spc="-2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40" dirty="0">
                <a:solidFill>
                  <a:srgbClr val="0000FF"/>
                </a:solidFill>
                <a:latin typeface="Georgia"/>
                <a:cs typeface="Georgia"/>
              </a:rPr>
              <a:t>linkage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695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0000FF"/>
                </a:solidFill>
                <a:latin typeface="Georgia"/>
                <a:cs typeface="Georgia"/>
              </a:rPr>
              <a:t>Another </a:t>
            </a:r>
            <a:r>
              <a:rPr sz="1800" spc="-40" dirty="0">
                <a:solidFill>
                  <a:srgbClr val="0000FF"/>
                </a:solidFill>
                <a:latin typeface="Georgia"/>
                <a:cs typeface="Georgia"/>
              </a:rPr>
              <a:t>form </a:t>
            </a:r>
            <a:r>
              <a:rPr sz="1800" spc="-45" dirty="0">
                <a:solidFill>
                  <a:srgbClr val="0000FF"/>
                </a:solidFill>
                <a:latin typeface="Georgia"/>
                <a:cs typeface="Georgia"/>
              </a:rPr>
              <a:t>is </a:t>
            </a:r>
            <a:r>
              <a:rPr sz="1800" spc="-60" dirty="0">
                <a:solidFill>
                  <a:srgbClr val="0000FF"/>
                </a:solidFill>
                <a:latin typeface="Georgia"/>
                <a:cs typeface="Georgia"/>
              </a:rPr>
              <a:t>α </a:t>
            </a:r>
            <a:r>
              <a:rPr sz="1800" spc="-120" dirty="0">
                <a:solidFill>
                  <a:srgbClr val="0000FF"/>
                </a:solidFill>
                <a:latin typeface="Georgia"/>
                <a:cs typeface="Georgia"/>
              </a:rPr>
              <a:t>(1 </a:t>
            </a:r>
            <a:r>
              <a:rPr sz="1800" dirty="0">
                <a:latin typeface="Times New Roman"/>
                <a:cs typeface="Times New Roman"/>
              </a:rPr>
              <a:t>→ </a:t>
            </a:r>
            <a:r>
              <a:rPr sz="1800" spc="-30" dirty="0">
                <a:solidFill>
                  <a:srgbClr val="0000FF"/>
                </a:solidFill>
                <a:latin typeface="Georgia"/>
                <a:cs typeface="Georgia"/>
              </a:rPr>
              <a:t>6) </a:t>
            </a:r>
            <a:r>
              <a:rPr sz="1800" spc="-20" dirty="0">
                <a:solidFill>
                  <a:srgbClr val="0000FF"/>
                </a:solidFill>
                <a:latin typeface="Georgia"/>
                <a:cs typeface="Georgia"/>
              </a:rPr>
              <a:t>called </a:t>
            </a:r>
            <a:r>
              <a:rPr sz="1800" spc="-50" dirty="0">
                <a:solidFill>
                  <a:srgbClr val="0000FF"/>
                </a:solidFill>
                <a:latin typeface="Georgia"/>
                <a:cs typeface="Georgia"/>
              </a:rPr>
              <a:t>as</a:t>
            </a:r>
            <a:r>
              <a:rPr sz="1800" spc="-15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0000FF"/>
                </a:solidFill>
                <a:latin typeface="Georgia"/>
                <a:cs typeface="Georgia"/>
              </a:rPr>
              <a:t>Isomaltose.</a:t>
            </a:r>
            <a:endParaRPr sz="1800">
              <a:latin typeface="Georgia"/>
              <a:cs typeface="Georgia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299720" algn="l"/>
              </a:tabLst>
            </a:pPr>
            <a:r>
              <a:rPr sz="1800" spc="-65" dirty="0">
                <a:latin typeface="Georgia"/>
                <a:cs typeface="Georgia"/>
              </a:rPr>
              <a:t>It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30" dirty="0">
                <a:latin typeface="Georgia"/>
                <a:cs typeface="Georgia"/>
              </a:rPr>
              <a:t>formed </a:t>
            </a:r>
            <a:r>
              <a:rPr sz="1800" spc="-25" dirty="0">
                <a:latin typeface="Georgia"/>
                <a:cs typeface="Georgia"/>
              </a:rPr>
              <a:t>by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spc="-35" dirty="0">
                <a:latin typeface="Georgia"/>
                <a:cs typeface="Georgia"/>
              </a:rPr>
              <a:t>breakdown </a:t>
            </a:r>
            <a:r>
              <a:rPr sz="1800" spc="-20" dirty="0">
                <a:latin typeface="Georgia"/>
                <a:cs typeface="Georgia"/>
              </a:rPr>
              <a:t>of </a:t>
            </a:r>
            <a:r>
              <a:rPr sz="1800" spc="-30" dirty="0">
                <a:latin typeface="Georgia"/>
                <a:cs typeface="Georgia"/>
              </a:rPr>
              <a:t>starch. Malted </a:t>
            </a:r>
            <a:r>
              <a:rPr sz="1800" spc="-80" dirty="0">
                <a:latin typeface="Georgia"/>
                <a:cs typeface="Georgia"/>
              </a:rPr>
              <a:t>barley, </a:t>
            </a:r>
            <a:r>
              <a:rPr sz="1800" spc="-45" dirty="0">
                <a:latin typeface="Georgia"/>
                <a:cs typeface="Georgia"/>
              </a:rPr>
              <a:t>a </a:t>
            </a:r>
            <a:r>
              <a:rPr sz="1800" spc="-20" dirty="0">
                <a:latin typeface="Georgia"/>
                <a:cs typeface="Georgia"/>
              </a:rPr>
              <a:t>key ingredient </a:t>
            </a:r>
            <a:r>
              <a:rPr sz="1800" spc="-30" dirty="0">
                <a:latin typeface="Georgia"/>
                <a:cs typeface="Georgia"/>
              </a:rPr>
              <a:t>in </a:t>
            </a:r>
            <a:r>
              <a:rPr sz="1800" spc="-75" dirty="0">
                <a:latin typeface="Georgia"/>
                <a:cs typeface="Georgia"/>
              </a:rPr>
              <a:t>beer,  </a:t>
            </a:r>
            <a:r>
              <a:rPr sz="1800" spc="-25" dirty="0">
                <a:latin typeface="Georgia"/>
                <a:cs typeface="Georgia"/>
              </a:rPr>
              <a:t>contains </a:t>
            </a:r>
            <a:r>
              <a:rPr sz="1800" spc="-15" dirty="0">
                <a:latin typeface="Georgia"/>
                <a:cs typeface="Georgia"/>
              </a:rPr>
              <a:t>high </a:t>
            </a:r>
            <a:r>
              <a:rPr sz="1800" spc="-30" dirty="0">
                <a:latin typeface="Georgia"/>
                <a:cs typeface="Georgia"/>
              </a:rPr>
              <a:t>levels </a:t>
            </a:r>
            <a:r>
              <a:rPr sz="1800" spc="-20" dirty="0">
                <a:latin typeface="Georgia"/>
                <a:cs typeface="Georgia"/>
              </a:rPr>
              <a:t>of </a:t>
            </a:r>
            <a:r>
              <a:rPr sz="1800" spc="-25" dirty="0">
                <a:latin typeface="Georgia"/>
                <a:cs typeface="Georgia"/>
              </a:rPr>
              <a:t>maltose.</a:t>
            </a:r>
            <a:endParaRPr sz="1800">
              <a:latin typeface="Georgia"/>
              <a:cs typeface="Georgia"/>
            </a:endParaRPr>
          </a:p>
          <a:p>
            <a:pPr marL="299085" marR="26034" indent="-287020" algn="just">
              <a:lnSpc>
                <a:spcPct val="100000"/>
              </a:lnSpc>
              <a:spcBef>
                <a:spcPts val="695"/>
              </a:spcBef>
              <a:buFont typeface="Times New Roman"/>
              <a:buChar char="•"/>
              <a:tabLst>
                <a:tab pos="299720" algn="l"/>
              </a:tabLst>
            </a:pPr>
            <a:r>
              <a:rPr sz="1800" spc="-25" dirty="0">
                <a:latin typeface="Georgia"/>
                <a:cs typeface="Georgia"/>
              </a:rPr>
              <a:t>During </a:t>
            </a:r>
            <a:r>
              <a:rPr sz="1800" spc="-30" dirty="0">
                <a:latin typeface="Georgia"/>
                <a:cs typeface="Georgia"/>
              </a:rPr>
              <a:t>germination </a:t>
            </a:r>
            <a:r>
              <a:rPr sz="1800" spc="-20" dirty="0">
                <a:latin typeface="Georgia"/>
                <a:cs typeface="Georgia"/>
              </a:rPr>
              <a:t>of </a:t>
            </a:r>
            <a:r>
              <a:rPr sz="1800" spc="-30" dirty="0">
                <a:latin typeface="Georgia"/>
                <a:cs typeface="Georgia"/>
              </a:rPr>
              <a:t>barley </a:t>
            </a:r>
            <a:r>
              <a:rPr sz="1800" spc="-35" dirty="0">
                <a:latin typeface="Georgia"/>
                <a:cs typeface="Georgia"/>
              </a:rPr>
              <a:t>seeds,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spc="-30" dirty="0">
                <a:latin typeface="Georgia"/>
                <a:cs typeface="Georgia"/>
              </a:rPr>
              <a:t>starch </a:t>
            </a:r>
            <a:r>
              <a:rPr sz="1800" spc="-40" dirty="0">
                <a:latin typeface="Georgia"/>
                <a:cs typeface="Georgia"/>
              </a:rPr>
              <a:t>goes </a:t>
            </a:r>
            <a:r>
              <a:rPr sz="1800" spc="-20" dirty="0">
                <a:latin typeface="Georgia"/>
                <a:cs typeface="Georgia"/>
              </a:rPr>
              <a:t>through </a:t>
            </a:r>
            <a:r>
              <a:rPr sz="1800" spc="-40" dirty="0">
                <a:latin typeface="Georgia"/>
                <a:cs typeface="Georgia"/>
              </a:rPr>
              <a:t>hydrolysis </a:t>
            </a:r>
            <a:r>
              <a:rPr sz="1800" spc="-5" dirty="0">
                <a:latin typeface="Georgia"/>
                <a:cs typeface="Georgia"/>
              </a:rPr>
              <a:t>to </a:t>
            </a:r>
            <a:r>
              <a:rPr sz="1800" spc="-30" dirty="0">
                <a:latin typeface="Georgia"/>
                <a:cs typeface="Georgia"/>
              </a:rPr>
              <a:t>form  maltose. This </a:t>
            </a:r>
            <a:r>
              <a:rPr sz="1800" spc="-35" dirty="0">
                <a:latin typeface="Georgia"/>
                <a:cs typeface="Georgia"/>
              </a:rPr>
              <a:t>process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20" dirty="0">
                <a:latin typeface="Georgia"/>
                <a:cs typeface="Georgia"/>
              </a:rPr>
              <a:t>halted by drying </a:t>
            </a:r>
            <a:r>
              <a:rPr sz="1800" spc="-25" dirty="0">
                <a:latin typeface="Georgia"/>
                <a:cs typeface="Georgia"/>
              </a:rPr>
              <a:t>and roasting </a:t>
            </a:r>
            <a:r>
              <a:rPr sz="1800" spc="-35" dirty="0">
                <a:latin typeface="Georgia"/>
                <a:cs typeface="Georgia"/>
              </a:rPr>
              <a:t>barley seeds </a:t>
            </a:r>
            <a:r>
              <a:rPr sz="1800" spc="-30" dirty="0">
                <a:latin typeface="Georgia"/>
                <a:cs typeface="Georgia"/>
              </a:rPr>
              <a:t>prior </a:t>
            </a:r>
            <a:r>
              <a:rPr sz="1800" spc="-15" dirty="0">
                <a:latin typeface="Georgia"/>
                <a:cs typeface="Georgia"/>
              </a:rPr>
              <a:t>to </a:t>
            </a:r>
            <a:r>
              <a:rPr sz="1800" spc="-20" dirty="0">
                <a:latin typeface="Georgia"/>
                <a:cs typeface="Georgia"/>
              </a:rPr>
              <a:t>their  </a:t>
            </a:r>
            <a:r>
              <a:rPr sz="1800" spc="-25" dirty="0">
                <a:latin typeface="Georgia"/>
                <a:cs typeface="Georgia"/>
              </a:rPr>
              <a:t>germination.</a:t>
            </a:r>
            <a:endParaRPr sz="1800">
              <a:latin typeface="Georgia"/>
              <a:cs typeface="Georgia"/>
            </a:endParaRPr>
          </a:p>
          <a:p>
            <a:pPr marL="299085" indent="-287020" algn="just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299720" algn="l"/>
              </a:tabLst>
            </a:pPr>
            <a:r>
              <a:rPr sz="1800" spc="25" dirty="0">
                <a:latin typeface="Georgia"/>
                <a:cs typeface="Georgia"/>
              </a:rPr>
              <a:t>One </a:t>
            </a:r>
            <a:r>
              <a:rPr sz="1800" spc="-2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spc="-25" dirty="0">
                <a:latin typeface="Georgia"/>
                <a:cs typeface="Georgia"/>
              </a:rPr>
              <a:t>anomeric </a:t>
            </a:r>
            <a:r>
              <a:rPr sz="1800" spc="-35" dirty="0">
                <a:latin typeface="Georgia"/>
                <a:cs typeface="Georgia"/>
              </a:rPr>
              <a:t>carbons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35" dirty="0">
                <a:latin typeface="Georgia"/>
                <a:cs typeface="Georgia"/>
              </a:rPr>
              <a:t>free, </a:t>
            </a:r>
            <a:r>
              <a:rPr sz="1800" spc="-25" dirty="0">
                <a:latin typeface="Georgia"/>
                <a:cs typeface="Georgia"/>
              </a:rPr>
              <a:t>so </a:t>
            </a:r>
            <a:r>
              <a:rPr sz="1800" i="1" spc="55" dirty="0">
                <a:solidFill>
                  <a:srgbClr val="C00000"/>
                </a:solidFill>
                <a:latin typeface="Times New Roman"/>
                <a:cs typeface="Times New Roman"/>
              </a:rPr>
              <a:t>maltose </a:t>
            </a:r>
            <a:r>
              <a:rPr sz="1800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is a </a:t>
            </a:r>
            <a:r>
              <a:rPr sz="1800" i="1" spc="25" dirty="0">
                <a:solidFill>
                  <a:srgbClr val="C00000"/>
                </a:solidFill>
                <a:latin typeface="Times New Roman"/>
                <a:cs typeface="Times New Roman"/>
              </a:rPr>
              <a:t>reducing</a:t>
            </a:r>
            <a:r>
              <a:rPr sz="1800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sugar.</a:t>
            </a:r>
            <a:endParaRPr sz="1800">
              <a:latin typeface="Times New Roman"/>
              <a:cs typeface="Times New Roman"/>
            </a:endParaRPr>
          </a:p>
          <a:p>
            <a:pPr marL="299085" algn="just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Georgia"/>
                <a:cs typeface="Georgia"/>
              </a:rPr>
              <a:t>Osazone </a:t>
            </a:r>
            <a:r>
              <a:rPr sz="1800" spc="-45" dirty="0">
                <a:solidFill>
                  <a:srgbClr val="C00000"/>
                </a:solidFill>
                <a:latin typeface="Georgia"/>
                <a:cs typeface="Georgia"/>
              </a:rPr>
              <a:t>test:- </a:t>
            </a:r>
            <a:r>
              <a:rPr sz="1800" spc="-55" dirty="0">
                <a:solidFill>
                  <a:srgbClr val="C00000"/>
                </a:solidFill>
                <a:latin typeface="Georgia"/>
                <a:cs typeface="Georgia"/>
              </a:rPr>
              <a:t>Star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shaped or </a:t>
            </a:r>
            <a:r>
              <a:rPr sz="1800" spc="-20" dirty="0">
                <a:solidFill>
                  <a:srgbClr val="C00000"/>
                </a:solidFill>
                <a:latin typeface="Georgia"/>
                <a:cs typeface="Georgia"/>
              </a:rPr>
              <a:t>flower</a:t>
            </a:r>
            <a:r>
              <a:rPr sz="1800" spc="-3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800" spc="-30" dirty="0">
                <a:solidFill>
                  <a:srgbClr val="C00000"/>
                </a:solidFill>
                <a:latin typeface="Georgia"/>
                <a:cs typeface="Georgia"/>
              </a:rPr>
              <a:t>petal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shaped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19600" y="4495799"/>
            <a:ext cx="4495800" cy="2362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930909"/>
            <a:ext cx="34874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80" dirty="0"/>
              <a:t>Lactose </a:t>
            </a:r>
            <a:r>
              <a:rPr i="1" spc="125" dirty="0">
                <a:latin typeface="Times New Roman"/>
                <a:cs typeface="Times New Roman"/>
              </a:rPr>
              <a:t>(galactose+</a:t>
            </a:r>
            <a:r>
              <a:rPr i="1" spc="-345" dirty="0">
                <a:latin typeface="Times New Roman"/>
                <a:cs typeface="Times New Roman"/>
              </a:rPr>
              <a:t> </a:t>
            </a:r>
            <a:r>
              <a:rPr i="1" spc="114" dirty="0">
                <a:latin typeface="Times New Roman"/>
                <a:cs typeface="Times New Roman"/>
              </a:rPr>
              <a:t>glucose)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131" y="1238758"/>
            <a:ext cx="8415655" cy="247840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95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Georgia"/>
                <a:cs typeface="Georgia"/>
              </a:rPr>
              <a:t>Lactose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20" dirty="0">
                <a:latin typeface="Georgia"/>
                <a:cs typeface="Georgia"/>
              </a:rPr>
              <a:t>known </a:t>
            </a:r>
            <a:r>
              <a:rPr sz="1800" spc="-50" dirty="0">
                <a:latin typeface="Georgia"/>
                <a:cs typeface="Georgia"/>
              </a:rPr>
              <a:t>as </a:t>
            </a:r>
            <a:r>
              <a:rPr sz="1800" spc="-20" dirty="0">
                <a:latin typeface="Georgia"/>
                <a:cs typeface="Georgia"/>
              </a:rPr>
              <a:t>milk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90" dirty="0">
                <a:latin typeface="Georgia"/>
                <a:cs typeface="Georgia"/>
              </a:rPr>
              <a:t>sugar.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695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800" spc="-65" dirty="0">
                <a:latin typeface="Georgia"/>
                <a:cs typeface="Georgia"/>
              </a:rPr>
              <a:t>It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20" dirty="0">
                <a:latin typeface="Georgia"/>
                <a:cs typeface="Georgia"/>
              </a:rPr>
              <a:t>found in milk </a:t>
            </a:r>
            <a:r>
              <a:rPr sz="1800" spc="-25" dirty="0">
                <a:latin typeface="Georgia"/>
                <a:cs typeface="Georgia"/>
              </a:rPr>
              <a:t>and </a:t>
            </a:r>
            <a:r>
              <a:rPr sz="1800" spc="-20" dirty="0">
                <a:latin typeface="Georgia"/>
                <a:cs typeface="Georgia"/>
              </a:rPr>
              <a:t>milk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products.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710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spc="-25" dirty="0">
                <a:latin typeface="Georgia"/>
                <a:cs typeface="Georgia"/>
              </a:rPr>
              <a:t>glycosidic </a:t>
            </a:r>
            <a:r>
              <a:rPr sz="1800" spc="-10" dirty="0">
                <a:latin typeface="Georgia"/>
                <a:cs typeface="Georgia"/>
              </a:rPr>
              <a:t>bond </a:t>
            </a:r>
            <a:r>
              <a:rPr sz="1800" spc="-40" dirty="0">
                <a:latin typeface="Georgia"/>
                <a:cs typeface="Georgia"/>
              </a:rPr>
              <a:t>is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55" dirty="0">
                <a:latin typeface="Georgia"/>
                <a:cs typeface="Georgia"/>
              </a:rPr>
              <a:t>(1</a:t>
            </a:r>
            <a:r>
              <a:rPr sz="1800" spc="-55" dirty="0">
                <a:latin typeface="Times New Roman"/>
                <a:cs typeface="Times New Roman"/>
              </a:rPr>
              <a:t>→</a:t>
            </a:r>
            <a:r>
              <a:rPr sz="1800" spc="-55" dirty="0">
                <a:latin typeface="Georgia"/>
                <a:cs typeface="Georgia"/>
              </a:rPr>
              <a:t>4).</a:t>
            </a:r>
            <a:endParaRPr sz="1800">
              <a:latin typeface="Georgia"/>
              <a:cs typeface="Georgia"/>
            </a:endParaRPr>
          </a:p>
          <a:p>
            <a:pPr marL="299085" marR="5080" indent="-287020">
              <a:lnSpc>
                <a:spcPct val="100000"/>
              </a:lnSpc>
              <a:spcBef>
                <a:spcPts val="695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Georgia"/>
                <a:cs typeface="Georgia"/>
              </a:rPr>
              <a:t>An </a:t>
            </a:r>
            <a:r>
              <a:rPr sz="1800" spc="-25" dirty="0">
                <a:latin typeface="Georgia"/>
                <a:cs typeface="Georgia"/>
              </a:rPr>
              <a:t>intolerance </a:t>
            </a:r>
            <a:r>
              <a:rPr sz="1800" spc="-5" dirty="0">
                <a:latin typeface="Georgia"/>
                <a:cs typeface="Georgia"/>
              </a:rPr>
              <a:t>to </a:t>
            </a:r>
            <a:r>
              <a:rPr sz="1800" spc="-20" dirty="0">
                <a:latin typeface="Georgia"/>
                <a:cs typeface="Georgia"/>
              </a:rPr>
              <a:t>lactose can occur in </a:t>
            </a:r>
            <a:r>
              <a:rPr sz="1800" spc="-15" dirty="0">
                <a:latin typeface="Georgia"/>
                <a:cs typeface="Georgia"/>
              </a:rPr>
              <a:t>people </a:t>
            </a:r>
            <a:r>
              <a:rPr sz="1800" spc="-10" dirty="0">
                <a:latin typeface="Georgia"/>
                <a:cs typeface="Georgia"/>
              </a:rPr>
              <a:t>who </a:t>
            </a:r>
            <a:r>
              <a:rPr sz="1800" spc="-20" dirty="0">
                <a:latin typeface="Georgia"/>
                <a:cs typeface="Georgia"/>
              </a:rPr>
              <a:t>inherit </a:t>
            </a:r>
            <a:r>
              <a:rPr sz="1800" spc="-25" dirty="0">
                <a:latin typeface="Georgia"/>
                <a:cs typeface="Georgia"/>
              </a:rPr>
              <a:t>or </a:t>
            </a:r>
            <a:r>
              <a:rPr sz="1800" spc="-20" dirty="0">
                <a:latin typeface="Georgia"/>
                <a:cs typeface="Georgia"/>
              </a:rPr>
              <a:t>lose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20" dirty="0">
                <a:latin typeface="Georgia"/>
                <a:cs typeface="Georgia"/>
              </a:rPr>
              <a:t>ability </a:t>
            </a:r>
            <a:r>
              <a:rPr sz="1800" spc="-5" dirty="0">
                <a:latin typeface="Georgia"/>
                <a:cs typeface="Georgia"/>
              </a:rPr>
              <a:t>to  </a:t>
            </a:r>
            <a:r>
              <a:rPr sz="1800" spc="-25" dirty="0">
                <a:latin typeface="Georgia"/>
                <a:cs typeface="Georgia"/>
              </a:rPr>
              <a:t>produce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enzyme </a:t>
            </a:r>
            <a:r>
              <a:rPr sz="1800" spc="-20" dirty="0">
                <a:latin typeface="Georgia"/>
                <a:cs typeface="Georgia"/>
              </a:rPr>
              <a:t>lactase </a:t>
            </a:r>
            <a:r>
              <a:rPr sz="1800" spc="-5" dirty="0">
                <a:latin typeface="Georgia"/>
                <a:cs typeface="Georgia"/>
              </a:rPr>
              <a:t>that </a:t>
            </a:r>
            <a:r>
              <a:rPr sz="1800" spc="-30" dirty="0">
                <a:latin typeface="Georgia"/>
                <a:cs typeface="Georgia"/>
              </a:rPr>
              <a:t>hydrolyzes </a:t>
            </a:r>
            <a:r>
              <a:rPr sz="1800" spc="-20" dirty="0">
                <a:latin typeface="Georgia"/>
                <a:cs typeface="Georgia"/>
              </a:rPr>
              <a:t>lactose </a:t>
            </a:r>
            <a:r>
              <a:rPr sz="1800" spc="-15" dirty="0">
                <a:latin typeface="Georgia"/>
                <a:cs typeface="Georgia"/>
              </a:rPr>
              <a:t>into </a:t>
            </a:r>
            <a:r>
              <a:rPr sz="1800" spc="-25" dirty="0">
                <a:latin typeface="Georgia"/>
                <a:cs typeface="Georgia"/>
              </a:rPr>
              <a:t>its </a:t>
            </a:r>
            <a:r>
              <a:rPr sz="1800" spc="-30" dirty="0">
                <a:latin typeface="Georgia"/>
                <a:cs typeface="Georgia"/>
              </a:rPr>
              <a:t>monosaccharide</a:t>
            </a:r>
            <a:r>
              <a:rPr sz="1800" spc="10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units.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700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800" spc="25" dirty="0">
                <a:latin typeface="Georgia"/>
                <a:cs typeface="Georgia"/>
              </a:rPr>
              <a:t>One </a:t>
            </a:r>
            <a:r>
              <a:rPr sz="1800" spc="-15" dirty="0">
                <a:latin typeface="Georgia"/>
                <a:cs typeface="Georgia"/>
              </a:rPr>
              <a:t>of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25" dirty="0">
                <a:latin typeface="Georgia"/>
                <a:cs typeface="Georgia"/>
              </a:rPr>
              <a:t>anomeric carbons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30" dirty="0">
                <a:latin typeface="Georgia"/>
                <a:cs typeface="Georgia"/>
              </a:rPr>
              <a:t>free, </a:t>
            </a:r>
            <a:r>
              <a:rPr sz="1800" spc="-25" dirty="0">
                <a:latin typeface="Georgia"/>
                <a:cs typeface="Georgia"/>
              </a:rPr>
              <a:t>so</a:t>
            </a:r>
            <a:r>
              <a:rPr sz="1800" spc="-155" dirty="0">
                <a:latin typeface="Georgia"/>
                <a:cs typeface="Georgia"/>
              </a:rPr>
              <a:t> </a:t>
            </a:r>
            <a:r>
              <a:rPr sz="1800" i="1" spc="35" dirty="0">
                <a:solidFill>
                  <a:srgbClr val="C00000"/>
                </a:solidFill>
                <a:latin typeface="Times New Roman"/>
                <a:cs typeface="Times New Roman"/>
              </a:rPr>
              <a:t>lactose </a:t>
            </a:r>
            <a:r>
              <a:rPr sz="1800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is a </a:t>
            </a:r>
            <a:r>
              <a:rPr sz="1800" i="1" spc="25" dirty="0">
                <a:solidFill>
                  <a:srgbClr val="C00000"/>
                </a:solidFill>
                <a:latin typeface="Times New Roman"/>
                <a:cs typeface="Times New Roman"/>
              </a:rPr>
              <a:t>reducing </a:t>
            </a:r>
            <a:r>
              <a:rPr sz="1800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sugar</a:t>
            </a:r>
            <a:r>
              <a:rPr sz="1800" spc="-10" dirty="0"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695"/>
              </a:spcBef>
              <a:buFont typeface="Times New Roman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eorgia"/>
                <a:cs typeface="Georgia"/>
              </a:rPr>
              <a:t>Osazone </a:t>
            </a:r>
            <a:r>
              <a:rPr sz="1800" spc="-25" dirty="0">
                <a:latin typeface="Georgia"/>
                <a:cs typeface="Georgia"/>
              </a:rPr>
              <a:t>test </a:t>
            </a:r>
            <a:r>
              <a:rPr sz="1800" spc="-260" dirty="0">
                <a:latin typeface="Georgia"/>
                <a:cs typeface="Georgia"/>
              </a:rPr>
              <a:t>–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70" dirty="0">
                <a:solidFill>
                  <a:srgbClr val="C00000"/>
                </a:solidFill>
                <a:latin typeface="Georgia"/>
                <a:cs typeface="Georgia"/>
              </a:rPr>
              <a:t>Powder </a:t>
            </a:r>
            <a:r>
              <a:rPr sz="1800" spc="-45" dirty="0">
                <a:solidFill>
                  <a:srgbClr val="C00000"/>
                </a:solidFill>
                <a:latin typeface="Georgia"/>
                <a:cs typeface="Georgia"/>
              </a:rPr>
              <a:t>Puff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or hedgehog</a:t>
            </a:r>
            <a:r>
              <a:rPr sz="1800" spc="-18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shaped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7400" y="4038600"/>
            <a:ext cx="4619244" cy="2561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0" y="4038600"/>
            <a:ext cx="243840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429000" y="4419600"/>
            <a:ext cx="1524000" cy="1522730"/>
            <a:chOff x="3429000" y="4419600"/>
            <a:chExt cx="1524000" cy="1522730"/>
          </a:xfrm>
        </p:grpSpPr>
        <p:sp>
          <p:nvSpPr>
            <p:cNvPr id="9" name="object 9"/>
            <p:cNvSpPr/>
            <p:nvPr/>
          </p:nvSpPr>
          <p:spPr>
            <a:xfrm>
              <a:off x="3429000" y="5830341"/>
              <a:ext cx="92328" cy="1117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9988" y="4419600"/>
              <a:ext cx="1492885" cy="1492250"/>
            </a:xfrm>
            <a:custGeom>
              <a:avLst/>
              <a:gdLst/>
              <a:ahLst/>
              <a:cxnLst/>
              <a:rect l="l" t="t" r="r" b="b"/>
              <a:pathLst>
                <a:path w="1492885" h="1492250">
                  <a:moveTo>
                    <a:pt x="1481074" y="0"/>
                  </a:moveTo>
                  <a:lnTo>
                    <a:pt x="7492" y="1467916"/>
                  </a:lnTo>
                  <a:lnTo>
                    <a:pt x="0" y="1491653"/>
                  </a:lnTo>
                  <a:lnTo>
                    <a:pt x="19176" y="1488782"/>
                  </a:lnTo>
                  <a:lnTo>
                    <a:pt x="1492758" y="20827"/>
                  </a:lnTo>
                  <a:lnTo>
                    <a:pt x="148107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029200" y="4419600"/>
            <a:ext cx="1600200" cy="1295400"/>
            <a:chOff x="5029200" y="4419600"/>
            <a:chExt cx="1600200" cy="1295400"/>
          </a:xfrm>
        </p:grpSpPr>
        <p:sp>
          <p:nvSpPr>
            <p:cNvPr id="12" name="object 12"/>
            <p:cNvSpPr/>
            <p:nvPr/>
          </p:nvSpPr>
          <p:spPr>
            <a:xfrm>
              <a:off x="6522592" y="5617273"/>
              <a:ext cx="106552" cy="974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9200" y="4419600"/>
              <a:ext cx="1565275" cy="1267460"/>
            </a:xfrm>
            <a:custGeom>
              <a:avLst/>
              <a:gdLst/>
              <a:ahLst/>
              <a:cxnLst/>
              <a:rect l="l" t="t" r="r" b="b"/>
              <a:pathLst>
                <a:path w="1565275" h="1267460">
                  <a:moveTo>
                    <a:pt x="14604" y="0"/>
                  </a:moveTo>
                  <a:lnTo>
                    <a:pt x="0" y="17144"/>
                  </a:lnTo>
                  <a:lnTo>
                    <a:pt x="1542923" y="1263510"/>
                  </a:lnTo>
                  <a:lnTo>
                    <a:pt x="1565148" y="1267079"/>
                  </a:lnTo>
                  <a:lnTo>
                    <a:pt x="1557401" y="1246339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63369" y="5928156"/>
            <a:ext cx="22174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Homoglycan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Or  </a:t>
            </a:r>
            <a:r>
              <a:rPr sz="2000" b="1" spc="-20" dirty="0">
                <a:solidFill>
                  <a:srgbClr val="006FC0"/>
                </a:solidFill>
                <a:latin typeface="Carlito"/>
                <a:cs typeface="Carlito"/>
              </a:rPr>
              <a:t>H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o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m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opo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l</a:t>
            </a:r>
            <a:r>
              <a:rPr sz="2000" b="1" spc="-30" dirty="0">
                <a:solidFill>
                  <a:srgbClr val="006FC0"/>
                </a:solidFill>
                <a:latin typeface="Carlito"/>
                <a:cs typeface="Carlito"/>
              </a:rPr>
              <a:t>y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s</a:t>
            </a:r>
            <a:r>
              <a:rPr sz="2000" b="1" spc="-20" dirty="0">
                <a:solidFill>
                  <a:srgbClr val="006FC0"/>
                </a:solidFill>
                <a:latin typeface="Carlito"/>
                <a:cs typeface="Carlito"/>
              </a:rPr>
              <a:t>a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cc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h</a:t>
            </a:r>
            <a:r>
              <a:rPr sz="2000" b="1" spc="-20" dirty="0">
                <a:solidFill>
                  <a:srgbClr val="006FC0"/>
                </a:solidFill>
                <a:latin typeface="Carlito"/>
                <a:cs typeface="Carlito"/>
              </a:rPr>
              <a:t>ar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i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d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88989" y="5773013"/>
            <a:ext cx="229616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006FC0"/>
                </a:solidFill>
                <a:latin typeface="Carlito"/>
                <a:cs typeface="Carlito"/>
              </a:rPr>
              <a:t>Heteroglycan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 Or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006FC0"/>
                </a:solidFill>
                <a:latin typeface="Carlito"/>
                <a:cs typeface="Carlito"/>
              </a:rPr>
              <a:t>Heteropolysaccharide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8091" y="905636"/>
            <a:ext cx="3219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4607A"/>
                </a:solidFill>
                <a:latin typeface="Arial"/>
                <a:cs typeface="Arial"/>
              </a:rPr>
              <a:t>3.</a:t>
            </a:r>
            <a:r>
              <a:rPr sz="2800" spc="-85" dirty="0">
                <a:solidFill>
                  <a:srgbClr val="04607A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Arial"/>
                <a:cs typeface="Arial"/>
              </a:rPr>
              <a:t>Polysaccharides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6963" y="1362202"/>
            <a:ext cx="8566150" cy="24358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73025" algn="just">
              <a:lnSpc>
                <a:spcPts val="1939"/>
              </a:lnSpc>
              <a:spcBef>
                <a:spcPts val="345"/>
              </a:spcBef>
            </a:pPr>
            <a:r>
              <a:rPr sz="1800" b="1" i="1" spc="90" dirty="0">
                <a:solidFill>
                  <a:srgbClr val="CC0066"/>
                </a:solidFill>
                <a:latin typeface="Times New Roman"/>
                <a:cs typeface="Times New Roman"/>
              </a:rPr>
              <a:t>Polysaccharides </a:t>
            </a:r>
            <a:r>
              <a:rPr sz="1800" spc="-45" dirty="0">
                <a:solidFill>
                  <a:srgbClr val="CC0066"/>
                </a:solidFill>
                <a:latin typeface="Georgia"/>
                <a:cs typeface="Georgia"/>
              </a:rPr>
              <a:t>are large </a:t>
            </a:r>
            <a:r>
              <a:rPr sz="1800" spc="-20" dirty="0">
                <a:solidFill>
                  <a:srgbClr val="CC0066"/>
                </a:solidFill>
                <a:latin typeface="Georgia"/>
                <a:cs typeface="Georgia"/>
              </a:rPr>
              <a:t>molecules containing </a:t>
            </a:r>
            <a:r>
              <a:rPr sz="1800" spc="-175" dirty="0">
                <a:solidFill>
                  <a:srgbClr val="CC0066"/>
                </a:solidFill>
                <a:latin typeface="Georgia"/>
                <a:cs typeface="Georgia"/>
              </a:rPr>
              <a:t>10 </a:t>
            </a:r>
            <a:r>
              <a:rPr sz="1800" spc="-30" dirty="0">
                <a:solidFill>
                  <a:srgbClr val="CC0066"/>
                </a:solidFill>
                <a:latin typeface="Georgia"/>
                <a:cs typeface="Georgia"/>
              </a:rPr>
              <a:t>or </a:t>
            </a:r>
            <a:r>
              <a:rPr sz="1800" spc="-35" dirty="0">
                <a:solidFill>
                  <a:srgbClr val="CC0066"/>
                </a:solidFill>
                <a:latin typeface="Georgia"/>
                <a:cs typeface="Georgia"/>
              </a:rPr>
              <a:t>more </a:t>
            </a:r>
            <a:r>
              <a:rPr sz="1800" spc="-25" dirty="0">
                <a:solidFill>
                  <a:srgbClr val="CC0066"/>
                </a:solidFill>
                <a:latin typeface="Georgia"/>
                <a:cs typeface="Georgia"/>
              </a:rPr>
              <a:t>monosaccharide units.  </a:t>
            </a:r>
            <a:r>
              <a:rPr sz="1800" spc="-40" dirty="0">
                <a:solidFill>
                  <a:srgbClr val="CC0066"/>
                </a:solidFill>
                <a:latin typeface="Georgia"/>
                <a:cs typeface="Georgia"/>
              </a:rPr>
              <a:t>Carbohydrate </a:t>
            </a:r>
            <a:r>
              <a:rPr sz="1800" spc="-25" dirty="0">
                <a:solidFill>
                  <a:srgbClr val="CC0066"/>
                </a:solidFill>
                <a:latin typeface="Georgia"/>
                <a:cs typeface="Georgia"/>
              </a:rPr>
              <a:t>units </a:t>
            </a:r>
            <a:r>
              <a:rPr sz="1800" spc="-45" dirty="0">
                <a:solidFill>
                  <a:srgbClr val="CC0066"/>
                </a:solidFill>
                <a:latin typeface="Georgia"/>
                <a:cs typeface="Georgia"/>
              </a:rPr>
              <a:t>are </a:t>
            </a:r>
            <a:r>
              <a:rPr sz="1800" spc="-15" dirty="0">
                <a:solidFill>
                  <a:srgbClr val="CC0066"/>
                </a:solidFill>
                <a:latin typeface="Georgia"/>
                <a:cs typeface="Georgia"/>
              </a:rPr>
              <a:t>connected </a:t>
            </a:r>
            <a:r>
              <a:rPr sz="1800" spc="-25" dirty="0">
                <a:solidFill>
                  <a:srgbClr val="CC0066"/>
                </a:solidFill>
                <a:latin typeface="Georgia"/>
                <a:cs typeface="Georgia"/>
              </a:rPr>
              <a:t>in </a:t>
            </a:r>
            <a:r>
              <a:rPr sz="1800" spc="-10" dirty="0">
                <a:solidFill>
                  <a:srgbClr val="CC0066"/>
                </a:solidFill>
                <a:latin typeface="Georgia"/>
                <a:cs typeface="Georgia"/>
              </a:rPr>
              <a:t>one </a:t>
            </a:r>
            <a:r>
              <a:rPr sz="1800" spc="-15" dirty="0">
                <a:solidFill>
                  <a:srgbClr val="CC0066"/>
                </a:solidFill>
                <a:latin typeface="Georgia"/>
                <a:cs typeface="Georgia"/>
              </a:rPr>
              <a:t>continuous </a:t>
            </a:r>
            <a:r>
              <a:rPr sz="1800" spc="-25" dirty="0">
                <a:solidFill>
                  <a:srgbClr val="CC0066"/>
                </a:solidFill>
                <a:latin typeface="Georgia"/>
                <a:cs typeface="Georgia"/>
              </a:rPr>
              <a:t>chain or </a:t>
            </a:r>
            <a:r>
              <a:rPr sz="1800" dirty="0">
                <a:solidFill>
                  <a:srgbClr val="CC0066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CC0066"/>
                </a:solidFill>
                <a:latin typeface="Georgia"/>
                <a:cs typeface="Georgia"/>
              </a:rPr>
              <a:t>chain </a:t>
            </a:r>
            <a:r>
              <a:rPr sz="1800" spc="-20" dirty="0">
                <a:solidFill>
                  <a:srgbClr val="CC0066"/>
                </a:solidFill>
                <a:latin typeface="Georgia"/>
                <a:cs typeface="Georgia"/>
              </a:rPr>
              <a:t>can be  </a:t>
            </a:r>
            <a:r>
              <a:rPr sz="1800" spc="-25" dirty="0">
                <a:solidFill>
                  <a:srgbClr val="CC0066"/>
                </a:solidFill>
                <a:latin typeface="Georgia"/>
                <a:cs typeface="Georgia"/>
              </a:rPr>
              <a:t>branched.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Georgia"/>
              <a:cs typeface="Georgia"/>
            </a:endParaRPr>
          </a:p>
          <a:p>
            <a:pPr marL="942340" marR="374015" indent="-457834">
              <a:lnSpc>
                <a:spcPct val="100000"/>
              </a:lnSpc>
              <a:buAutoNum type="arabicPeriod"/>
              <a:tabLst>
                <a:tab pos="942340" algn="l"/>
                <a:tab pos="942975" algn="l"/>
              </a:tabLst>
            </a:pPr>
            <a:r>
              <a:rPr sz="1800" b="1" i="1" spc="110" dirty="0">
                <a:solidFill>
                  <a:srgbClr val="0000FF"/>
                </a:solidFill>
                <a:latin typeface="Times New Roman"/>
                <a:cs typeface="Times New Roman"/>
              </a:rPr>
              <a:t>Storage </a:t>
            </a:r>
            <a:r>
              <a:rPr sz="1800" b="1" i="1" spc="105" dirty="0">
                <a:solidFill>
                  <a:srgbClr val="0000FF"/>
                </a:solidFill>
                <a:latin typeface="Times New Roman"/>
                <a:cs typeface="Times New Roman"/>
              </a:rPr>
              <a:t>polysaccharides </a:t>
            </a:r>
            <a:r>
              <a:rPr sz="1800" spc="-20" dirty="0">
                <a:solidFill>
                  <a:srgbClr val="0000FF"/>
                </a:solidFill>
                <a:latin typeface="Georgia"/>
                <a:cs typeface="Georgia"/>
              </a:rPr>
              <a:t>contain only </a:t>
            </a:r>
            <a:r>
              <a:rPr sz="1800" spc="-45" dirty="0">
                <a:solidFill>
                  <a:srgbClr val="0000FF"/>
                </a:solidFill>
                <a:latin typeface="Georgia"/>
                <a:cs typeface="Georgia"/>
              </a:rPr>
              <a:t>α- </a:t>
            </a:r>
            <a:r>
              <a:rPr sz="1800" spc="-25" dirty="0">
                <a:solidFill>
                  <a:srgbClr val="0000FF"/>
                </a:solidFill>
                <a:latin typeface="Georgia"/>
                <a:cs typeface="Georgia"/>
              </a:rPr>
              <a:t>glucose </a:t>
            </a:r>
            <a:r>
              <a:rPr sz="1800" spc="-30" dirty="0">
                <a:solidFill>
                  <a:srgbClr val="0000FF"/>
                </a:solidFill>
                <a:latin typeface="Georgia"/>
                <a:cs typeface="Georgia"/>
              </a:rPr>
              <a:t>units. </a:t>
            </a:r>
            <a:r>
              <a:rPr sz="1800" spc="-35" dirty="0">
                <a:solidFill>
                  <a:srgbClr val="0000FF"/>
                </a:solidFill>
                <a:latin typeface="Georgia"/>
                <a:cs typeface="Georgia"/>
              </a:rPr>
              <a:t>Three</a:t>
            </a:r>
            <a:r>
              <a:rPr sz="1800" spc="-2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30" dirty="0">
                <a:solidFill>
                  <a:srgbClr val="0000FF"/>
                </a:solidFill>
                <a:latin typeface="Georgia"/>
                <a:cs typeface="Georgia"/>
              </a:rPr>
              <a:t>important  </a:t>
            </a:r>
            <a:r>
              <a:rPr sz="1800" spc="-20" dirty="0">
                <a:solidFill>
                  <a:srgbClr val="0000FF"/>
                </a:solidFill>
                <a:latin typeface="Georgia"/>
                <a:cs typeface="Georgia"/>
              </a:rPr>
              <a:t>ones </a:t>
            </a:r>
            <a:r>
              <a:rPr sz="1800" spc="-40" dirty="0">
                <a:solidFill>
                  <a:srgbClr val="0000FF"/>
                </a:solidFill>
                <a:latin typeface="Georgia"/>
                <a:cs typeface="Georgia"/>
              </a:rPr>
              <a:t>are </a:t>
            </a:r>
            <a:r>
              <a:rPr sz="1800" spc="-25" dirty="0">
                <a:solidFill>
                  <a:srgbClr val="0000FF"/>
                </a:solidFill>
                <a:latin typeface="Georgia"/>
                <a:cs typeface="Georgia"/>
              </a:rPr>
              <a:t>starch, </a:t>
            </a:r>
            <a:r>
              <a:rPr sz="1800" spc="-30" dirty="0">
                <a:solidFill>
                  <a:srgbClr val="0000FF"/>
                </a:solidFill>
                <a:latin typeface="Georgia"/>
                <a:cs typeface="Georgia"/>
              </a:rPr>
              <a:t>glycogen, </a:t>
            </a:r>
            <a:r>
              <a:rPr sz="1800" spc="-25" dirty="0">
                <a:solidFill>
                  <a:srgbClr val="0000FF"/>
                </a:solidFill>
                <a:latin typeface="Georgia"/>
                <a:cs typeface="Georgia"/>
              </a:rPr>
              <a:t>and</a:t>
            </a:r>
            <a:r>
              <a:rPr sz="1800" spc="-204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Georgia"/>
                <a:cs typeface="Georgia"/>
              </a:rPr>
              <a:t>amylopectin.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1850">
              <a:latin typeface="Georgia"/>
              <a:cs typeface="Georgia"/>
            </a:endParaRPr>
          </a:p>
          <a:p>
            <a:pPr marL="942340" indent="-458470">
              <a:lnSpc>
                <a:spcPts val="2140"/>
              </a:lnSpc>
              <a:buAutoNum type="arabicPeriod"/>
              <a:tabLst>
                <a:tab pos="942340" algn="l"/>
                <a:tab pos="942975" algn="l"/>
                <a:tab pos="5632450" algn="l"/>
              </a:tabLst>
            </a:pPr>
            <a:r>
              <a:rPr sz="1800" b="1" i="1" spc="105" dirty="0">
                <a:solidFill>
                  <a:srgbClr val="00AE50"/>
                </a:solidFill>
                <a:latin typeface="Times New Roman"/>
                <a:cs typeface="Times New Roman"/>
              </a:rPr>
              <a:t>Structural polysaccharides </a:t>
            </a:r>
            <a:r>
              <a:rPr sz="1800" spc="-20" dirty="0">
                <a:solidFill>
                  <a:srgbClr val="00AE50"/>
                </a:solidFill>
                <a:latin typeface="Georgia"/>
                <a:cs typeface="Georgia"/>
              </a:rPr>
              <a:t>contain </a:t>
            </a:r>
            <a:r>
              <a:rPr sz="1800" spc="85" dirty="0">
                <a:solidFill>
                  <a:srgbClr val="00AE50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00AE50"/>
                </a:solidFill>
                <a:latin typeface="Georgia"/>
                <a:cs typeface="Georgia"/>
              </a:rPr>
              <a:t>only</a:t>
            </a:r>
            <a:r>
              <a:rPr sz="1800" spc="204" dirty="0">
                <a:solidFill>
                  <a:srgbClr val="00AE50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00AE50"/>
                </a:solidFill>
                <a:latin typeface="Georgia"/>
                <a:cs typeface="Georgia"/>
              </a:rPr>
              <a:t>β-	glucose </a:t>
            </a:r>
            <a:r>
              <a:rPr sz="1800" spc="-30" dirty="0">
                <a:solidFill>
                  <a:srgbClr val="00AE50"/>
                </a:solidFill>
                <a:latin typeface="Georgia"/>
                <a:cs typeface="Georgia"/>
              </a:rPr>
              <a:t>units. </a:t>
            </a:r>
            <a:r>
              <a:rPr sz="1800" spc="-105" dirty="0">
                <a:solidFill>
                  <a:srgbClr val="00AE50"/>
                </a:solidFill>
                <a:latin typeface="Georgia"/>
                <a:cs typeface="Georgia"/>
              </a:rPr>
              <a:t>Two</a:t>
            </a:r>
            <a:r>
              <a:rPr sz="1800" spc="-260" dirty="0">
                <a:solidFill>
                  <a:srgbClr val="00AE50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00AE50"/>
                </a:solidFill>
                <a:latin typeface="Georgia"/>
                <a:cs typeface="Georgia"/>
              </a:rPr>
              <a:t>important</a:t>
            </a:r>
            <a:endParaRPr sz="1800">
              <a:latin typeface="Georgia"/>
              <a:cs typeface="Georgia"/>
            </a:endParaRPr>
          </a:p>
          <a:p>
            <a:pPr marL="942340">
              <a:lnSpc>
                <a:spcPts val="2140"/>
              </a:lnSpc>
            </a:pPr>
            <a:r>
              <a:rPr sz="1800" spc="-20" dirty="0">
                <a:solidFill>
                  <a:srgbClr val="00AE50"/>
                </a:solidFill>
                <a:latin typeface="Georgia"/>
                <a:cs typeface="Georgia"/>
              </a:rPr>
              <a:t>ones </a:t>
            </a:r>
            <a:r>
              <a:rPr sz="1800" spc="-40" dirty="0">
                <a:solidFill>
                  <a:srgbClr val="00AE50"/>
                </a:solidFill>
                <a:latin typeface="Georgia"/>
                <a:cs typeface="Georgia"/>
              </a:rPr>
              <a:t>are </a:t>
            </a:r>
            <a:r>
              <a:rPr sz="1800" spc="-20" dirty="0">
                <a:solidFill>
                  <a:srgbClr val="00AE50"/>
                </a:solidFill>
                <a:latin typeface="Georgia"/>
                <a:cs typeface="Georgia"/>
              </a:rPr>
              <a:t>cellulose </a:t>
            </a:r>
            <a:r>
              <a:rPr sz="1800" spc="-30" dirty="0">
                <a:solidFill>
                  <a:srgbClr val="00AE50"/>
                </a:solidFill>
                <a:latin typeface="Georgia"/>
                <a:cs typeface="Georgia"/>
              </a:rPr>
              <a:t>and </a:t>
            </a:r>
            <a:r>
              <a:rPr sz="1800" spc="-15" dirty="0">
                <a:solidFill>
                  <a:srgbClr val="00AE50"/>
                </a:solidFill>
                <a:latin typeface="Georgia"/>
                <a:cs typeface="Georgia"/>
              </a:rPr>
              <a:t>chitin. </a:t>
            </a:r>
            <a:r>
              <a:rPr sz="1800" spc="-10" dirty="0">
                <a:solidFill>
                  <a:srgbClr val="00AE50"/>
                </a:solidFill>
                <a:latin typeface="Georgia"/>
                <a:cs typeface="Georgia"/>
              </a:rPr>
              <a:t>Chitin </a:t>
            </a:r>
            <a:r>
              <a:rPr sz="1800" spc="-25" dirty="0">
                <a:solidFill>
                  <a:srgbClr val="00AE50"/>
                </a:solidFill>
                <a:latin typeface="Georgia"/>
                <a:cs typeface="Georgia"/>
              </a:rPr>
              <a:t>contains </a:t>
            </a:r>
            <a:r>
              <a:rPr sz="1800" spc="-45" dirty="0">
                <a:solidFill>
                  <a:srgbClr val="00AE50"/>
                </a:solidFill>
                <a:latin typeface="Georgia"/>
                <a:cs typeface="Georgia"/>
              </a:rPr>
              <a:t>a</a:t>
            </a:r>
            <a:r>
              <a:rPr sz="1800" dirty="0">
                <a:solidFill>
                  <a:srgbClr val="00AE50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00AE50"/>
                </a:solidFill>
                <a:latin typeface="Georgia"/>
                <a:cs typeface="Georgia"/>
              </a:rPr>
              <a:t>modified </a:t>
            </a:r>
            <a:r>
              <a:rPr sz="1800" spc="-20" dirty="0">
                <a:solidFill>
                  <a:srgbClr val="00AE50"/>
                </a:solidFill>
                <a:latin typeface="Georgia"/>
                <a:cs typeface="Georgia"/>
              </a:rPr>
              <a:t>β- glucose unit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8131" y="1083309"/>
            <a:ext cx="72834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spc="105" dirty="0"/>
              <a:t>Homopolysaccharides </a:t>
            </a:r>
            <a:r>
              <a:rPr b="0" spc="-20" dirty="0">
                <a:latin typeface="Georgia"/>
                <a:cs typeface="Georgia"/>
              </a:rPr>
              <a:t>(all </a:t>
            </a:r>
            <a:r>
              <a:rPr b="0" spc="-10" dirty="0">
                <a:latin typeface="Georgia"/>
                <a:cs typeface="Georgia"/>
              </a:rPr>
              <a:t>one </a:t>
            </a:r>
            <a:r>
              <a:rPr b="0" spc="-15" dirty="0">
                <a:latin typeface="Georgia"/>
                <a:cs typeface="Georgia"/>
              </a:rPr>
              <a:t>type of </a:t>
            </a:r>
            <a:r>
              <a:rPr b="0" spc="-20" dirty="0">
                <a:latin typeface="Georgia"/>
                <a:cs typeface="Georgia"/>
              </a:rPr>
              <a:t>monomer), </a:t>
            </a:r>
            <a:r>
              <a:rPr b="0" spc="-30" dirty="0">
                <a:latin typeface="Georgia"/>
                <a:cs typeface="Georgia"/>
              </a:rPr>
              <a:t>e.g.,</a:t>
            </a:r>
            <a:r>
              <a:rPr b="0" spc="-285" dirty="0">
                <a:latin typeface="Georgia"/>
                <a:cs typeface="Georgia"/>
              </a:rPr>
              <a:t> </a:t>
            </a:r>
            <a:r>
              <a:rPr b="0" spc="-40" dirty="0">
                <a:latin typeface="Georgia"/>
                <a:cs typeface="Georgia"/>
              </a:rPr>
              <a:t>glycogen,  starch, </a:t>
            </a:r>
            <a:r>
              <a:rPr b="0" spc="-20" dirty="0">
                <a:latin typeface="Georgia"/>
                <a:cs typeface="Georgia"/>
              </a:rPr>
              <a:t>cellulose, </a:t>
            </a:r>
            <a:r>
              <a:rPr b="0" spc="-15" dirty="0">
                <a:latin typeface="Georgia"/>
                <a:cs typeface="Georgia"/>
              </a:rPr>
              <a:t>chitin, </a:t>
            </a:r>
            <a:r>
              <a:rPr b="0" spc="-25" dirty="0">
                <a:latin typeface="Georgia"/>
                <a:cs typeface="Georgia"/>
              </a:rPr>
              <a:t>inulin,</a:t>
            </a:r>
            <a:r>
              <a:rPr b="0" spc="-140" dirty="0">
                <a:latin typeface="Georgia"/>
                <a:cs typeface="Georgia"/>
              </a:rPr>
              <a:t> </a:t>
            </a:r>
            <a:r>
              <a:rPr b="0" spc="-35" dirty="0">
                <a:latin typeface="Georgia"/>
                <a:cs typeface="Georgia"/>
              </a:rPr>
              <a:t>dextran.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131" y="1769110"/>
            <a:ext cx="669670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tabLst>
                <a:tab pos="4848860" algn="l"/>
              </a:tabLst>
            </a:pPr>
            <a:r>
              <a:rPr sz="2000" b="1" spc="95" dirty="0">
                <a:latin typeface="Times New Roman"/>
                <a:cs typeface="Times New Roman"/>
              </a:rPr>
              <a:t>Heteropolysaccharides </a:t>
            </a:r>
            <a:r>
              <a:rPr sz="2000" spc="-35" dirty="0">
                <a:latin typeface="Georgia"/>
                <a:cs typeface="Georgia"/>
              </a:rPr>
              <a:t>(different</a:t>
            </a:r>
            <a:r>
              <a:rPr sz="2000" spc="-28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types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of	</a:t>
            </a:r>
            <a:r>
              <a:rPr sz="2000" spc="-30" dirty="0">
                <a:latin typeface="Georgia"/>
                <a:cs typeface="Georgia"/>
              </a:rPr>
              <a:t>monomers),</a:t>
            </a:r>
            <a:r>
              <a:rPr sz="2000" spc="-12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e.g.,  </a:t>
            </a:r>
            <a:r>
              <a:rPr sz="2000" spc="-40" dirty="0">
                <a:latin typeface="Georgia"/>
                <a:cs typeface="Georgia"/>
              </a:rPr>
              <a:t>peptidoglycans,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45" dirty="0">
                <a:latin typeface="Georgia"/>
                <a:cs typeface="Georgia"/>
              </a:rPr>
              <a:t>glycosaminoglycans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7075" y="2895600"/>
            <a:ext cx="8917305" cy="3200400"/>
            <a:chOff x="227075" y="2895600"/>
            <a:chExt cx="8917305" cy="3200400"/>
          </a:xfrm>
        </p:grpSpPr>
        <p:sp>
          <p:nvSpPr>
            <p:cNvPr id="10" name="object 10"/>
            <p:cNvSpPr/>
            <p:nvPr/>
          </p:nvSpPr>
          <p:spPr>
            <a:xfrm>
              <a:off x="3496055" y="4114800"/>
              <a:ext cx="5647943" cy="10485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7075" y="2895600"/>
              <a:ext cx="3278124" cy="3200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2140" y="6194247"/>
            <a:ext cx="2287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Georgia"/>
                <a:cs typeface="Georgia"/>
              </a:rPr>
              <a:t>Branched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spc="-30" dirty="0">
                <a:latin typeface="Georgia"/>
                <a:cs typeface="Georgia"/>
              </a:rPr>
              <a:t>polysaccharides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1375" y="3602558"/>
            <a:ext cx="3233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latin typeface="Georgia"/>
                <a:cs typeface="Georgia"/>
              </a:rPr>
              <a:t>Unbranched/ Linear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polysaccharides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927861"/>
            <a:ext cx="8842375" cy="446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5" dirty="0">
                <a:solidFill>
                  <a:srgbClr val="6F2F9F"/>
                </a:solidFill>
                <a:latin typeface="Times New Roman"/>
                <a:cs typeface="Times New Roman"/>
              </a:rPr>
              <a:t>Starch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00" spc="-40" dirty="0">
                <a:latin typeface="Georgia"/>
                <a:cs typeface="Georgia"/>
              </a:rPr>
              <a:t>Carbohydrates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20" dirty="0">
                <a:latin typeface="Georgia"/>
                <a:cs typeface="Georgia"/>
              </a:rPr>
              <a:t>plant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kingdom</a:t>
            </a:r>
            <a:endParaRPr sz="2000">
              <a:latin typeface="Georgia"/>
              <a:cs typeface="Georgia"/>
            </a:endParaRPr>
          </a:p>
          <a:p>
            <a:pPr marL="24765">
              <a:lnSpc>
                <a:spcPct val="100000"/>
              </a:lnSpc>
              <a:spcBef>
                <a:spcPts val="700"/>
              </a:spcBef>
            </a:pP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Sources: </a:t>
            </a:r>
            <a:r>
              <a:rPr sz="2000" spc="-35" dirty="0">
                <a:latin typeface="Georgia"/>
                <a:cs typeface="Georgia"/>
              </a:rPr>
              <a:t>Potatoes, </a:t>
            </a:r>
            <a:r>
              <a:rPr sz="2000" spc="-25" dirty="0">
                <a:latin typeface="Georgia"/>
                <a:cs typeface="Georgia"/>
              </a:rPr>
              <a:t>tapioca, </a:t>
            </a:r>
            <a:r>
              <a:rPr sz="2000" spc="-35" dirty="0">
                <a:latin typeface="Georgia"/>
                <a:cs typeface="Georgia"/>
              </a:rPr>
              <a:t>cereals </a:t>
            </a:r>
            <a:r>
              <a:rPr sz="2000" spc="-25" dirty="0">
                <a:latin typeface="Georgia"/>
                <a:cs typeface="Georgia"/>
              </a:rPr>
              <a:t>(rice, </a:t>
            </a:r>
            <a:r>
              <a:rPr sz="2000" spc="-15" dirty="0">
                <a:latin typeface="Georgia"/>
                <a:cs typeface="Georgia"/>
              </a:rPr>
              <a:t>wheat) </a:t>
            </a:r>
            <a:r>
              <a:rPr sz="2000" spc="-30" dirty="0">
                <a:latin typeface="Georgia"/>
                <a:cs typeface="Georgia"/>
              </a:rPr>
              <a:t>and </a:t>
            </a:r>
            <a:r>
              <a:rPr sz="2000" spc="-10" dirty="0">
                <a:latin typeface="Georgia"/>
                <a:cs typeface="Georgia"/>
              </a:rPr>
              <a:t>other </a:t>
            </a:r>
            <a:r>
              <a:rPr sz="2000" spc="-15" dirty="0">
                <a:latin typeface="Georgia"/>
                <a:cs typeface="Georgia"/>
              </a:rPr>
              <a:t>food</a:t>
            </a:r>
            <a:r>
              <a:rPr sz="2000" spc="-195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grains</a:t>
            </a:r>
            <a:endParaRPr sz="2000">
              <a:latin typeface="Georgia"/>
              <a:cs typeface="Georgia"/>
            </a:endParaRPr>
          </a:p>
          <a:p>
            <a:pPr marL="367665" marR="5080" indent="-342900">
              <a:lnSpc>
                <a:spcPct val="100000"/>
              </a:lnSpc>
              <a:spcBef>
                <a:spcPts val="710"/>
              </a:spcBef>
              <a:tabLst>
                <a:tab pos="4295140" algn="l"/>
                <a:tab pos="4644390" algn="l"/>
                <a:tab pos="7150734" algn="l"/>
              </a:tabLst>
            </a:pPr>
            <a:r>
              <a:rPr sz="2000" spc="-45" dirty="0">
                <a:solidFill>
                  <a:srgbClr val="0000FF"/>
                </a:solidFill>
                <a:latin typeface="Georgia"/>
                <a:cs typeface="Georgia"/>
              </a:rPr>
              <a:t>Starch  </a:t>
            </a:r>
            <a:r>
              <a:rPr sz="2000" spc="-50" dirty="0">
                <a:solidFill>
                  <a:srgbClr val="0000FF"/>
                </a:solidFill>
                <a:latin typeface="Georgia"/>
                <a:cs typeface="Georgia"/>
              </a:rPr>
              <a:t>is  a </a:t>
            </a:r>
            <a:r>
              <a:rPr sz="2000" spc="29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homopolymer </a:t>
            </a:r>
            <a:r>
              <a:rPr sz="20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composed	of	D-glucose </a:t>
            </a:r>
            <a:r>
              <a:rPr sz="2000" spc="3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units </a:t>
            </a:r>
            <a:r>
              <a:rPr sz="2000" spc="5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held	</a:t>
            </a:r>
            <a:r>
              <a:rPr sz="2000" spc="-35" dirty="0">
                <a:solidFill>
                  <a:srgbClr val="0000FF"/>
                </a:solidFill>
                <a:latin typeface="Georgia"/>
                <a:cs typeface="Georgia"/>
              </a:rPr>
              <a:t>by α-glycosidic 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bonds.</a:t>
            </a:r>
            <a:endParaRPr sz="2000">
              <a:latin typeface="Georgia"/>
              <a:cs typeface="Georgia"/>
            </a:endParaRPr>
          </a:p>
          <a:p>
            <a:pPr marL="24765">
              <a:lnSpc>
                <a:spcPct val="100000"/>
              </a:lnSpc>
              <a:spcBef>
                <a:spcPts val="695"/>
              </a:spcBef>
            </a:pP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Composed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of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two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polysaccharide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components-Amylose </a:t>
            </a:r>
            <a:r>
              <a:rPr sz="2000" spc="-65" dirty="0">
                <a:solidFill>
                  <a:srgbClr val="0000FF"/>
                </a:solidFill>
                <a:latin typeface="Georgia"/>
                <a:cs typeface="Georgia"/>
              </a:rPr>
              <a:t>&amp;</a:t>
            </a:r>
            <a:r>
              <a:rPr sz="2000" spc="-29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Amylopectin</a:t>
            </a:r>
            <a:endParaRPr sz="2000">
              <a:latin typeface="Georgia"/>
              <a:cs typeface="Georgia"/>
            </a:endParaRPr>
          </a:p>
          <a:p>
            <a:pPr marL="24765">
              <a:lnSpc>
                <a:spcPct val="100000"/>
              </a:lnSpc>
              <a:spcBef>
                <a:spcPts val="695"/>
              </a:spcBef>
            </a:pPr>
            <a:r>
              <a:rPr sz="2000" b="1" spc="60" dirty="0">
                <a:solidFill>
                  <a:srgbClr val="C00000"/>
                </a:solidFill>
                <a:latin typeface="Times New Roman"/>
                <a:cs typeface="Times New Roman"/>
              </a:rPr>
              <a:t>Amylose:</a:t>
            </a:r>
            <a:endParaRPr sz="2000">
              <a:latin typeface="Times New Roman"/>
              <a:cs typeface="Times New Roman"/>
            </a:endParaRPr>
          </a:p>
          <a:p>
            <a:pPr marL="367665" indent="-343535">
              <a:lnSpc>
                <a:spcPct val="100000"/>
              </a:lnSpc>
              <a:spcBef>
                <a:spcPts val="710"/>
              </a:spcBef>
              <a:buChar char="•"/>
              <a:tabLst>
                <a:tab pos="367665" algn="l"/>
                <a:tab pos="368300" algn="l"/>
                <a:tab pos="5706745" algn="l"/>
              </a:tabLst>
            </a:pPr>
            <a:r>
              <a:rPr sz="2000" spc="-30" dirty="0">
                <a:latin typeface="Georgia"/>
                <a:cs typeface="Georgia"/>
              </a:rPr>
              <a:t>Amylose </a:t>
            </a:r>
            <a:r>
              <a:rPr sz="2000" spc="-40" dirty="0">
                <a:latin typeface="Georgia"/>
                <a:cs typeface="Georgia"/>
              </a:rPr>
              <a:t>makes  </a:t>
            </a:r>
            <a:r>
              <a:rPr sz="2000" spc="-20" dirty="0">
                <a:latin typeface="Georgia"/>
                <a:cs typeface="Georgia"/>
              </a:rPr>
              <a:t>up </a:t>
            </a:r>
            <a:r>
              <a:rPr sz="2000" spc="-105" dirty="0">
                <a:latin typeface="Georgia"/>
                <a:cs typeface="Georgia"/>
              </a:rPr>
              <a:t>20%  </a:t>
            </a:r>
            <a:r>
              <a:rPr sz="2000" spc="-15" dirty="0">
                <a:latin typeface="Georgia"/>
                <a:cs typeface="Georgia"/>
              </a:rPr>
              <a:t>of  </a:t>
            </a:r>
            <a:r>
              <a:rPr sz="2000" spc="-25" dirty="0">
                <a:latin typeface="Georgia"/>
                <a:cs typeface="Georgia"/>
              </a:rPr>
              <a:t>plant </a:t>
            </a:r>
            <a:r>
              <a:rPr sz="2000" spc="-30" dirty="0">
                <a:latin typeface="Georgia"/>
                <a:cs typeface="Georgia"/>
              </a:rPr>
              <a:t>starch </a:t>
            </a:r>
            <a:r>
              <a:rPr sz="2000" spc="11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and</a:t>
            </a:r>
            <a:r>
              <a:rPr sz="2000" spc="250" dirty="0">
                <a:latin typeface="Georgia"/>
                <a:cs typeface="Georgia"/>
              </a:rPr>
              <a:t> </a:t>
            </a:r>
            <a:r>
              <a:rPr sz="2000" spc="-45" dirty="0">
                <a:latin typeface="Georgia"/>
                <a:cs typeface="Georgia"/>
              </a:rPr>
              <a:t>is	</a:t>
            </a:r>
            <a:r>
              <a:rPr sz="2000" spc="-30" dirty="0">
                <a:latin typeface="Georgia"/>
                <a:cs typeface="Georgia"/>
              </a:rPr>
              <a:t>made </a:t>
            </a:r>
            <a:r>
              <a:rPr sz="2000" spc="-20" dirty="0">
                <a:latin typeface="Georgia"/>
                <a:cs typeface="Georgia"/>
              </a:rPr>
              <a:t>up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160" dirty="0">
                <a:latin typeface="Georgia"/>
                <a:cs typeface="Georgia"/>
              </a:rPr>
              <a:t>250–4000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D</a:t>
            </a:r>
            <a:endParaRPr sz="2000">
              <a:latin typeface="Georgia"/>
              <a:cs typeface="Georgia"/>
            </a:endParaRPr>
          </a:p>
          <a:p>
            <a:pPr marL="367665">
              <a:lnSpc>
                <a:spcPct val="100000"/>
              </a:lnSpc>
              <a:spcBef>
                <a:spcPts val="15"/>
              </a:spcBef>
            </a:pPr>
            <a:r>
              <a:rPr sz="2000" spc="-20" dirty="0">
                <a:latin typeface="Georgia"/>
                <a:cs typeface="Georgia"/>
              </a:rPr>
              <a:t>glucose units </a:t>
            </a:r>
            <a:r>
              <a:rPr sz="2000" spc="-15" dirty="0">
                <a:latin typeface="Georgia"/>
                <a:cs typeface="Georgia"/>
              </a:rPr>
              <a:t>bonded </a:t>
            </a:r>
            <a:r>
              <a:rPr sz="2000" spc="-65" dirty="0">
                <a:latin typeface="Georgia"/>
                <a:cs typeface="Georgia"/>
              </a:rPr>
              <a:t>α (1</a:t>
            </a:r>
            <a:r>
              <a:rPr sz="2000" spc="-65" dirty="0">
                <a:latin typeface="Times New Roman"/>
                <a:cs typeface="Times New Roman"/>
              </a:rPr>
              <a:t>→</a:t>
            </a:r>
            <a:r>
              <a:rPr sz="2000" spc="-65" dirty="0">
                <a:latin typeface="Georgia"/>
                <a:cs typeface="Georgia"/>
              </a:rPr>
              <a:t>4)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50" dirty="0">
                <a:latin typeface="Georgia"/>
                <a:cs typeface="Georgia"/>
              </a:rPr>
              <a:t>a </a:t>
            </a:r>
            <a:r>
              <a:rPr sz="2000" spc="-20" dirty="0">
                <a:latin typeface="Georgia"/>
                <a:cs typeface="Georgia"/>
              </a:rPr>
              <a:t>continuous</a:t>
            </a:r>
            <a:r>
              <a:rPr sz="2000" spc="-25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chain.</a:t>
            </a:r>
            <a:endParaRPr sz="2000">
              <a:latin typeface="Georgia"/>
              <a:cs typeface="Georgia"/>
            </a:endParaRPr>
          </a:p>
          <a:p>
            <a:pPr marL="367665" indent="-343535">
              <a:lnSpc>
                <a:spcPct val="100000"/>
              </a:lnSpc>
              <a:spcBef>
                <a:spcPts val="68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25" dirty="0">
                <a:latin typeface="Georgia"/>
                <a:cs typeface="Georgia"/>
              </a:rPr>
              <a:t>Long chains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35" dirty="0">
                <a:latin typeface="Georgia"/>
                <a:cs typeface="Georgia"/>
              </a:rPr>
              <a:t>amylose </a:t>
            </a:r>
            <a:r>
              <a:rPr sz="2000" spc="-15" dirty="0">
                <a:latin typeface="Georgia"/>
                <a:cs typeface="Georgia"/>
              </a:rPr>
              <a:t>tend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spc="-25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coil.</a:t>
            </a:r>
            <a:endParaRPr sz="2000">
              <a:latin typeface="Georgia"/>
              <a:cs typeface="Georgia"/>
            </a:endParaRPr>
          </a:p>
          <a:p>
            <a:pPr marL="367665" indent="-343535">
              <a:lnSpc>
                <a:spcPct val="100000"/>
              </a:lnSpc>
              <a:spcBef>
                <a:spcPts val="695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30" dirty="0">
                <a:latin typeface="Georgia"/>
                <a:cs typeface="Georgia"/>
              </a:rPr>
              <a:t>Mol </a:t>
            </a:r>
            <a:r>
              <a:rPr sz="2000" dirty="0">
                <a:latin typeface="Georgia"/>
                <a:cs typeface="Georgia"/>
              </a:rPr>
              <a:t>wt </a:t>
            </a:r>
            <a:r>
              <a:rPr sz="2000" spc="-135" dirty="0">
                <a:latin typeface="Georgia"/>
                <a:cs typeface="Georgia"/>
              </a:rPr>
              <a:t>=400,000 </a:t>
            </a:r>
            <a:r>
              <a:rPr sz="2000" spc="-30" dirty="0">
                <a:latin typeface="Georgia"/>
                <a:cs typeface="Georgia"/>
              </a:rPr>
              <a:t>or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more</a:t>
            </a:r>
            <a:endParaRPr sz="2000">
              <a:latin typeface="Georgia"/>
              <a:cs typeface="Georgia"/>
            </a:endParaRPr>
          </a:p>
          <a:p>
            <a:pPr marL="367665" indent="-343535">
              <a:lnSpc>
                <a:spcPct val="100000"/>
              </a:lnSpc>
              <a:spcBef>
                <a:spcPts val="71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65" dirty="0">
                <a:latin typeface="Georgia"/>
                <a:cs typeface="Georgia"/>
              </a:rPr>
              <a:t>It </a:t>
            </a:r>
            <a:r>
              <a:rPr sz="2000" spc="-40" dirty="0">
                <a:latin typeface="Georgia"/>
                <a:cs typeface="Georgia"/>
              </a:rPr>
              <a:t>is </a:t>
            </a:r>
            <a:r>
              <a:rPr sz="2000" spc="-30" dirty="0">
                <a:latin typeface="Georgia"/>
                <a:cs typeface="Georgia"/>
              </a:rPr>
              <a:t>water</a:t>
            </a:r>
            <a:r>
              <a:rPr sz="2000" spc="-185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soluble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9600" y="4572000"/>
            <a:ext cx="4477511" cy="1729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75628" y="6267399"/>
            <a:ext cx="1090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Georgia"/>
                <a:cs typeface="Georgia"/>
              </a:rPr>
              <a:t>α</a:t>
            </a:r>
            <a:r>
              <a:rPr sz="1800" spc="-10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-amylose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739" y="470661"/>
            <a:ext cx="397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/>
              <a:t>HOMOPOLYSACCHARIDES</a:t>
            </a:r>
            <a:endParaRPr sz="24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1214" y="1400301"/>
            <a:ext cx="6163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74700" algn="l"/>
                <a:tab pos="2068830" algn="l"/>
                <a:tab pos="3062605" algn="l"/>
                <a:tab pos="3766820" algn="l"/>
                <a:tab pos="4765040" algn="l"/>
                <a:tab pos="5767705" algn="l"/>
              </a:tabLst>
            </a:pPr>
            <a:r>
              <a:rPr sz="2000" spc="-45" dirty="0">
                <a:latin typeface="Georgia"/>
                <a:cs typeface="Georgia"/>
              </a:rPr>
              <a:t>p</a:t>
            </a:r>
            <a:r>
              <a:rPr sz="2000" spc="-65" dirty="0">
                <a:latin typeface="Georgia"/>
                <a:cs typeface="Georgia"/>
              </a:rPr>
              <a:t>a</a:t>
            </a:r>
            <a:r>
              <a:rPr sz="2000" spc="-70" dirty="0">
                <a:latin typeface="Georgia"/>
                <a:cs typeface="Georgia"/>
              </a:rPr>
              <a:t>r</a:t>
            </a:r>
            <a:r>
              <a:rPr sz="2000" spc="15" dirty="0">
                <a:latin typeface="Georgia"/>
                <a:cs typeface="Georgia"/>
              </a:rPr>
              <a:t>t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55" dirty="0">
                <a:latin typeface="Georgia"/>
                <a:cs typeface="Georgia"/>
              </a:rPr>
              <a:t>a</a:t>
            </a:r>
            <a:r>
              <a:rPr sz="2000" spc="-30" dirty="0">
                <a:latin typeface="Georgia"/>
                <a:cs typeface="Georgia"/>
              </a:rPr>
              <a:t>b</a:t>
            </a:r>
            <a:r>
              <a:rPr sz="2000" spc="-65" dirty="0">
                <a:latin typeface="Georgia"/>
                <a:cs typeface="Georgia"/>
              </a:rPr>
              <a:t>s</a:t>
            </a:r>
            <a:r>
              <a:rPr sz="2000" spc="-15" dirty="0">
                <a:latin typeface="Georgia"/>
                <a:cs typeface="Georgia"/>
              </a:rPr>
              <a:t>o</a:t>
            </a:r>
            <a:r>
              <a:rPr sz="2000" spc="-95" dirty="0">
                <a:latin typeface="Georgia"/>
                <a:cs typeface="Georgia"/>
              </a:rPr>
              <a:t>r</a:t>
            </a:r>
            <a:r>
              <a:rPr sz="2000" spc="-20" dirty="0">
                <a:latin typeface="Georgia"/>
                <a:cs typeface="Georgia"/>
              </a:rPr>
              <a:t>b</a:t>
            </a:r>
            <a:r>
              <a:rPr sz="2000" spc="-5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75" dirty="0">
                <a:latin typeface="Georgia"/>
                <a:cs typeface="Georgia"/>
              </a:rPr>
              <a:t>w</a:t>
            </a:r>
            <a:r>
              <a:rPr sz="2000" spc="-80" dirty="0">
                <a:latin typeface="Georgia"/>
                <a:cs typeface="Georgia"/>
              </a:rPr>
              <a:t>a</a:t>
            </a:r>
            <a:r>
              <a:rPr sz="2000" spc="-45" dirty="0">
                <a:latin typeface="Georgia"/>
                <a:cs typeface="Georgia"/>
              </a:rPr>
              <a:t>t</a:t>
            </a:r>
            <a:r>
              <a:rPr sz="2000" spc="-30" dirty="0">
                <a:latin typeface="Georgia"/>
                <a:cs typeface="Georgia"/>
              </a:rPr>
              <a:t>er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30" dirty="0">
                <a:latin typeface="Georgia"/>
                <a:cs typeface="Georgia"/>
              </a:rPr>
              <a:t>an</a:t>
            </a:r>
            <a:r>
              <a:rPr sz="2000" spc="-25" dirty="0">
                <a:latin typeface="Georgia"/>
                <a:cs typeface="Georgia"/>
              </a:rPr>
              <a:t>d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00" dirty="0">
                <a:latin typeface="Georgia"/>
                <a:cs typeface="Georgia"/>
              </a:rPr>
              <a:t>f</a:t>
            </a:r>
            <a:r>
              <a:rPr sz="2000" spc="-15" dirty="0">
                <a:latin typeface="Georgia"/>
                <a:cs typeface="Georgia"/>
              </a:rPr>
              <a:t>o</a:t>
            </a:r>
            <a:r>
              <a:rPr sz="2000" spc="-70" dirty="0">
                <a:latin typeface="Georgia"/>
                <a:cs typeface="Georgia"/>
              </a:rPr>
              <a:t>r</a:t>
            </a:r>
            <a:r>
              <a:rPr sz="2000" spc="-40" dirty="0">
                <a:latin typeface="Georgia"/>
                <a:cs typeface="Georgia"/>
              </a:rPr>
              <a:t>m</a:t>
            </a:r>
            <a:r>
              <a:rPr sz="2000" spc="-5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45" dirty="0">
                <a:latin typeface="Georgia"/>
                <a:cs typeface="Georgia"/>
              </a:rPr>
              <a:t>p</a:t>
            </a:r>
            <a:r>
              <a:rPr sz="2000" spc="-55" dirty="0">
                <a:latin typeface="Georgia"/>
                <a:cs typeface="Georgia"/>
              </a:rPr>
              <a:t>a</a:t>
            </a:r>
            <a:r>
              <a:rPr sz="2000" spc="-100" dirty="0">
                <a:latin typeface="Georgia"/>
                <a:cs typeface="Georgia"/>
              </a:rPr>
              <a:t>s</a:t>
            </a:r>
            <a:r>
              <a:rPr sz="2000" spc="-45" dirty="0">
                <a:latin typeface="Georgia"/>
                <a:cs typeface="Georgia"/>
              </a:rPr>
              <a:t>t</a:t>
            </a:r>
            <a:r>
              <a:rPr sz="2000" spc="-10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50" dirty="0">
                <a:latin typeface="Georgia"/>
                <a:cs typeface="Georgia"/>
              </a:rPr>
              <a:t>l</a:t>
            </a:r>
            <a:r>
              <a:rPr sz="2000" spc="-65" dirty="0">
                <a:latin typeface="Georgia"/>
                <a:cs typeface="Georgia"/>
              </a:rPr>
              <a:t>i</a:t>
            </a:r>
            <a:r>
              <a:rPr sz="2000" spc="-80" dirty="0">
                <a:latin typeface="Georgia"/>
                <a:cs typeface="Georgia"/>
              </a:rPr>
              <a:t>k</a:t>
            </a:r>
            <a:r>
              <a:rPr sz="2000" spc="-10" dirty="0">
                <a:latin typeface="Georgia"/>
                <a:cs typeface="Georgia"/>
              </a:rPr>
              <a:t>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931" y="919327"/>
            <a:ext cx="2072639" cy="11169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b="1" spc="75" dirty="0">
                <a:solidFill>
                  <a:srgbClr val="C00000"/>
                </a:solidFill>
                <a:latin typeface="Times New Roman"/>
                <a:cs typeface="Times New Roman"/>
              </a:rPr>
              <a:t>Amylopectin: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  <a:tab pos="1053465" algn="l"/>
              </a:tabLst>
            </a:pPr>
            <a:r>
              <a:rPr sz="2000" spc="-30" dirty="0">
                <a:latin typeface="Georgia"/>
                <a:cs typeface="Georgia"/>
              </a:rPr>
              <a:t>T</a:t>
            </a:r>
            <a:r>
              <a:rPr sz="2000" spc="-20" dirty="0">
                <a:latin typeface="Georgia"/>
                <a:cs typeface="Georgia"/>
              </a:rPr>
              <a:t>h</a:t>
            </a:r>
            <a:r>
              <a:rPr sz="2000" spc="-10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25" dirty="0">
                <a:latin typeface="Georgia"/>
                <a:cs typeface="Georgia"/>
              </a:rPr>
              <a:t>insol</a:t>
            </a:r>
            <a:r>
              <a:rPr sz="2000" spc="-15" dirty="0">
                <a:latin typeface="Georgia"/>
                <a:cs typeface="Georgia"/>
              </a:rPr>
              <a:t>u</a:t>
            </a:r>
            <a:r>
              <a:rPr sz="2000" spc="-30" dirty="0">
                <a:latin typeface="Georgia"/>
                <a:cs typeface="Georgia"/>
              </a:rPr>
              <a:t>b</a:t>
            </a:r>
            <a:r>
              <a:rPr sz="2000" spc="-35" dirty="0">
                <a:latin typeface="Georgia"/>
                <a:cs typeface="Georgia"/>
              </a:rPr>
              <a:t>l</a:t>
            </a:r>
            <a:r>
              <a:rPr sz="2000" spc="-5" dirty="0">
                <a:latin typeface="Georgia"/>
                <a:cs typeface="Georgia"/>
              </a:rPr>
              <a:t>e  </a:t>
            </a:r>
            <a:r>
              <a:rPr sz="2000" spc="-55" dirty="0">
                <a:latin typeface="Georgia"/>
                <a:cs typeface="Georgia"/>
              </a:rPr>
              <a:t>gel;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931" y="2100199"/>
            <a:ext cx="8664575" cy="1029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Georgia"/>
                <a:cs typeface="Georgia"/>
              </a:rPr>
              <a:t>Amylopectin </a:t>
            </a:r>
            <a:r>
              <a:rPr sz="2000" spc="-45" dirty="0">
                <a:latin typeface="Georgia"/>
                <a:cs typeface="Georgia"/>
              </a:rPr>
              <a:t>makes </a:t>
            </a:r>
            <a:r>
              <a:rPr sz="2000" spc="-20" dirty="0">
                <a:latin typeface="Georgia"/>
                <a:cs typeface="Georgia"/>
              </a:rPr>
              <a:t>up </a:t>
            </a:r>
            <a:r>
              <a:rPr sz="2000" spc="-90" dirty="0">
                <a:latin typeface="Georgia"/>
                <a:cs typeface="Georgia"/>
              </a:rPr>
              <a:t>80%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20" dirty="0">
                <a:latin typeface="Georgia"/>
                <a:cs typeface="Georgia"/>
              </a:rPr>
              <a:t>plant </a:t>
            </a:r>
            <a:r>
              <a:rPr sz="2000" spc="-35" dirty="0">
                <a:latin typeface="Georgia"/>
                <a:cs typeface="Georgia"/>
              </a:rPr>
              <a:t>starch and </a:t>
            </a:r>
            <a:r>
              <a:rPr sz="2000" spc="-30" dirty="0">
                <a:latin typeface="Georgia"/>
                <a:cs typeface="Georgia"/>
              </a:rPr>
              <a:t>made </a:t>
            </a:r>
            <a:r>
              <a:rPr sz="2000" spc="-20" dirty="0">
                <a:latin typeface="Georgia"/>
                <a:cs typeface="Georgia"/>
              </a:rPr>
              <a:t>up </a:t>
            </a:r>
            <a:r>
              <a:rPr sz="2000" spc="-25" dirty="0">
                <a:latin typeface="Georgia"/>
                <a:cs typeface="Georgia"/>
              </a:rPr>
              <a:t>of </a:t>
            </a:r>
            <a:r>
              <a:rPr sz="2000" spc="-35" dirty="0">
                <a:latin typeface="Georgia"/>
                <a:cs typeface="Georgia"/>
              </a:rPr>
              <a:t>glucose </a:t>
            </a:r>
            <a:r>
              <a:rPr sz="2000" spc="-30" dirty="0">
                <a:latin typeface="Georgia"/>
                <a:cs typeface="Georgia"/>
              </a:rPr>
              <a:t>units,  </a:t>
            </a:r>
            <a:r>
              <a:rPr sz="2000" spc="-5" dirty="0">
                <a:latin typeface="Georgia"/>
                <a:cs typeface="Georgia"/>
              </a:rPr>
              <a:t>but </a:t>
            </a:r>
            <a:r>
              <a:rPr sz="2000" spc="-50" dirty="0">
                <a:latin typeface="Georgia"/>
                <a:cs typeface="Georgia"/>
              </a:rPr>
              <a:t>is </a:t>
            </a:r>
            <a:r>
              <a:rPr sz="2000" spc="-20" dirty="0">
                <a:latin typeface="Georgia"/>
                <a:cs typeface="Georgia"/>
              </a:rPr>
              <a:t>highly </a:t>
            </a:r>
            <a:r>
              <a:rPr sz="2000" spc="-35" dirty="0">
                <a:latin typeface="Georgia"/>
                <a:cs typeface="Georgia"/>
              </a:rPr>
              <a:t>branched </a:t>
            </a:r>
            <a:r>
              <a:rPr sz="2000" spc="-5" dirty="0">
                <a:latin typeface="Georgia"/>
                <a:cs typeface="Georgia"/>
              </a:rPr>
              <a:t>with </a:t>
            </a:r>
            <a:r>
              <a:rPr sz="2000" spc="-25" dirty="0">
                <a:latin typeface="Georgia"/>
                <a:cs typeface="Georgia"/>
              </a:rPr>
              <a:t>molecular </a:t>
            </a:r>
            <a:r>
              <a:rPr sz="2000" spc="-30" dirty="0">
                <a:latin typeface="Georgia"/>
                <a:cs typeface="Georgia"/>
              </a:rPr>
              <a:t>weight </a:t>
            </a:r>
            <a:r>
              <a:rPr sz="2000" spc="-40" dirty="0">
                <a:latin typeface="Georgia"/>
                <a:cs typeface="Georgia"/>
              </a:rPr>
              <a:t>more </a:t>
            </a:r>
            <a:r>
              <a:rPr sz="2000" spc="-20" dirty="0">
                <a:latin typeface="Georgia"/>
                <a:cs typeface="Georgia"/>
              </a:rPr>
              <a:t>than </a:t>
            </a:r>
            <a:r>
              <a:rPr sz="2000" spc="-235" dirty="0">
                <a:latin typeface="Georgia"/>
                <a:cs typeface="Georgia"/>
              </a:rPr>
              <a:t>1</a:t>
            </a:r>
            <a:r>
              <a:rPr sz="2000" spc="-175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million.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Georgia"/>
                <a:cs typeface="Georgia"/>
              </a:rPr>
              <a:t>The </a:t>
            </a:r>
            <a:r>
              <a:rPr sz="2000" spc="-35" dirty="0">
                <a:latin typeface="Georgia"/>
                <a:cs typeface="Georgia"/>
              </a:rPr>
              <a:t>branching </a:t>
            </a:r>
            <a:r>
              <a:rPr sz="2000" spc="-30" dirty="0">
                <a:latin typeface="Georgia"/>
                <a:cs typeface="Georgia"/>
              </a:rPr>
              <a:t>points </a:t>
            </a:r>
            <a:r>
              <a:rPr sz="2000" spc="-55" dirty="0">
                <a:latin typeface="Georgia"/>
                <a:cs typeface="Georgia"/>
              </a:rPr>
              <a:t>are </a:t>
            </a:r>
            <a:r>
              <a:rPr sz="2000" spc="-25" dirty="0">
                <a:latin typeface="Georgia"/>
                <a:cs typeface="Georgia"/>
              </a:rPr>
              <a:t>made </a:t>
            </a:r>
            <a:r>
              <a:rPr sz="2000" spc="-35" dirty="0">
                <a:latin typeface="Georgia"/>
                <a:cs typeface="Georgia"/>
              </a:rPr>
              <a:t>by </a:t>
            </a:r>
            <a:r>
              <a:rPr sz="2000" spc="-50" dirty="0">
                <a:latin typeface="Georgia"/>
                <a:cs typeface="Georgia"/>
              </a:rPr>
              <a:t>α- </a:t>
            </a:r>
            <a:r>
              <a:rPr sz="2000" spc="-135" dirty="0">
                <a:latin typeface="Georgia"/>
                <a:cs typeface="Georgia"/>
              </a:rPr>
              <a:t>1, </a:t>
            </a:r>
            <a:r>
              <a:rPr sz="2000" spc="-50" dirty="0">
                <a:latin typeface="Georgia"/>
                <a:cs typeface="Georgia"/>
              </a:rPr>
              <a:t>6</a:t>
            </a:r>
            <a:r>
              <a:rPr sz="2000" spc="-275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linkage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6400" y="3429000"/>
            <a:ext cx="6041136" cy="3200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931" y="995527"/>
            <a:ext cx="8913495" cy="51155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000" b="1" spc="75" dirty="0">
                <a:latin typeface="Times New Roman"/>
                <a:cs typeface="Times New Roman"/>
              </a:rPr>
              <a:t>Hydrolysis </a:t>
            </a:r>
            <a:r>
              <a:rPr sz="2000" b="1" spc="120" dirty="0">
                <a:latin typeface="Times New Roman"/>
                <a:cs typeface="Times New Roman"/>
              </a:rPr>
              <a:t>of</a:t>
            </a:r>
            <a:r>
              <a:rPr sz="2000" b="1" spc="-235" dirty="0">
                <a:latin typeface="Times New Roman"/>
                <a:cs typeface="Times New Roman"/>
              </a:rPr>
              <a:t> </a:t>
            </a:r>
            <a:r>
              <a:rPr sz="2000" b="1" spc="45" dirty="0">
                <a:latin typeface="Times New Roman"/>
                <a:cs typeface="Times New Roman"/>
              </a:rPr>
              <a:t>Starch</a:t>
            </a:r>
            <a:endParaRPr sz="2000">
              <a:latin typeface="Times New Roman"/>
              <a:cs typeface="Times New Roman"/>
            </a:endParaRPr>
          </a:p>
          <a:p>
            <a:pPr marL="354965" marR="271145" indent="-342900">
              <a:lnSpc>
                <a:spcPct val="100499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  <a:tab pos="5650230" algn="l"/>
              </a:tabLst>
            </a:pPr>
            <a:r>
              <a:rPr sz="2000" spc="-10" dirty="0">
                <a:latin typeface="Georgia"/>
                <a:cs typeface="Georgia"/>
              </a:rPr>
              <a:t>About </a:t>
            </a:r>
            <a:r>
              <a:rPr sz="2000" spc="-35" dirty="0">
                <a:latin typeface="Georgia"/>
                <a:cs typeface="Georgia"/>
              </a:rPr>
              <a:t>every </a:t>
            </a:r>
            <a:r>
              <a:rPr sz="2000" spc="-145" dirty="0">
                <a:latin typeface="Georgia"/>
                <a:cs typeface="Georgia"/>
              </a:rPr>
              <a:t>25  </a:t>
            </a:r>
            <a:r>
              <a:rPr sz="2000" spc="-30" dirty="0">
                <a:latin typeface="Georgia"/>
                <a:cs typeface="Georgia"/>
              </a:rPr>
              <a:t>glucose </a:t>
            </a:r>
            <a:r>
              <a:rPr sz="2000" spc="-25" dirty="0">
                <a:latin typeface="Georgia"/>
                <a:cs typeface="Georgia"/>
              </a:rPr>
              <a:t>units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7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amylopectin,</a:t>
            </a:r>
            <a:r>
              <a:rPr sz="2000" spc="130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a	</a:t>
            </a:r>
            <a:r>
              <a:rPr sz="2000" spc="-30" dirty="0">
                <a:latin typeface="Georgia"/>
                <a:cs typeface="Georgia"/>
              </a:rPr>
              <a:t>branch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30" dirty="0">
                <a:latin typeface="Georgia"/>
                <a:cs typeface="Georgia"/>
              </a:rPr>
              <a:t>glucose units </a:t>
            </a:r>
            <a:r>
              <a:rPr sz="2000" spc="-45" dirty="0">
                <a:latin typeface="Georgia"/>
                <a:cs typeface="Georgia"/>
              </a:rPr>
              <a:t>are  </a:t>
            </a:r>
            <a:r>
              <a:rPr sz="2000" spc="-15" dirty="0">
                <a:latin typeface="Georgia"/>
                <a:cs typeface="Georgia"/>
              </a:rPr>
              <a:t>connected </a:t>
            </a:r>
            <a:r>
              <a:rPr sz="2000" spc="-5" dirty="0">
                <a:latin typeface="Georgia"/>
                <a:cs typeface="Georgia"/>
              </a:rPr>
              <a:t>to the </a:t>
            </a:r>
            <a:r>
              <a:rPr sz="2000" spc="-25" dirty="0">
                <a:latin typeface="Georgia"/>
                <a:cs typeface="Georgia"/>
              </a:rPr>
              <a:t>glucose by </a:t>
            </a:r>
            <a:r>
              <a:rPr sz="2000" spc="-35" dirty="0">
                <a:latin typeface="Georgia"/>
                <a:cs typeface="Georgia"/>
              </a:rPr>
              <a:t>an </a:t>
            </a:r>
            <a:r>
              <a:rPr sz="2000" spc="-65" dirty="0">
                <a:latin typeface="Georgia"/>
                <a:cs typeface="Georgia"/>
              </a:rPr>
              <a:t>α(1</a:t>
            </a:r>
            <a:r>
              <a:rPr sz="2000" spc="-65" dirty="0">
                <a:latin typeface="Times New Roman"/>
                <a:cs typeface="Times New Roman"/>
              </a:rPr>
              <a:t>→</a:t>
            </a:r>
            <a:r>
              <a:rPr sz="2000" spc="-65" dirty="0">
                <a:latin typeface="Georgia"/>
                <a:cs typeface="Georgia"/>
              </a:rPr>
              <a:t>6) </a:t>
            </a:r>
            <a:r>
              <a:rPr sz="2000" spc="-25" dirty="0">
                <a:latin typeface="Georgia"/>
                <a:cs typeface="Georgia"/>
              </a:rPr>
              <a:t>glycosidic</a:t>
            </a:r>
            <a:r>
              <a:rPr sz="2000" spc="-340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bond.</a:t>
            </a:r>
            <a:endParaRPr sz="2000">
              <a:latin typeface="Georgia"/>
              <a:cs typeface="Georgia"/>
            </a:endParaRPr>
          </a:p>
          <a:p>
            <a:pPr marL="354965" marR="915035" indent="-342900">
              <a:lnSpc>
                <a:spcPts val="2390"/>
              </a:lnSpc>
              <a:spcBef>
                <a:spcPts val="795"/>
              </a:spcBef>
              <a:buChar char="•"/>
              <a:tabLst>
                <a:tab pos="354965" algn="l"/>
                <a:tab pos="355600" algn="l"/>
                <a:tab pos="1275715" algn="l"/>
                <a:tab pos="1891664" algn="l"/>
                <a:tab pos="3020060" algn="l"/>
                <a:tab pos="3827779" algn="l"/>
                <a:tab pos="5095875" algn="l"/>
                <a:tab pos="6334760" algn="l"/>
                <a:tab pos="6699250" algn="l"/>
                <a:tab pos="7194550" algn="l"/>
              </a:tabLst>
            </a:pPr>
            <a:r>
              <a:rPr sz="2000" spc="-5" dirty="0">
                <a:latin typeface="Georgia"/>
                <a:cs typeface="Georgia"/>
              </a:rPr>
              <a:t>D</a:t>
            </a:r>
            <a:r>
              <a:rPr sz="2000" spc="-25" dirty="0">
                <a:latin typeface="Georgia"/>
                <a:cs typeface="Georgia"/>
              </a:rPr>
              <a:t>u</a:t>
            </a:r>
            <a:r>
              <a:rPr sz="2000" spc="-50" dirty="0">
                <a:latin typeface="Georgia"/>
                <a:cs typeface="Georgia"/>
              </a:rPr>
              <a:t>r</a:t>
            </a:r>
            <a:r>
              <a:rPr sz="2000" spc="-45" dirty="0">
                <a:latin typeface="Georgia"/>
                <a:cs typeface="Georgia"/>
              </a:rPr>
              <a:t>i</a:t>
            </a:r>
            <a:r>
              <a:rPr sz="2000" spc="-35" dirty="0">
                <a:latin typeface="Georgia"/>
                <a:cs typeface="Georgia"/>
              </a:rPr>
              <a:t>n</a:t>
            </a:r>
            <a:r>
              <a:rPr sz="2000" spc="-5" dirty="0">
                <a:latin typeface="Georgia"/>
                <a:cs typeface="Georgia"/>
              </a:rPr>
              <a:t>g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40" dirty="0">
                <a:latin typeface="Georgia"/>
                <a:cs typeface="Georgia"/>
              </a:rPr>
              <a:t>fru</a:t>
            </a:r>
            <a:r>
              <a:rPr sz="2000" spc="-35" dirty="0">
                <a:latin typeface="Georgia"/>
                <a:cs typeface="Georgia"/>
              </a:rPr>
              <a:t>i</a:t>
            </a:r>
            <a:r>
              <a:rPr sz="2000" spc="15" dirty="0">
                <a:latin typeface="Georgia"/>
                <a:cs typeface="Georgia"/>
              </a:rPr>
              <a:t>t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30" dirty="0">
                <a:latin typeface="Georgia"/>
                <a:cs typeface="Georgia"/>
              </a:rPr>
              <a:t>ri</a:t>
            </a:r>
            <a:r>
              <a:rPr sz="2000" spc="-55" dirty="0">
                <a:latin typeface="Georgia"/>
                <a:cs typeface="Georgia"/>
              </a:rPr>
              <a:t>p</a:t>
            </a:r>
            <a:r>
              <a:rPr sz="2000" spc="-25" dirty="0">
                <a:latin typeface="Georgia"/>
                <a:cs typeface="Georgia"/>
              </a:rPr>
              <a:t>e</a:t>
            </a:r>
            <a:r>
              <a:rPr sz="2000" spc="-30" dirty="0">
                <a:latin typeface="Georgia"/>
                <a:cs typeface="Georgia"/>
              </a:rPr>
              <a:t>n</a:t>
            </a:r>
            <a:r>
              <a:rPr sz="2000" spc="-35" dirty="0">
                <a:latin typeface="Georgia"/>
                <a:cs typeface="Georgia"/>
              </a:rPr>
              <a:t>in</a:t>
            </a:r>
            <a:r>
              <a:rPr sz="2000" spc="-40" dirty="0">
                <a:latin typeface="Georgia"/>
                <a:cs typeface="Georgia"/>
              </a:rPr>
              <a:t>g</a:t>
            </a:r>
            <a:r>
              <a:rPr sz="2000" spc="-30" dirty="0">
                <a:latin typeface="Georgia"/>
                <a:cs typeface="Georgia"/>
              </a:rPr>
              <a:t>,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65" dirty="0">
                <a:latin typeface="Georgia"/>
                <a:cs typeface="Georgia"/>
              </a:rPr>
              <a:t>s</a:t>
            </a:r>
            <a:r>
              <a:rPr sz="2000" spc="-20" dirty="0">
                <a:latin typeface="Georgia"/>
                <a:cs typeface="Georgia"/>
              </a:rPr>
              <a:t>t</a:t>
            </a:r>
            <a:r>
              <a:rPr sz="2000" spc="-35" dirty="0">
                <a:latin typeface="Georgia"/>
                <a:cs typeface="Georgia"/>
              </a:rPr>
              <a:t>a</a:t>
            </a:r>
            <a:r>
              <a:rPr sz="2000" spc="-105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c</a:t>
            </a:r>
            <a:r>
              <a:rPr sz="2000" spc="5" dirty="0">
                <a:latin typeface="Georgia"/>
                <a:cs typeface="Georgia"/>
              </a:rPr>
              <a:t>h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25" dirty="0">
                <a:latin typeface="Georgia"/>
                <a:cs typeface="Georgia"/>
              </a:rPr>
              <a:t>u</a:t>
            </a:r>
            <a:r>
              <a:rPr sz="2000" spc="-20" dirty="0">
                <a:latin typeface="Georgia"/>
                <a:cs typeface="Georgia"/>
              </a:rPr>
              <a:t>n</a:t>
            </a:r>
            <a:r>
              <a:rPr sz="2000" spc="-30" dirty="0">
                <a:latin typeface="Georgia"/>
                <a:cs typeface="Georgia"/>
              </a:rPr>
              <a:t>d</a:t>
            </a:r>
            <a:r>
              <a:rPr sz="2000" spc="-25" dirty="0">
                <a:latin typeface="Georgia"/>
                <a:cs typeface="Georgia"/>
              </a:rPr>
              <a:t>e</a:t>
            </a:r>
            <a:r>
              <a:rPr sz="2000" spc="-95" dirty="0">
                <a:latin typeface="Georgia"/>
                <a:cs typeface="Georgia"/>
              </a:rPr>
              <a:t>r</a:t>
            </a:r>
            <a:r>
              <a:rPr sz="2000" spc="-65" dirty="0">
                <a:latin typeface="Georgia"/>
                <a:cs typeface="Georgia"/>
              </a:rPr>
              <a:t>g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25" dirty="0">
                <a:latin typeface="Georgia"/>
                <a:cs typeface="Georgia"/>
              </a:rPr>
              <a:t>e</a:t>
            </a:r>
            <a:r>
              <a:rPr sz="2000" spc="-5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30" dirty="0">
                <a:latin typeface="Georgia"/>
                <a:cs typeface="Georgia"/>
              </a:rPr>
              <a:t>h</a:t>
            </a:r>
            <a:r>
              <a:rPr sz="2000" spc="-75" dirty="0">
                <a:latin typeface="Georgia"/>
                <a:cs typeface="Georgia"/>
              </a:rPr>
              <a:t>y</a:t>
            </a:r>
            <a:r>
              <a:rPr sz="2000" spc="-25" dirty="0">
                <a:latin typeface="Georgia"/>
                <a:cs typeface="Georgia"/>
              </a:rPr>
              <a:t>d</a:t>
            </a:r>
            <a:r>
              <a:rPr sz="2000" spc="-80" dirty="0">
                <a:latin typeface="Georgia"/>
                <a:cs typeface="Georgia"/>
              </a:rPr>
              <a:t>r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35" dirty="0">
                <a:latin typeface="Georgia"/>
                <a:cs typeface="Georgia"/>
              </a:rPr>
              <a:t>l</a:t>
            </a:r>
            <a:r>
              <a:rPr sz="2000" spc="-50" dirty="0">
                <a:latin typeface="Georgia"/>
                <a:cs typeface="Georgia"/>
              </a:rPr>
              <a:t>y</a:t>
            </a:r>
            <a:r>
              <a:rPr sz="2000" spc="-45" dirty="0">
                <a:latin typeface="Georgia"/>
                <a:cs typeface="Georgia"/>
              </a:rPr>
              <a:t>sis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40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f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5" dirty="0">
                <a:latin typeface="Georgia"/>
                <a:cs typeface="Georgia"/>
              </a:rPr>
              <a:t>th</a:t>
            </a:r>
            <a:r>
              <a:rPr sz="2000" dirty="0">
                <a:latin typeface="Georgia"/>
                <a:cs typeface="Georgia"/>
              </a:rPr>
              <a:t>e	</a:t>
            </a:r>
            <a:r>
              <a:rPr sz="2000" spc="-70" dirty="0">
                <a:latin typeface="Georgia"/>
                <a:cs typeface="Georgia"/>
              </a:rPr>
              <a:t>α</a:t>
            </a:r>
            <a:r>
              <a:rPr sz="2000" spc="-25" dirty="0">
                <a:latin typeface="Georgia"/>
                <a:cs typeface="Georgia"/>
              </a:rPr>
              <a:t>(</a:t>
            </a:r>
            <a:r>
              <a:rPr sz="2000" spc="-254" dirty="0">
                <a:latin typeface="Georgia"/>
                <a:cs typeface="Georgia"/>
              </a:rPr>
              <a:t>1</a:t>
            </a:r>
            <a:r>
              <a:rPr sz="2000" spc="-15" dirty="0">
                <a:latin typeface="Times New Roman"/>
                <a:cs typeface="Times New Roman"/>
              </a:rPr>
              <a:t>→</a:t>
            </a:r>
            <a:r>
              <a:rPr sz="2000" spc="-80" dirty="0">
                <a:latin typeface="Georgia"/>
                <a:cs typeface="Georgia"/>
              </a:rPr>
              <a:t>4</a:t>
            </a:r>
            <a:r>
              <a:rPr sz="2000" spc="-10" dirty="0">
                <a:latin typeface="Georgia"/>
                <a:cs typeface="Georgia"/>
              </a:rPr>
              <a:t>)  </a:t>
            </a:r>
            <a:r>
              <a:rPr sz="2000" spc="-25" dirty="0">
                <a:latin typeface="Georgia"/>
                <a:cs typeface="Georgia"/>
              </a:rPr>
              <a:t>bonds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spc="-25" dirty="0">
                <a:latin typeface="Georgia"/>
                <a:cs typeface="Georgia"/>
              </a:rPr>
              <a:t>produce glucose </a:t>
            </a:r>
            <a:r>
              <a:rPr sz="2000" spc="-30" dirty="0">
                <a:latin typeface="Georgia"/>
                <a:cs typeface="Georgia"/>
              </a:rPr>
              <a:t>and maltose, </a:t>
            </a:r>
            <a:r>
              <a:rPr sz="2000" spc="-10" dirty="0">
                <a:latin typeface="Georgia"/>
                <a:cs typeface="Georgia"/>
              </a:rPr>
              <a:t>which </a:t>
            </a:r>
            <a:r>
              <a:rPr sz="2000" spc="-45" dirty="0">
                <a:latin typeface="Georgia"/>
                <a:cs typeface="Georgia"/>
              </a:rPr>
              <a:t>are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sweet.</a:t>
            </a:r>
            <a:endParaRPr sz="2000">
              <a:latin typeface="Georgia"/>
              <a:cs typeface="Georgia"/>
            </a:endParaRPr>
          </a:p>
          <a:p>
            <a:pPr marL="354965" marR="95885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10" dirty="0">
                <a:latin typeface="Georgia"/>
                <a:cs typeface="Georgia"/>
              </a:rPr>
              <a:t>When </a:t>
            </a:r>
            <a:r>
              <a:rPr sz="2000" spc="-35" dirty="0">
                <a:latin typeface="Georgia"/>
                <a:cs typeface="Georgia"/>
              </a:rPr>
              <a:t>we </a:t>
            </a:r>
            <a:r>
              <a:rPr sz="2000" spc="-30" dirty="0">
                <a:latin typeface="Georgia"/>
                <a:cs typeface="Georgia"/>
              </a:rPr>
              <a:t>consume starch, our </a:t>
            </a:r>
            <a:r>
              <a:rPr sz="2000" spc="-35" dirty="0">
                <a:latin typeface="Georgia"/>
                <a:cs typeface="Georgia"/>
              </a:rPr>
              <a:t>digestive </a:t>
            </a:r>
            <a:r>
              <a:rPr sz="2000" spc="-45" dirty="0">
                <a:latin typeface="Georgia"/>
                <a:cs typeface="Georgia"/>
              </a:rPr>
              <a:t>system </a:t>
            </a:r>
            <a:r>
              <a:rPr sz="2000" spc="-40" dirty="0">
                <a:latin typeface="Georgia"/>
                <a:cs typeface="Georgia"/>
              </a:rPr>
              <a:t>(α-amylase)breaks </a:t>
            </a:r>
            <a:r>
              <a:rPr sz="2000" spc="-15" dirty="0">
                <a:latin typeface="Georgia"/>
                <a:cs typeface="Georgia"/>
              </a:rPr>
              <a:t>it </a:t>
            </a:r>
            <a:r>
              <a:rPr sz="2000" spc="-30" dirty="0">
                <a:latin typeface="Georgia"/>
                <a:cs typeface="Georgia"/>
              </a:rPr>
              <a:t>down  </a:t>
            </a:r>
            <a:r>
              <a:rPr sz="2000" spc="-15" dirty="0">
                <a:latin typeface="Georgia"/>
                <a:cs typeface="Georgia"/>
              </a:rPr>
              <a:t>into </a:t>
            </a:r>
            <a:r>
              <a:rPr sz="2000" spc="-20" dirty="0">
                <a:latin typeface="Georgia"/>
                <a:cs typeface="Georgia"/>
              </a:rPr>
              <a:t>glucose units </a:t>
            </a:r>
            <a:r>
              <a:rPr sz="2000" spc="-30" dirty="0">
                <a:latin typeface="Georgia"/>
                <a:cs typeface="Georgia"/>
              </a:rPr>
              <a:t>for use </a:t>
            </a:r>
            <a:r>
              <a:rPr sz="2000" spc="-25" dirty="0">
                <a:latin typeface="Georgia"/>
                <a:cs typeface="Georgia"/>
              </a:rPr>
              <a:t>by </a:t>
            </a:r>
            <a:r>
              <a:rPr sz="2000" spc="-20" dirty="0">
                <a:latin typeface="Georgia"/>
                <a:cs typeface="Georgia"/>
              </a:rPr>
              <a:t>our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bodies.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Georgia"/>
              <a:buChar char="•"/>
            </a:pPr>
            <a:endParaRPr sz="1600">
              <a:latin typeface="Georgia"/>
              <a:cs typeface="Georgia"/>
            </a:endParaRPr>
          </a:p>
          <a:p>
            <a:pPr marL="416559" lvl="1" indent="-342900">
              <a:lnSpc>
                <a:spcPct val="100000"/>
              </a:lnSpc>
              <a:buChar char="•"/>
              <a:tabLst>
                <a:tab pos="415925" algn="l"/>
                <a:tab pos="416559" algn="l"/>
              </a:tabLst>
            </a:pPr>
            <a:r>
              <a:rPr sz="2000" spc="-35" dirty="0">
                <a:latin typeface="Georgia"/>
                <a:cs typeface="Georgia"/>
              </a:rPr>
              <a:t>Starch </a:t>
            </a:r>
            <a:r>
              <a:rPr sz="2000" spc="-25" dirty="0">
                <a:latin typeface="Georgia"/>
                <a:cs typeface="Georgia"/>
              </a:rPr>
              <a:t>will </a:t>
            </a:r>
            <a:r>
              <a:rPr sz="2000" spc="-40" dirty="0">
                <a:latin typeface="Georgia"/>
                <a:cs typeface="Georgia"/>
              </a:rPr>
              <a:t>form </a:t>
            </a:r>
            <a:r>
              <a:rPr sz="2000" spc="-50" dirty="0">
                <a:latin typeface="Georgia"/>
                <a:cs typeface="Georgia"/>
              </a:rPr>
              <a:t>a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blue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coloured complex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with </a:t>
            </a:r>
            <a:r>
              <a:rPr sz="2000" spc="-40" dirty="0">
                <a:solidFill>
                  <a:srgbClr val="0000FF"/>
                </a:solidFill>
                <a:latin typeface="Georgia"/>
                <a:cs typeface="Georgia"/>
              </a:rPr>
              <a:t>iodine</a:t>
            </a:r>
            <a:r>
              <a:rPr sz="2000" spc="-40" dirty="0">
                <a:latin typeface="Georgia"/>
                <a:cs typeface="Georgia"/>
              </a:rPr>
              <a:t>; </a:t>
            </a:r>
            <a:r>
              <a:rPr sz="2000" spc="-20" dirty="0">
                <a:latin typeface="Georgia"/>
                <a:cs typeface="Georgia"/>
              </a:rPr>
              <a:t>this </a:t>
            </a:r>
            <a:r>
              <a:rPr sz="2000" spc="-30" dirty="0">
                <a:latin typeface="Georgia"/>
                <a:cs typeface="Georgia"/>
              </a:rPr>
              <a:t>color </a:t>
            </a:r>
            <a:r>
              <a:rPr sz="2000" spc="-50" dirty="0">
                <a:latin typeface="Georgia"/>
                <a:cs typeface="Georgia"/>
              </a:rPr>
              <a:t>disappears</a:t>
            </a:r>
            <a:r>
              <a:rPr sz="2000" spc="-195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on</a:t>
            </a:r>
            <a:endParaRPr sz="2000">
              <a:latin typeface="Georgia"/>
              <a:cs typeface="Georgia"/>
            </a:endParaRPr>
          </a:p>
          <a:p>
            <a:pPr marL="416559">
              <a:lnSpc>
                <a:spcPct val="100000"/>
              </a:lnSpc>
            </a:pPr>
            <a:r>
              <a:rPr sz="2000" spc="-15" dirty="0">
                <a:latin typeface="Georgia"/>
                <a:cs typeface="Georgia"/>
              </a:rPr>
              <a:t>heating</a:t>
            </a:r>
            <a:r>
              <a:rPr sz="2000" spc="-95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and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reappears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when</a:t>
            </a:r>
            <a:r>
              <a:rPr sz="2000" spc="80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cooled.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This</a:t>
            </a:r>
            <a:r>
              <a:rPr sz="2000" spc="-40" dirty="0">
                <a:solidFill>
                  <a:srgbClr val="0000FF"/>
                </a:solidFill>
                <a:latin typeface="Georgia"/>
                <a:cs typeface="Georgia"/>
              </a:rPr>
              <a:t> is</a:t>
            </a:r>
            <a:r>
              <a:rPr sz="2000" spc="-9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45" dirty="0">
                <a:solidFill>
                  <a:srgbClr val="0000FF"/>
                </a:solidFill>
                <a:latin typeface="Georgia"/>
                <a:cs typeface="Georgia"/>
              </a:rPr>
              <a:t>a</a:t>
            </a:r>
            <a:r>
              <a:rPr sz="2000" spc="-7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0000FF"/>
                </a:solidFill>
                <a:latin typeface="Georgia"/>
                <a:cs typeface="Georgia"/>
              </a:rPr>
              <a:t>sensitive</a:t>
            </a:r>
            <a:r>
              <a:rPr sz="2000" spc="-10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test</a:t>
            </a:r>
            <a:r>
              <a:rPr sz="2000" spc="-6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for</a:t>
            </a:r>
            <a:r>
              <a:rPr sz="2000" spc="-8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starch.</a:t>
            </a:r>
            <a:endParaRPr sz="2000">
              <a:latin typeface="Georgia"/>
              <a:cs typeface="Georgia"/>
            </a:endParaRPr>
          </a:p>
          <a:p>
            <a:pPr marL="416559" marR="668020" lvl="1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415925" algn="l"/>
                <a:tab pos="416559" algn="l"/>
                <a:tab pos="6269355" algn="l"/>
              </a:tabLst>
            </a:pPr>
            <a:r>
              <a:rPr sz="2000" spc="10" dirty="0">
                <a:latin typeface="Georgia"/>
                <a:cs typeface="Georgia"/>
              </a:rPr>
              <a:t>When </a:t>
            </a:r>
            <a:r>
              <a:rPr sz="2000" spc="-35" dirty="0">
                <a:solidFill>
                  <a:srgbClr val="C00000"/>
                </a:solidFill>
                <a:latin typeface="Georgia"/>
                <a:cs typeface="Georgia"/>
              </a:rPr>
              <a:t>starch </a:t>
            </a:r>
            <a:r>
              <a:rPr sz="2000" spc="-50" dirty="0">
                <a:solidFill>
                  <a:srgbClr val="C00000"/>
                </a:solidFill>
                <a:latin typeface="Georgia"/>
                <a:cs typeface="Georgia"/>
              </a:rPr>
              <a:t>is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hydrolyzed </a:t>
            </a:r>
            <a:r>
              <a:rPr sz="2000" spc="-25" dirty="0">
                <a:solidFill>
                  <a:srgbClr val="C00000"/>
                </a:solidFill>
                <a:latin typeface="Georgia"/>
                <a:cs typeface="Georgia"/>
              </a:rPr>
              <a:t>by mild acid,</a:t>
            </a:r>
            <a:r>
              <a:rPr sz="2000" spc="28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Georgia"/>
                <a:cs typeface="Georgia"/>
              </a:rPr>
              <a:t>smaller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Georgia"/>
                <a:cs typeface="Georgia"/>
              </a:rPr>
              <a:t>and	</a:t>
            </a:r>
            <a:r>
              <a:rPr sz="2000" spc="-40" dirty="0">
                <a:solidFill>
                  <a:srgbClr val="C00000"/>
                </a:solidFill>
                <a:latin typeface="Georgia"/>
                <a:cs typeface="Georgia"/>
              </a:rPr>
              <a:t>smaller </a:t>
            </a:r>
            <a:r>
              <a:rPr sz="2000" spc="-35" dirty="0">
                <a:solidFill>
                  <a:srgbClr val="C00000"/>
                </a:solidFill>
                <a:latin typeface="Georgia"/>
                <a:cs typeface="Georgia"/>
              </a:rPr>
              <a:t>fragments  </a:t>
            </a:r>
            <a:r>
              <a:rPr sz="2000" spc="-45" dirty="0">
                <a:solidFill>
                  <a:srgbClr val="C00000"/>
                </a:solidFill>
                <a:latin typeface="Georgia"/>
                <a:cs typeface="Georgia"/>
              </a:rPr>
              <a:t>are</a:t>
            </a:r>
            <a:r>
              <a:rPr sz="2000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Georgia"/>
                <a:cs typeface="Georgia"/>
              </a:rPr>
              <a:t>produced.</a:t>
            </a:r>
            <a:endParaRPr sz="2000">
              <a:latin typeface="Georgia"/>
              <a:cs typeface="Georgia"/>
            </a:endParaRPr>
          </a:p>
          <a:p>
            <a:pPr marL="416559" marR="451484" lvl="1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415925" algn="l"/>
                <a:tab pos="416559" algn="l"/>
                <a:tab pos="6563359" algn="l"/>
              </a:tabLst>
            </a:pPr>
            <a:r>
              <a:rPr sz="2000" spc="-10" dirty="0">
                <a:latin typeface="Georgia"/>
                <a:cs typeface="Georgia"/>
              </a:rPr>
              <a:t>The </a:t>
            </a:r>
            <a:r>
              <a:rPr sz="2000" spc="-50" dirty="0">
                <a:latin typeface="Georgia"/>
                <a:cs typeface="Georgia"/>
              </a:rPr>
              <a:t>hydrolysis  </a:t>
            </a:r>
            <a:r>
              <a:rPr sz="2000" spc="-30" dirty="0">
                <a:latin typeface="Georgia"/>
                <a:cs typeface="Georgia"/>
              </a:rPr>
              <a:t>for </a:t>
            </a:r>
            <a:r>
              <a:rPr sz="2000" spc="-50" dirty="0">
                <a:latin typeface="Georgia"/>
                <a:cs typeface="Georgia"/>
              </a:rPr>
              <a:t>a  </a:t>
            </a:r>
            <a:r>
              <a:rPr sz="2000" spc="-25" dirty="0">
                <a:latin typeface="Georgia"/>
                <a:cs typeface="Georgia"/>
              </a:rPr>
              <a:t>short </a:t>
            </a:r>
            <a:r>
              <a:rPr sz="2000" spc="-15" dirty="0">
                <a:latin typeface="Georgia"/>
                <a:cs typeface="Georgia"/>
              </a:rPr>
              <a:t>time</a:t>
            </a:r>
            <a:r>
              <a:rPr sz="2000" spc="-85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produces</a:t>
            </a:r>
            <a:r>
              <a:rPr sz="2000" spc="12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amylodextrin	</a:t>
            </a:r>
            <a:r>
              <a:rPr sz="2000" spc="-20" dirty="0">
                <a:latin typeface="Georgia"/>
                <a:cs typeface="Georgia"/>
              </a:rPr>
              <a:t>(violet </a:t>
            </a:r>
            <a:r>
              <a:rPr sz="2000" spc="-25" dirty="0">
                <a:latin typeface="Georgia"/>
                <a:cs typeface="Georgia"/>
              </a:rPr>
              <a:t>color </a:t>
            </a:r>
            <a:r>
              <a:rPr sz="2000" spc="-15" dirty="0">
                <a:latin typeface="Georgia"/>
                <a:cs typeface="Georgia"/>
              </a:rPr>
              <a:t>with  </a:t>
            </a:r>
            <a:r>
              <a:rPr sz="2000" spc="-20" dirty="0">
                <a:latin typeface="Georgia"/>
                <a:cs typeface="Georgia"/>
              </a:rPr>
              <a:t>iodine </a:t>
            </a:r>
            <a:r>
              <a:rPr sz="2000" spc="-30" dirty="0">
                <a:latin typeface="Georgia"/>
                <a:cs typeface="Georgia"/>
              </a:rPr>
              <a:t>and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non-reducing).</a:t>
            </a:r>
            <a:endParaRPr sz="2000">
              <a:latin typeface="Georgia"/>
              <a:cs typeface="Georgia"/>
            </a:endParaRPr>
          </a:p>
          <a:p>
            <a:pPr marL="416559" lvl="1" indent="-342900">
              <a:lnSpc>
                <a:spcPct val="100000"/>
              </a:lnSpc>
              <a:spcBef>
                <a:spcPts val="509"/>
              </a:spcBef>
              <a:buChar char="•"/>
              <a:tabLst>
                <a:tab pos="415925" algn="l"/>
                <a:tab pos="416559" algn="l"/>
              </a:tabLst>
            </a:pPr>
            <a:r>
              <a:rPr sz="2000" spc="-40" dirty="0">
                <a:latin typeface="Georgia"/>
                <a:cs typeface="Georgia"/>
              </a:rPr>
              <a:t>Further </a:t>
            </a:r>
            <a:r>
              <a:rPr sz="2000" spc="-15" dirty="0">
                <a:latin typeface="Georgia"/>
                <a:cs typeface="Georgia"/>
              </a:rPr>
              <a:t>hydrolysis…………….</a:t>
            </a:r>
            <a:r>
              <a:rPr sz="2000" i="1" spc="-15" dirty="0">
                <a:latin typeface="Times New Roman"/>
                <a:cs typeface="Times New Roman"/>
              </a:rPr>
              <a:t>amylodex</a:t>
            </a:r>
            <a:r>
              <a:rPr sz="2100" i="1" spc="-15" dirty="0">
                <a:latin typeface="Wingdings"/>
                <a:cs typeface="Wingdings"/>
              </a:rPr>
              <a:t></a:t>
            </a:r>
            <a:r>
              <a:rPr sz="2000" i="1" spc="-15" dirty="0">
                <a:latin typeface="Times New Roman"/>
                <a:cs typeface="Times New Roman"/>
              </a:rPr>
              <a:t>erythrodex</a:t>
            </a:r>
            <a:r>
              <a:rPr sz="2100" i="1" spc="-15" dirty="0">
                <a:latin typeface="Wingdings"/>
                <a:cs typeface="Wingdings"/>
              </a:rPr>
              <a:t></a:t>
            </a:r>
            <a:r>
              <a:rPr sz="2000" i="1" spc="-15" dirty="0">
                <a:latin typeface="Times New Roman"/>
                <a:cs typeface="Times New Roman"/>
              </a:rPr>
              <a:t>archrodextrin</a:t>
            </a:r>
            <a:r>
              <a:rPr sz="2100" i="1" spc="-15" dirty="0">
                <a:latin typeface="Wingdings"/>
                <a:cs typeface="Wingdings"/>
              </a:rPr>
              <a:t></a:t>
            </a:r>
            <a:r>
              <a:rPr sz="2100" i="1" spc="-100" dirty="0">
                <a:latin typeface="Times New Roman"/>
                <a:cs typeface="Times New Roman"/>
              </a:rPr>
              <a:t> </a:t>
            </a:r>
            <a:r>
              <a:rPr sz="2000" i="1" spc="40" dirty="0">
                <a:latin typeface="Times New Roman"/>
                <a:cs typeface="Times New Roman"/>
              </a:rPr>
              <a:t>Maltose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623061"/>
            <a:ext cx="1339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6F2F9F"/>
                </a:solidFill>
              </a:rPr>
              <a:t>G</a:t>
            </a:r>
            <a:r>
              <a:rPr sz="2400" spc="-20" dirty="0">
                <a:solidFill>
                  <a:srgbClr val="6F2F9F"/>
                </a:solidFill>
              </a:rPr>
              <a:t>l</a:t>
            </a:r>
            <a:r>
              <a:rPr sz="2400" spc="-45" dirty="0">
                <a:solidFill>
                  <a:srgbClr val="6F2F9F"/>
                </a:solidFill>
              </a:rPr>
              <a:t>y</a:t>
            </a:r>
            <a:r>
              <a:rPr sz="2400" spc="45" dirty="0">
                <a:solidFill>
                  <a:srgbClr val="6F2F9F"/>
                </a:solidFill>
              </a:rPr>
              <a:t>c</a:t>
            </a:r>
            <a:r>
              <a:rPr sz="2400" spc="170" dirty="0">
                <a:solidFill>
                  <a:srgbClr val="6F2F9F"/>
                </a:solidFill>
              </a:rPr>
              <a:t>o</a:t>
            </a:r>
            <a:r>
              <a:rPr sz="2400" spc="110" dirty="0">
                <a:solidFill>
                  <a:srgbClr val="6F2F9F"/>
                </a:solidFill>
              </a:rPr>
              <a:t>g</a:t>
            </a:r>
            <a:r>
              <a:rPr sz="2400" spc="210" dirty="0">
                <a:solidFill>
                  <a:srgbClr val="6F2F9F"/>
                </a:solidFill>
              </a:rPr>
              <a:t>en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90931" y="1004671"/>
            <a:ext cx="8749665" cy="33026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0" dirty="0">
                <a:solidFill>
                  <a:srgbClr val="C00000"/>
                </a:solidFill>
                <a:latin typeface="Georgia"/>
                <a:cs typeface="Georgia"/>
              </a:rPr>
              <a:t>Storage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form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of </a:t>
            </a:r>
            <a:r>
              <a:rPr sz="2000" spc="-20" dirty="0">
                <a:solidFill>
                  <a:srgbClr val="C00000"/>
                </a:solidFill>
                <a:latin typeface="Georgia"/>
                <a:cs typeface="Georgia"/>
              </a:rPr>
              <a:t>energy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30" dirty="0">
                <a:latin typeface="Georgia"/>
                <a:cs typeface="Georgia"/>
              </a:rPr>
              <a:t>animal. </a:t>
            </a:r>
            <a:r>
              <a:rPr sz="2000" spc="-35" dirty="0">
                <a:latin typeface="Georgia"/>
                <a:cs typeface="Georgia"/>
              </a:rPr>
              <a:t>Stored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40" dirty="0">
                <a:solidFill>
                  <a:srgbClr val="C00000"/>
                </a:solidFill>
                <a:latin typeface="Georgia"/>
                <a:cs typeface="Georgia"/>
              </a:rPr>
              <a:t>liver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and</a:t>
            </a:r>
            <a:r>
              <a:rPr sz="2000" spc="-2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Georgia"/>
                <a:cs typeface="Georgia"/>
              </a:rPr>
              <a:t>muscle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45" dirty="0">
                <a:latin typeface="Georgia"/>
                <a:cs typeface="Georgia"/>
              </a:rPr>
              <a:t>Stores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more </a:t>
            </a:r>
            <a:r>
              <a:rPr sz="2000" spc="-20" dirty="0">
                <a:solidFill>
                  <a:srgbClr val="C00000"/>
                </a:solidFill>
                <a:latin typeface="Georgia"/>
                <a:cs typeface="Georgia"/>
              </a:rPr>
              <a:t>glucose</a:t>
            </a:r>
            <a:r>
              <a:rPr sz="2000" spc="-3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Georgia"/>
                <a:cs typeface="Georgia"/>
              </a:rPr>
              <a:t>residues </a:t>
            </a:r>
            <a:r>
              <a:rPr sz="2000" spc="-30" dirty="0">
                <a:latin typeface="Georgia"/>
                <a:cs typeface="Georgia"/>
              </a:rPr>
              <a:t>per </a:t>
            </a:r>
            <a:r>
              <a:rPr sz="2000" spc="-40" dirty="0">
                <a:latin typeface="Georgia"/>
                <a:cs typeface="Georgia"/>
              </a:rPr>
              <a:t>gram </a:t>
            </a:r>
            <a:r>
              <a:rPr sz="2000" spc="-20" dirty="0">
                <a:latin typeface="Georgia"/>
                <a:cs typeface="Georgia"/>
              </a:rPr>
              <a:t>than </a:t>
            </a:r>
            <a:r>
              <a:rPr sz="2000" spc="-25" dirty="0">
                <a:latin typeface="Georgia"/>
                <a:cs typeface="Georgia"/>
              </a:rPr>
              <a:t>starch.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45" dirty="0">
                <a:solidFill>
                  <a:srgbClr val="0000FF"/>
                </a:solidFill>
                <a:latin typeface="Georgia"/>
                <a:cs typeface="Georgia"/>
              </a:rPr>
              <a:t>More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branched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and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compact than</a:t>
            </a:r>
            <a:r>
              <a:rPr sz="2000" spc="-2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starch.</a:t>
            </a:r>
            <a:endParaRPr sz="2000">
              <a:latin typeface="Georgia"/>
              <a:cs typeface="Georgia"/>
            </a:endParaRPr>
          </a:p>
          <a:p>
            <a:pPr marL="354965" marR="15240" indent="-342900">
              <a:lnSpc>
                <a:spcPct val="100499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srgbClr val="0000FF"/>
                </a:solidFill>
                <a:latin typeface="Georgia"/>
                <a:cs typeface="Georgia"/>
              </a:rPr>
              <a:t>A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homopolysaccharide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(number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of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glucose units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upto </a:t>
            </a:r>
            <a:r>
              <a:rPr sz="2000" spc="-130" dirty="0">
                <a:solidFill>
                  <a:srgbClr val="0000FF"/>
                </a:solidFill>
                <a:latin typeface="Georgia"/>
                <a:cs typeface="Georgia"/>
              </a:rPr>
              <a:t>25000): </a:t>
            </a:r>
            <a:r>
              <a:rPr sz="2000" spc="-30" dirty="0">
                <a:latin typeface="Georgia"/>
                <a:cs typeface="Georgia"/>
              </a:rPr>
              <a:t>linear </a:t>
            </a:r>
            <a:r>
              <a:rPr sz="2000" spc="-20" dirty="0">
                <a:latin typeface="Georgia"/>
                <a:cs typeface="Georgia"/>
              </a:rPr>
              <a:t>chain of  </a:t>
            </a:r>
            <a:r>
              <a:rPr sz="2000" spc="-65" dirty="0">
                <a:latin typeface="Georgia"/>
                <a:cs typeface="Georgia"/>
              </a:rPr>
              <a:t>α (1</a:t>
            </a:r>
            <a:r>
              <a:rPr sz="2000" spc="-65" dirty="0">
                <a:latin typeface="Times New Roman"/>
                <a:cs typeface="Times New Roman"/>
              </a:rPr>
              <a:t>→</a:t>
            </a:r>
            <a:r>
              <a:rPr sz="2000" spc="-65" dirty="0">
                <a:latin typeface="Georgia"/>
                <a:cs typeface="Georgia"/>
              </a:rPr>
              <a:t>4) </a:t>
            </a:r>
            <a:r>
              <a:rPr sz="2000" spc="-35" dirty="0">
                <a:latin typeface="Georgia"/>
                <a:cs typeface="Georgia"/>
              </a:rPr>
              <a:t>linked glucosyl residues </a:t>
            </a:r>
            <a:r>
              <a:rPr sz="2000" spc="-10" dirty="0">
                <a:latin typeface="Georgia"/>
                <a:cs typeface="Georgia"/>
              </a:rPr>
              <a:t>with </a:t>
            </a:r>
            <a:r>
              <a:rPr sz="2000" spc="-40" dirty="0">
                <a:latin typeface="Georgia"/>
                <a:cs typeface="Georgia"/>
              </a:rPr>
              <a:t>branches </a:t>
            </a:r>
            <a:r>
              <a:rPr sz="2000" spc="-25" dirty="0">
                <a:latin typeface="Georgia"/>
                <a:cs typeface="Georgia"/>
              </a:rPr>
              <a:t>joined </a:t>
            </a:r>
            <a:r>
              <a:rPr sz="2000" spc="-35" dirty="0">
                <a:latin typeface="Georgia"/>
                <a:cs typeface="Georgia"/>
              </a:rPr>
              <a:t>by </a:t>
            </a:r>
            <a:r>
              <a:rPr sz="2000" spc="-65" dirty="0">
                <a:latin typeface="Georgia"/>
                <a:cs typeface="Georgia"/>
              </a:rPr>
              <a:t>α (1</a:t>
            </a:r>
            <a:r>
              <a:rPr sz="2000" spc="-65" dirty="0">
                <a:latin typeface="Times New Roman"/>
                <a:cs typeface="Times New Roman"/>
              </a:rPr>
              <a:t>→</a:t>
            </a:r>
            <a:r>
              <a:rPr sz="2000" spc="-65" dirty="0">
                <a:latin typeface="Georgia"/>
                <a:cs typeface="Georgia"/>
              </a:rPr>
              <a:t>6)</a:t>
            </a:r>
            <a:r>
              <a:rPr sz="2000" spc="-150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linkages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45" dirty="0">
                <a:latin typeface="Georgia"/>
                <a:cs typeface="Georgia"/>
              </a:rPr>
              <a:t>More </a:t>
            </a:r>
            <a:r>
              <a:rPr sz="2000" spc="-20" dirty="0">
                <a:latin typeface="Georgia"/>
                <a:cs typeface="Georgia"/>
              </a:rPr>
              <a:t>energy in </a:t>
            </a:r>
            <a:r>
              <a:rPr sz="2000" spc="-50" dirty="0">
                <a:latin typeface="Georgia"/>
                <a:cs typeface="Georgia"/>
              </a:rPr>
              <a:t>a </a:t>
            </a:r>
            <a:r>
              <a:rPr sz="2000" spc="-30" dirty="0">
                <a:latin typeface="Georgia"/>
                <a:cs typeface="Georgia"/>
              </a:rPr>
              <a:t>smaller</a:t>
            </a:r>
            <a:r>
              <a:rPr sz="2000" spc="-34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space.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latin typeface="Georgia"/>
                <a:cs typeface="Georgia"/>
              </a:rPr>
              <a:t>Glycogen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40" dirty="0">
                <a:latin typeface="Georgia"/>
                <a:cs typeface="Georgia"/>
              </a:rPr>
              <a:t>liver (6-8%) is </a:t>
            </a:r>
            <a:r>
              <a:rPr sz="2000" spc="-20" dirty="0">
                <a:latin typeface="Georgia"/>
                <a:cs typeface="Georgia"/>
              </a:rPr>
              <a:t>higher than </a:t>
            </a:r>
            <a:r>
              <a:rPr sz="2000" spc="-10" dirty="0">
                <a:latin typeface="Georgia"/>
                <a:cs typeface="Georgia"/>
              </a:rPr>
              <a:t>that </a:t>
            </a:r>
            <a:r>
              <a:rPr sz="2000" spc="-2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25" dirty="0">
                <a:latin typeface="Georgia"/>
                <a:cs typeface="Georgia"/>
              </a:rPr>
              <a:t>muscles</a:t>
            </a:r>
            <a:r>
              <a:rPr sz="2000" spc="-300" dirty="0">
                <a:latin typeface="Georgia"/>
                <a:cs typeface="Georgia"/>
              </a:rPr>
              <a:t> </a:t>
            </a:r>
            <a:r>
              <a:rPr sz="2000" spc="-65" dirty="0">
                <a:latin typeface="Georgia"/>
                <a:cs typeface="Georgia"/>
              </a:rPr>
              <a:t>(1-2%).</a:t>
            </a:r>
            <a:endParaRPr sz="2000">
              <a:latin typeface="Georgia"/>
              <a:cs typeface="Georgia"/>
            </a:endParaRPr>
          </a:p>
          <a:p>
            <a:pPr marL="354965" marR="5080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60" dirty="0">
                <a:latin typeface="Georgia"/>
                <a:cs typeface="Georgia"/>
              </a:rPr>
              <a:t>Liver </a:t>
            </a:r>
            <a:r>
              <a:rPr sz="2000" spc="-40" dirty="0">
                <a:latin typeface="Georgia"/>
                <a:cs typeface="Georgia"/>
              </a:rPr>
              <a:t>glycogen </a:t>
            </a:r>
            <a:r>
              <a:rPr sz="2000" spc="-30" dirty="0">
                <a:latin typeface="Georgia"/>
                <a:cs typeface="Georgia"/>
              </a:rPr>
              <a:t>- </a:t>
            </a:r>
            <a:r>
              <a:rPr sz="2000" spc="-25" dirty="0">
                <a:solidFill>
                  <a:srgbClr val="C00000"/>
                </a:solidFill>
                <a:latin typeface="Georgia"/>
                <a:cs typeface="Georgia"/>
              </a:rPr>
              <a:t>first line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of </a:t>
            </a:r>
            <a:r>
              <a:rPr sz="2000" spc="-25" dirty="0">
                <a:solidFill>
                  <a:srgbClr val="C00000"/>
                </a:solidFill>
                <a:latin typeface="Georgia"/>
                <a:cs typeface="Georgia"/>
              </a:rPr>
              <a:t>defense </a:t>
            </a:r>
            <a:r>
              <a:rPr sz="2000" spc="-35" dirty="0">
                <a:solidFill>
                  <a:srgbClr val="C00000"/>
                </a:solidFill>
                <a:latin typeface="Georgia"/>
                <a:cs typeface="Georgia"/>
              </a:rPr>
              <a:t>against </a:t>
            </a:r>
            <a:r>
              <a:rPr sz="2000" spc="-20" dirty="0">
                <a:solidFill>
                  <a:srgbClr val="C00000"/>
                </a:solidFill>
                <a:latin typeface="Georgia"/>
                <a:cs typeface="Georgia"/>
              </a:rPr>
              <a:t>declining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blood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glucose </a:t>
            </a:r>
            <a:r>
              <a:rPr sz="2000" spc="-40" dirty="0">
                <a:solidFill>
                  <a:srgbClr val="C00000"/>
                </a:solidFill>
                <a:latin typeface="Georgia"/>
                <a:cs typeface="Georgia"/>
              </a:rPr>
              <a:t>levels  </a:t>
            </a:r>
            <a:r>
              <a:rPr sz="2000" spc="-25" dirty="0">
                <a:solidFill>
                  <a:srgbClr val="C00000"/>
                </a:solidFill>
                <a:latin typeface="Georgia"/>
                <a:cs typeface="Georgia"/>
              </a:rPr>
              <a:t>especially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between</a:t>
            </a:r>
            <a:r>
              <a:rPr sz="20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Georgia"/>
                <a:cs typeface="Georgia"/>
              </a:rPr>
              <a:t>meals.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90800" y="4267198"/>
            <a:ext cx="6437376" cy="259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775461"/>
            <a:ext cx="1365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6F2F9F"/>
                </a:solidFill>
              </a:rPr>
              <a:t>Cellulose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90931" y="1157071"/>
            <a:ext cx="8750300" cy="38696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00"/>
              </a:spcBef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C00000"/>
                </a:solidFill>
                <a:latin typeface="Georgia"/>
                <a:cs typeface="Georgia"/>
              </a:rPr>
              <a:t>Glucose </a:t>
            </a:r>
            <a:r>
              <a:rPr sz="2000" spc="-20" dirty="0">
                <a:solidFill>
                  <a:srgbClr val="C00000"/>
                </a:solidFill>
                <a:latin typeface="Georgia"/>
                <a:cs typeface="Georgia"/>
              </a:rPr>
              <a:t>units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combined </a:t>
            </a:r>
            <a:r>
              <a:rPr sz="2000" spc="-25" dirty="0">
                <a:solidFill>
                  <a:srgbClr val="C00000"/>
                </a:solidFill>
                <a:latin typeface="Georgia"/>
                <a:cs typeface="Georgia"/>
              </a:rPr>
              <a:t>by </a:t>
            </a:r>
            <a:r>
              <a:rPr sz="2000" spc="-75" dirty="0">
                <a:solidFill>
                  <a:srgbClr val="C00000"/>
                </a:solidFill>
                <a:latin typeface="Georgia"/>
                <a:cs typeface="Georgia"/>
              </a:rPr>
              <a:t>β-1,4</a:t>
            </a:r>
            <a:r>
              <a:rPr sz="2000" spc="-19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Georgia"/>
                <a:cs typeface="Georgia"/>
              </a:rPr>
              <a:t>linkages.</a:t>
            </a:r>
            <a:endParaRPr sz="2000">
              <a:latin typeface="Georgia"/>
              <a:cs typeface="Georgia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sz="2000" spc="-35" dirty="0">
                <a:latin typeface="Georgia"/>
                <a:cs typeface="Georgia"/>
              </a:rPr>
              <a:t>Straight </a:t>
            </a:r>
            <a:r>
              <a:rPr sz="2000" spc="-25" dirty="0">
                <a:latin typeface="Georgia"/>
                <a:cs typeface="Georgia"/>
              </a:rPr>
              <a:t>line </a:t>
            </a:r>
            <a:r>
              <a:rPr sz="2000" spc="-50" dirty="0">
                <a:latin typeface="Georgia"/>
                <a:cs typeface="Georgia"/>
              </a:rPr>
              <a:t>chain </a:t>
            </a:r>
            <a:r>
              <a:rPr sz="2000" spc="-15" dirty="0">
                <a:latin typeface="Georgia"/>
                <a:cs typeface="Georgia"/>
              </a:rPr>
              <a:t>with no </a:t>
            </a:r>
            <a:r>
              <a:rPr sz="2000" spc="-40" dirty="0">
                <a:latin typeface="Georgia"/>
                <a:cs typeface="Georgia"/>
              </a:rPr>
              <a:t>branches. </a:t>
            </a:r>
            <a:r>
              <a:rPr sz="2000" spc="-30" dirty="0">
                <a:latin typeface="Georgia"/>
                <a:cs typeface="Georgia"/>
              </a:rPr>
              <a:t>This </a:t>
            </a:r>
            <a:r>
              <a:rPr sz="2000" spc="-35" dirty="0">
                <a:latin typeface="Georgia"/>
                <a:cs typeface="Georgia"/>
              </a:rPr>
              <a:t>allows </a:t>
            </a:r>
            <a:r>
              <a:rPr sz="2000" spc="-30" dirty="0">
                <a:latin typeface="Georgia"/>
                <a:cs typeface="Georgia"/>
              </a:rPr>
              <a:t>chains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spc="-30" dirty="0">
                <a:latin typeface="Georgia"/>
                <a:cs typeface="Georgia"/>
              </a:rPr>
              <a:t>align </a:t>
            </a:r>
            <a:r>
              <a:rPr sz="2000" spc="-20" dirty="0">
                <a:latin typeface="Georgia"/>
                <a:cs typeface="Georgia"/>
              </a:rPr>
              <a:t>next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spc="34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each</a:t>
            </a:r>
            <a:endParaRPr sz="2000">
              <a:latin typeface="Georgia"/>
              <a:cs typeface="Georgia"/>
            </a:endParaRPr>
          </a:p>
          <a:p>
            <a:pPr marL="354965" algn="just">
              <a:lnSpc>
                <a:spcPct val="100000"/>
              </a:lnSpc>
            </a:pPr>
            <a:r>
              <a:rPr sz="2000" spc="-10" dirty="0">
                <a:latin typeface="Georgia"/>
                <a:cs typeface="Georgia"/>
              </a:rPr>
              <a:t>other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spc="-30" dirty="0">
                <a:latin typeface="Georgia"/>
                <a:cs typeface="Georgia"/>
              </a:rPr>
              <a:t>form </a:t>
            </a:r>
            <a:r>
              <a:rPr sz="2000" spc="-45" dirty="0">
                <a:latin typeface="Georgia"/>
                <a:cs typeface="Georgia"/>
              </a:rPr>
              <a:t>a </a:t>
            </a:r>
            <a:r>
              <a:rPr sz="2000" spc="-25" dirty="0">
                <a:latin typeface="Georgia"/>
                <a:cs typeface="Georgia"/>
              </a:rPr>
              <a:t>strong</a:t>
            </a:r>
            <a:r>
              <a:rPr sz="2000" spc="75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rigid </a:t>
            </a:r>
            <a:r>
              <a:rPr sz="2000" spc="-20" dirty="0">
                <a:latin typeface="Georgia"/>
                <a:cs typeface="Georgia"/>
              </a:rPr>
              <a:t>structure.</a:t>
            </a:r>
            <a:endParaRPr sz="2000">
              <a:latin typeface="Georgia"/>
              <a:cs typeface="Georgia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355600" algn="l"/>
              </a:tabLst>
            </a:pP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Mol </a:t>
            </a:r>
            <a:r>
              <a:rPr sz="2000" dirty="0">
                <a:solidFill>
                  <a:srgbClr val="C00000"/>
                </a:solidFill>
                <a:latin typeface="Georgia"/>
                <a:cs typeface="Georgia"/>
              </a:rPr>
              <a:t>wt </a:t>
            </a:r>
            <a:r>
              <a:rPr sz="2000" spc="-95" dirty="0">
                <a:solidFill>
                  <a:srgbClr val="C00000"/>
                </a:solidFill>
                <a:latin typeface="Georgia"/>
                <a:cs typeface="Georgia"/>
              </a:rPr>
              <a:t>2-5</a:t>
            </a:r>
            <a:r>
              <a:rPr sz="2000" spc="-8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Georgia"/>
                <a:cs typeface="Georgia"/>
              </a:rPr>
              <a:t>million.</a:t>
            </a:r>
            <a:endParaRPr sz="2000">
              <a:latin typeface="Georgia"/>
              <a:cs typeface="Georgia"/>
            </a:endParaRPr>
          </a:p>
          <a:p>
            <a:pPr marL="268605" marR="982344" indent="-256540" algn="just">
              <a:lnSpc>
                <a:spcPct val="90000"/>
              </a:lnSpc>
              <a:spcBef>
                <a:spcPts val="505"/>
              </a:spcBef>
              <a:buClr>
                <a:srgbClr val="2CA0BD"/>
              </a:buClr>
              <a:buSzPct val="67500"/>
              <a:buFont typeface="Arial"/>
              <a:buChar char="•"/>
              <a:tabLst>
                <a:tab pos="269240" algn="l"/>
              </a:tabLst>
            </a:pPr>
            <a:r>
              <a:rPr sz="2000" spc="-20" dirty="0">
                <a:latin typeface="Georgia"/>
                <a:cs typeface="Georgia"/>
              </a:rPr>
              <a:t>Cellulose </a:t>
            </a:r>
            <a:r>
              <a:rPr sz="2000" spc="-50" dirty="0">
                <a:latin typeface="Georgia"/>
                <a:cs typeface="Georgia"/>
              </a:rPr>
              <a:t>is </a:t>
            </a:r>
            <a:r>
              <a:rPr sz="2000" spc="-35" dirty="0">
                <a:latin typeface="Georgia"/>
                <a:cs typeface="Georgia"/>
              </a:rPr>
              <a:t>an </a:t>
            </a:r>
            <a:r>
              <a:rPr sz="2000" spc="-20" dirty="0">
                <a:latin typeface="Georgia"/>
                <a:cs typeface="Georgia"/>
              </a:rPr>
              <a:t>insoluble fiber in </a:t>
            </a:r>
            <a:r>
              <a:rPr sz="2000" spc="-30" dirty="0">
                <a:latin typeface="Georgia"/>
                <a:cs typeface="Georgia"/>
              </a:rPr>
              <a:t>our </a:t>
            </a:r>
            <a:r>
              <a:rPr sz="2000" spc="-15" dirty="0">
                <a:latin typeface="Georgia"/>
                <a:cs typeface="Georgia"/>
              </a:rPr>
              <a:t>diet </a:t>
            </a:r>
            <a:r>
              <a:rPr sz="2000" spc="-20" dirty="0">
                <a:solidFill>
                  <a:srgbClr val="6F2F9F"/>
                </a:solidFill>
                <a:latin typeface="Georgia"/>
                <a:cs typeface="Georgia"/>
              </a:rPr>
              <a:t>because </a:t>
            </a:r>
            <a:r>
              <a:rPr sz="2000" spc="-35" dirty="0">
                <a:solidFill>
                  <a:srgbClr val="6F2F9F"/>
                </a:solidFill>
                <a:latin typeface="Georgia"/>
                <a:cs typeface="Georgia"/>
              </a:rPr>
              <a:t>we </a:t>
            </a:r>
            <a:r>
              <a:rPr sz="2000" spc="-20" dirty="0">
                <a:solidFill>
                  <a:srgbClr val="6F2F9F"/>
                </a:solidFill>
                <a:latin typeface="Georgia"/>
                <a:cs typeface="Georgia"/>
              </a:rPr>
              <a:t>lack </a:t>
            </a:r>
            <a:r>
              <a:rPr sz="2000" spc="-10" dirty="0">
                <a:solidFill>
                  <a:srgbClr val="6F2F9F"/>
                </a:solidFill>
                <a:latin typeface="Georgia"/>
                <a:cs typeface="Georgia"/>
              </a:rPr>
              <a:t>the</a:t>
            </a:r>
            <a:r>
              <a:rPr sz="2000" spc="-2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6F2F9F"/>
                </a:solidFill>
                <a:latin typeface="Georgia"/>
                <a:cs typeface="Georgia"/>
              </a:rPr>
              <a:t>enzyme  </a:t>
            </a:r>
            <a:r>
              <a:rPr sz="2000" spc="-20" dirty="0">
                <a:solidFill>
                  <a:srgbClr val="6F2F9F"/>
                </a:solidFill>
                <a:latin typeface="Georgia"/>
                <a:cs typeface="Georgia"/>
              </a:rPr>
              <a:t>cellulase </a:t>
            </a:r>
            <a:r>
              <a:rPr sz="2000" spc="-5" dirty="0">
                <a:solidFill>
                  <a:srgbClr val="6F2F9F"/>
                </a:solidFill>
                <a:latin typeface="Georgia"/>
                <a:cs typeface="Georgia"/>
              </a:rPr>
              <a:t>to </a:t>
            </a:r>
            <a:r>
              <a:rPr sz="2000" spc="-30" dirty="0">
                <a:solidFill>
                  <a:srgbClr val="6F2F9F"/>
                </a:solidFill>
                <a:latin typeface="Georgia"/>
                <a:cs typeface="Georgia"/>
              </a:rPr>
              <a:t>hydrolyze </a:t>
            </a:r>
            <a:r>
              <a:rPr sz="2000" spc="-5" dirty="0">
                <a:solidFill>
                  <a:srgbClr val="6F2F9F"/>
                </a:solidFill>
                <a:latin typeface="Georgia"/>
                <a:cs typeface="Georgia"/>
              </a:rPr>
              <a:t>the </a:t>
            </a:r>
            <a:r>
              <a:rPr sz="2000" spc="-75" dirty="0">
                <a:solidFill>
                  <a:srgbClr val="6F2F9F"/>
                </a:solidFill>
                <a:latin typeface="Georgia"/>
                <a:cs typeface="Georgia"/>
              </a:rPr>
              <a:t>β-1,4 </a:t>
            </a:r>
            <a:r>
              <a:rPr sz="2000" spc="-30" dirty="0">
                <a:solidFill>
                  <a:srgbClr val="6F2F9F"/>
                </a:solidFill>
                <a:latin typeface="Georgia"/>
                <a:cs typeface="Georgia"/>
              </a:rPr>
              <a:t>glycosidic </a:t>
            </a:r>
            <a:r>
              <a:rPr sz="2000" spc="-20" dirty="0">
                <a:solidFill>
                  <a:srgbClr val="6F2F9F"/>
                </a:solidFill>
                <a:latin typeface="Georgia"/>
                <a:cs typeface="Georgia"/>
              </a:rPr>
              <a:t>bond</a:t>
            </a:r>
            <a:r>
              <a:rPr sz="2000" spc="-20" dirty="0">
                <a:solidFill>
                  <a:srgbClr val="006FC0"/>
                </a:solidFill>
                <a:latin typeface="Georgia"/>
                <a:cs typeface="Georgia"/>
              </a:rPr>
              <a:t>. </a:t>
            </a:r>
            <a:r>
              <a:rPr sz="2000" spc="5" dirty="0">
                <a:latin typeface="Georgia"/>
                <a:cs typeface="Georgia"/>
              </a:rPr>
              <a:t>Whole </a:t>
            </a:r>
            <a:r>
              <a:rPr sz="2000" spc="-45" dirty="0">
                <a:latin typeface="Georgia"/>
                <a:cs typeface="Georgia"/>
              </a:rPr>
              <a:t>grains </a:t>
            </a:r>
            <a:r>
              <a:rPr sz="2000" spc="-55" dirty="0">
                <a:latin typeface="Georgia"/>
                <a:cs typeface="Georgia"/>
              </a:rPr>
              <a:t>are </a:t>
            </a:r>
            <a:r>
              <a:rPr sz="2000" spc="-50" dirty="0">
                <a:latin typeface="Georgia"/>
                <a:cs typeface="Georgia"/>
              </a:rPr>
              <a:t>a  </a:t>
            </a:r>
            <a:r>
              <a:rPr sz="2000" spc="-25" dirty="0">
                <a:latin typeface="Georgia"/>
                <a:cs typeface="Georgia"/>
              </a:rPr>
              <a:t>good </a:t>
            </a:r>
            <a:r>
              <a:rPr sz="2000" spc="-40" dirty="0">
                <a:latin typeface="Georgia"/>
                <a:cs typeface="Georgia"/>
              </a:rPr>
              <a:t>source </a:t>
            </a:r>
            <a:r>
              <a:rPr sz="2000" spc="-25" dirty="0">
                <a:latin typeface="Georgia"/>
                <a:cs typeface="Georgia"/>
              </a:rPr>
              <a:t>of </a:t>
            </a:r>
            <a:r>
              <a:rPr sz="2000" spc="-15" dirty="0">
                <a:latin typeface="Georgia"/>
                <a:cs typeface="Georgia"/>
              </a:rPr>
              <a:t>cellulose. </a:t>
            </a:r>
            <a:r>
              <a:rPr sz="2000" spc="-20" dirty="0">
                <a:latin typeface="Georgia"/>
                <a:cs typeface="Georgia"/>
              </a:rPr>
              <a:t>Cellulose </a:t>
            </a:r>
            <a:r>
              <a:rPr sz="2000" spc="-50" dirty="0">
                <a:latin typeface="Georgia"/>
                <a:cs typeface="Georgia"/>
              </a:rPr>
              <a:t>is </a:t>
            </a:r>
            <a:r>
              <a:rPr sz="2000" spc="-30" dirty="0">
                <a:latin typeface="Georgia"/>
                <a:cs typeface="Georgia"/>
              </a:rPr>
              <a:t>important in our </a:t>
            </a:r>
            <a:r>
              <a:rPr sz="2000" spc="-15" dirty="0">
                <a:latin typeface="Georgia"/>
                <a:cs typeface="Georgia"/>
              </a:rPr>
              <a:t>diet </a:t>
            </a:r>
            <a:r>
              <a:rPr sz="2000" spc="-25" dirty="0">
                <a:latin typeface="Georgia"/>
                <a:cs typeface="Georgia"/>
              </a:rPr>
              <a:t>because it  </a:t>
            </a:r>
            <a:r>
              <a:rPr sz="2000" spc="-40" dirty="0">
                <a:latin typeface="Georgia"/>
                <a:cs typeface="Georgia"/>
              </a:rPr>
              <a:t>assists </a:t>
            </a:r>
            <a:r>
              <a:rPr sz="2000" spc="-10" dirty="0">
                <a:latin typeface="Georgia"/>
                <a:cs typeface="Georgia"/>
              </a:rPr>
              <a:t>with </a:t>
            </a:r>
            <a:r>
              <a:rPr sz="2000" spc="-35" dirty="0">
                <a:latin typeface="Georgia"/>
                <a:cs typeface="Georgia"/>
              </a:rPr>
              <a:t>digestive </a:t>
            </a:r>
            <a:r>
              <a:rPr sz="2000" spc="-30" dirty="0">
                <a:latin typeface="Georgia"/>
                <a:cs typeface="Georgia"/>
              </a:rPr>
              <a:t>movement in </a:t>
            </a:r>
            <a:r>
              <a:rPr sz="2000" dirty="0">
                <a:latin typeface="Georgia"/>
                <a:cs typeface="Georgia"/>
              </a:rPr>
              <a:t>the </a:t>
            </a:r>
            <a:r>
              <a:rPr sz="2000" spc="-30" dirty="0">
                <a:latin typeface="Georgia"/>
                <a:cs typeface="Georgia"/>
              </a:rPr>
              <a:t>small </a:t>
            </a:r>
            <a:r>
              <a:rPr sz="2000" spc="-40" dirty="0">
                <a:latin typeface="Georgia"/>
                <a:cs typeface="Georgia"/>
              </a:rPr>
              <a:t>and </a:t>
            </a:r>
            <a:r>
              <a:rPr sz="2000" spc="-50" dirty="0">
                <a:latin typeface="Georgia"/>
                <a:cs typeface="Georgia"/>
              </a:rPr>
              <a:t>large </a:t>
            </a:r>
            <a:r>
              <a:rPr sz="2000" spc="-30" dirty="0">
                <a:latin typeface="Georgia"/>
                <a:cs typeface="Georgia"/>
              </a:rPr>
              <a:t>intestine.  </a:t>
            </a:r>
            <a:r>
              <a:rPr sz="2000" spc="-40" dirty="0">
                <a:latin typeface="Georgia"/>
                <a:cs typeface="Georgia"/>
              </a:rPr>
              <a:t>Some animals </a:t>
            </a:r>
            <a:r>
              <a:rPr sz="2000" spc="-35" dirty="0">
                <a:latin typeface="Georgia"/>
                <a:cs typeface="Georgia"/>
              </a:rPr>
              <a:t>and </a:t>
            </a:r>
            <a:r>
              <a:rPr sz="2000" spc="-25" dirty="0">
                <a:latin typeface="Georgia"/>
                <a:cs typeface="Georgia"/>
              </a:rPr>
              <a:t>insects </a:t>
            </a:r>
            <a:r>
              <a:rPr sz="2000" spc="-20" dirty="0">
                <a:latin typeface="Georgia"/>
                <a:cs typeface="Georgia"/>
              </a:rPr>
              <a:t>can </a:t>
            </a:r>
            <a:r>
              <a:rPr sz="2000" spc="-30" dirty="0">
                <a:latin typeface="Georgia"/>
                <a:cs typeface="Georgia"/>
              </a:rPr>
              <a:t>digest </a:t>
            </a:r>
            <a:r>
              <a:rPr sz="2000" spc="-20" dirty="0">
                <a:latin typeface="Georgia"/>
                <a:cs typeface="Georgia"/>
              </a:rPr>
              <a:t>cellulose </a:t>
            </a:r>
            <a:r>
              <a:rPr sz="2000" spc="-25" dirty="0">
                <a:latin typeface="Georgia"/>
                <a:cs typeface="Georgia"/>
              </a:rPr>
              <a:t>because </a:t>
            </a:r>
            <a:r>
              <a:rPr sz="2000" spc="-10" dirty="0">
                <a:latin typeface="Georgia"/>
                <a:cs typeface="Georgia"/>
              </a:rPr>
              <a:t>they </a:t>
            </a:r>
            <a:r>
              <a:rPr sz="2000" spc="-25" dirty="0">
                <a:latin typeface="Georgia"/>
                <a:cs typeface="Georgia"/>
              </a:rPr>
              <a:t>contain  </a:t>
            </a:r>
            <a:r>
              <a:rPr sz="2000" spc="-30" dirty="0">
                <a:latin typeface="Georgia"/>
                <a:cs typeface="Georgia"/>
              </a:rPr>
              <a:t>bacteria </a:t>
            </a:r>
            <a:r>
              <a:rPr sz="2000" spc="-10" dirty="0">
                <a:latin typeface="Georgia"/>
                <a:cs typeface="Georgia"/>
              </a:rPr>
              <a:t>that </a:t>
            </a:r>
            <a:r>
              <a:rPr sz="2000" spc="-25" dirty="0">
                <a:latin typeface="Georgia"/>
                <a:cs typeface="Georgia"/>
              </a:rPr>
              <a:t>produce</a:t>
            </a:r>
            <a:r>
              <a:rPr sz="2000" spc="229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cellulase.</a:t>
            </a:r>
            <a:endParaRPr sz="2000">
              <a:latin typeface="Georgia"/>
              <a:cs typeface="Georgia"/>
            </a:endParaRPr>
          </a:p>
          <a:p>
            <a:pPr marL="354965" marR="56515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0" dirty="0">
                <a:latin typeface="Georgia"/>
                <a:cs typeface="Georgia"/>
              </a:rPr>
              <a:t>Commercial </a:t>
            </a:r>
            <a:r>
              <a:rPr sz="2000" spc="-35" dirty="0">
                <a:latin typeface="Georgia"/>
                <a:cs typeface="Georgia"/>
              </a:rPr>
              <a:t>applications: </a:t>
            </a:r>
            <a:r>
              <a:rPr sz="2000" spc="-30" dirty="0">
                <a:latin typeface="Georgia"/>
                <a:cs typeface="Georgia"/>
              </a:rPr>
              <a:t>nitrocellulose, </a:t>
            </a:r>
            <a:r>
              <a:rPr sz="2000" spc="-25" dirty="0">
                <a:latin typeface="Georgia"/>
                <a:cs typeface="Georgia"/>
              </a:rPr>
              <a:t>cellulose </a:t>
            </a:r>
            <a:r>
              <a:rPr sz="2000" spc="-30" dirty="0">
                <a:latin typeface="Georgia"/>
                <a:cs typeface="Georgia"/>
              </a:rPr>
              <a:t>acetate </a:t>
            </a:r>
            <a:r>
              <a:rPr sz="2000" spc="-40" dirty="0">
                <a:latin typeface="Georgia"/>
                <a:cs typeface="Georgia"/>
              </a:rPr>
              <a:t>membranes  </a:t>
            </a:r>
            <a:r>
              <a:rPr sz="2000" spc="-30" dirty="0">
                <a:latin typeface="Georgia"/>
                <a:cs typeface="Georgia"/>
              </a:rPr>
              <a:t>for</a:t>
            </a:r>
            <a:r>
              <a:rPr sz="2000" spc="-145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electrophoresis.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24200" y="4800599"/>
            <a:ext cx="4692396" cy="2057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156970"/>
            <a:chOff x="-828" y="0"/>
            <a:chExt cx="9145905" cy="115697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0" y="838200"/>
              <a:ext cx="4526280" cy="3185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81526" y="1196086"/>
            <a:ext cx="259067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45" dirty="0">
                <a:solidFill>
                  <a:srgbClr val="FF0000"/>
                </a:solidFill>
                <a:latin typeface="Carlito"/>
                <a:cs typeface="Carlito"/>
              </a:rPr>
              <a:t>Carbohydrates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0210" y="3132835"/>
            <a:ext cx="1316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C00000"/>
                </a:solidFill>
                <a:latin typeface="Carlito"/>
                <a:cs typeface="Carlito"/>
              </a:rPr>
              <a:t>D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isa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cch</a:t>
            </a:r>
            <a:r>
              <a:rPr sz="1800" b="1" spc="-15" dirty="0">
                <a:solidFill>
                  <a:srgbClr val="C00000"/>
                </a:solidFill>
                <a:latin typeface="Carlito"/>
                <a:cs typeface="Carlito"/>
              </a:rPr>
              <a:t>a</a:t>
            </a:r>
            <a:r>
              <a:rPr sz="1800" b="1" spc="-5" dirty="0">
                <a:solidFill>
                  <a:srgbClr val="C00000"/>
                </a:solidFill>
                <a:latin typeface="Carlito"/>
                <a:cs typeface="Carlito"/>
              </a:rPr>
              <a:t>r</a:t>
            </a:r>
            <a:r>
              <a:rPr sz="1800" b="1" spc="-20" dirty="0">
                <a:solidFill>
                  <a:srgbClr val="C00000"/>
                </a:solidFill>
                <a:latin typeface="Carlito"/>
                <a:cs typeface="Carlito"/>
              </a:rPr>
              <a:t>i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de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s  2 </a:t>
            </a:r>
            <a:r>
              <a:rPr sz="1800" b="1" spc="-20" dirty="0">
                <a:solidFill>
                  <a:srgbClr val="C00000"/>
                </a:solidFill>
                <a:latin typeface="Carlito"/>
                <a:cs typeface="Carlito"/>
              </a:rPr>
              <a:t>sugar</a:t>
            </a:r>
            <a:r>
              <a:rPr sz="1800" b="1" spc="-1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units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0896" y="3132835"/>
            <a:ext cx="1596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 marR="5080" indent="-31432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00FF"/>
                </a:solidFill>
                <a:latin typeface="Carlito"/>
                <a:cs typeface="Carlito"/>
              </a:rPr>
              <a:t>O</a:t>
            </a: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li</a:t>
            </a:r>
            <a:r>
              <a:rPr sz="1800" b="1" spc="-30" dirty="0">
                <a:solidFill>
                  <a:srgbClr val="0000FF"/>
                </a:solidFill>
                <a:latin typeface="Carlito"/>
                <a:cs typeface="Carlito"/>
              </a:rPr>
              <a:t>g</a:t>
            </a:r>
            <a:r>
              <a:rPr sz="1800" b="1" spc="-10" dirty="0">
                <a:solidFill>
                  <a:srgbClr val="0000FF"/>
                </a:solidFill>
                <a:latin typeface="Carlito"/>
                <a:cs typeface="Carlito"/>
              </a:rPr>
              <a:t>o</a:t>
            </a: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sa</a:t>
            </a:r>
            <a:r>
              <a:rPr sz="1800" b="1" spc="-10" dirty="0">
                <a:solidFill>
                  <a:srgbClr val="0000FF"/>
                </a:solidFill>
                <a:latin typeface="Carlito"/>
                <a:cs typeface="Carlito"/>
              </a:rPr>
              <a:t>cch</a:t>
            </a: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a</a:t>
            </a:r>
            <a:r>
              <a:rPr sz="1800" b="1" spc="-20" dirty="0">
                <a:solidFill>
                  <a:srgbClr val="0000FF"/>
                </a:solidFill>
                <a:latin typeface="Carlito"/>
                <a:cs typeface="Carlito"/>
              </a:rPr>
              <a:t>r</a:t>
            </a: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i</a:t>
            </a:r>
            <a:r>
              <a:rPr sz="1800" b="1" spc="-20" dirty="0">
                <a:solidFill>
                  <a:srgbClr val="0000FF"/>
                </a:solidFill>
                <a:latin typeface="Carlito"/>
                <a:cs typeface="Carlito"/>
              </a:rPr>
              <a:t>de</a:t>
            </a:r>
            <a:r>
              <a:rPr sz="1800" b="1" dirty="0">
                <a:solidFill>
                  <a:srgbClr val="0000FF"/>
                </a:solidFill>
                <a:latin typeface="Carlito"/>
                <a:cs typeface="Carlito"/>
              </a:rPr>
              <a:t>s  </a:t>
            </a:r>
            <a:r>
              <a:rPr sz="1800" b="1" spc="-5" dirty="0">
                <a:solidFill>
                  <a:srgbClr val="0000FF"/>
                </a:solidFill>
                <a:latin typeface="Carlito"/>
                <a:cs typeface="Carlito"/>
              </a:rPr>
              <a:t>3-10</a:t>
            </a:r>
            <a:r>
              <a:rPr sz="1800" b="1" spc="-40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rlito"/>
                <a:cs typeface="Carlito"/>
              </a:rPr>
              <a:t>units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0520" y="3229355"/>
            <a:ext cx="1648968" cy="477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44588" y="3109721"/>
            <a:ext cx="1517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0000FF"/>
                </a:solidFill>
                <a:latin typeface="Carlito"/>
                <a:cs typeface="Carlito"/>
              </a:rPr>
              <a:t>P</a:t>
            </a:r>
            <a:r>
              <a:rPr sz="1800" b="1" dirty="0">
                <a:solidFill>
                  <a:srgbClr val="0000FF"/>
                </a:solidFill>
                <a:latin typeface="Carlito"/>
                <a:cs typeface="Carlito"/>
              </a:rPr>
              <a:t>ol</a:t>
            </a:r>
            <a:r>
              <a:rPr sz="1800" b="1" spc="-25" dirty="0">
                <a:solidFill>
                  <a:srgbClr val="0000FF"/>
                </a:solidFill>
                <a:latin typeface="Carlito"/>
                <a:cs typeface="Carlito"/>
              </a:rPr>
              <a:t>y</a:t>
            </a:r>
            <a:r>
              <a:rPr sz="1800" b="1" dirty="0">
                <a:solidFill>
                  <a:srgbClr val="0000FF"/>
                </a:solidFill>
                <a:latin typeface="Carlito"/>
                <a:cs typeface="Carlito"/>
              </a:rPr>
              <a:t>sa</a:t>
            </a:r>
            <a:r>
              <a:rPr sz="1800" b="1" spc="5" dirty="0">
                <a:solidFill>
                  <a:srgbClr val="0000FF"/>
                </a:solidFill>
                <a:latin typeface="Carlito"/>
                <a:cs typeface="Carlito"/>
              </a:rPr>
              <a:t>c</a:t>
            </a:r>
            <a:r>
              <a:rPr sz="1800" b="1" dirty="0">
                <a:solidFill>
                  <a:srgbClr val="0000FF"/>
                </a:solidFill>
                <a:latin typeface="Carlito"/>
                <a:cs typeface="Carlito"/>
              </a:rPr>
              <a:t>c</a:t>
            </a:r>
            <a:r>
              <a:rPr sz="1800" b="1" spc="-10" dirty="0">
                <a:solidFill>
                  <a:srgbClr val="0000FF"/>
                </a:solidFill>
                <a:latin typeface="Carlito"/>
                <a:cs typeface="Carlito"/>
              </a:rPr>
              <a:t>h</a:t>
            </a: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a</a:t>
            </a:r>
            <a:r>
              <a:rPr sz="1800" b="1" spc="-5" dirty="0">
                <a:solidFill>
                  <a:srgbClr val="0000FF"/>
                </a:solidFill>
                <a:latin typeface="Carlito"/>
                <a:cs typeface="Carlito"/>
              </a:rPr>
              <a:t>r</a:t>
            </a: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i</a:t>
            </a:r>
            <a:r>
              <a:rPr sz="1800" b="1" spc="-10" dirty="0">
                <a:solidFill>
                  <a:srgbClr val="0000FF"/>
                </a:solidFill>
                <a:latin typeface="Carlito"/>
                <a:cs typeface="Carlito"/>
              </a:rPr>
              <a:t>d</a:t>
            </a:r>
            <a:r>
              <a:rPr sz="1800" b="1" spc="-20" dirty="0">
                <a:solidFill>
                  <a:srgbClr val="0000FF"/>
                </a:solidFill>
                <a:latin typeface="Carlito"/>
                <a:cs typeface="Carlito"/>
              </a:rPr>
              <a:t>e</a:t>
            </a:r>
            <a:r>
              <a:rPr sz="1800" b="1" dirty="0">
                <a:solidFill>
                  <a:srgbClr val="0000FF"/>
                </a:solidFill>
                <a:latin typeface="Carlito"/>
                <a:cs typeface="Carlito"/>
              </a:rPr>
              <a:t>s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Carlito"/>
                <a:cs typeface="Carlito"/>
              </a:rPr>
              <a:t>&gt;10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81683" y="1775460"/>
            <a:ext cx="6487795" cy="1432560"/>
            <a:chOff x="1281683" y="1775460"/>
            <a:chExt cx="6487795" cy="1432560"/>
          </a:xfrm>
        </p:grpSpPr>
        <p:sp>
          <p:nvSpPr>
            <p:cNvPr id="15" name="object 15"/>
            <p:cNvSpPr/>
            <p:nvPr/>
          </p:nvSpPr>
          <p:spPr>
            <a:xfrm>
              <a:off x="1281683" y="1776984"/>
              <a:ext cx="3404616" cy="1354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0179" y="2862452"/>
              <a:ext cx="126618" cy="1137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66723" y="1799843"/>
              <a:ext cx="3178810" cy="1142365"/>
            </a:xfrm>
            <a:custGeom>
              <a:avLst/>
              <a:gdLst/>
              <a:ahLst/>
              <a:cxnLst/>
              <a:rect l="l" t="t" r="r" b="b"/>
              <a:pathLst>
                <a:path w="3178810" h="1142364">
                  <a:moveTo>
                    <a:pt x="3178302" y="24384"/>
                  </a:moveTo>
                  <a:lnTo>
                    <a:pt x="3169666" y="0"/>
                  </a:lnTo>
                  <a:lnTo>
                    <a:pt x="38481" y="1117473"/>
                  </a:lnTo>
                  <a:lnTo>
                    <a:pt x="25273" y="1133094"/>
                  </a:lnTo>
                  <a:lnTo>
                    <a:pt x="0" y="1133094"/>
                  </a:lnTo>
                  <a:lnTo>
                    <a:pt x="21844" y="1137158"/>
                  </a:lnTo>
                  <a:lnTo>
                    <a:pt x="46990" y="1141857"/>
                  </a:lnTo>
                  <a:lnTo>
                    <a:pt x="3178302" y="24384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54907" y="1780032"/>
              <a:ext cx="1239012" cy="14279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11879" y="2908427"/>
              <a:ext cx="115950" cy="1223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45026" y="1802892"/>
              <a:ext cx="1006475" cy="1188720"/>
            </a:xfrm>
            <a:custGeom>
              <a:avLst/>
              <a:gdLst/>
              <a:ahLst/>
              <a:cxnLst/>
              <a:rect l="l" t="t" r="r" b="b"/>
              <a:pathLst>
                <a:path w="1006475" h="1188720">
                  <a:moveTo>
                    <a:pt x="986155" y="0"/>
                  </a:moveTo>
                  <a:lnTo>
                    <a:pt x="4445" y="1163193"/>
                  </a:lnTo>
                  <a:lnTo>
                    <a:pt x="0" y="1188593"/>
                  </a:lnTo>
                  <a:lnTo>
                    <a:pt x="24130" y="1180084"/>
                  </a:lnTo>
                  <a:lnTo>
                    <a:pt x="1005967" y="16763"/>
                  </a:lnTo>
                  <a:lnTo>
                    <a:pt x="98615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93336" y="1775460"/>
              <a:ext cx="3176016" cy="9753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86523" y="2489073"/>
              <a:ext cx="125856" cy="1164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37532" y="1798319"/>
              <a:ext cx="2953385" cy="768985"/>
            </a:xfrm>
            <a:custGeom>
              <a:avLst/>
              <a:gdLst/>
              <a:ahLst/>
              <a:cxnLst/>
              <a:rect l="l" t="t" r="r" b="b"/>
              <a:pathLst>
                <a:path w="2953384" h="768985">
                  <a:moveTo>
                    <a:pt x="2953258" y="755777"/>
                  </a:moveTo>
                  <a:lnTo>
                    <a:pt x="2906903" y="743712"/>
                  </a:lnTo>
                  <a:lnTo>
                    <a:pt x="6350" y="0"/>
                  </a:lnTo>
                  <a:lnTo>
                    <a:pt x="0" y="25146"/>
                  </a:lnTo>
                  <a:lnTo>
                    <a:pt x="2900299" y="768858"/>
                  </a:lnTo>
                  <a:lnTo>
                    <a:pt x="2925191" y="761873"/>
                  </a:lnTo>
                  <a:lnTo>
                    <a:pt x="2946400" y="755777"/>
                  </a:lnTo>
                  <a:lnTo>
                    <a:pt x="2953258" y="755777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88763" y="1780032"/>
              <a:ext cx="1258824" cy="14279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72379" y="2908681"/>
              <a:ext cx="116332" cy="1220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1436" y="1802892"/>
              <a:ext cx="1024255" cy="1189355"/>
            </a:xfrm>
            <a:custGeom>
              <a:avLst/>
              <a:gdLst/>
              <a:ahLst/>
              <a:cxnLst/>
              <a:rect l="l" t="t" r="r" b="b"/>
              <a:pathLst>
                <a:path w="1024254" h="1189355">
                  <a:moveTo>
                    <a:pt x="19558" y="0"/>
                  </a:moveTo>
                  <a:lnTo>
                    <a:pt x="0" y="16763"/>
                  </a:lnTo>
                  <a:lnTo>
                    <a:pt x="999489" y="1180465"/>
                  </a:lnTo>
                  <a:lnTo>
                    <a:pt x="1023747" y="1188847"/>
                  </a:lnTo>
                  <a:lnTo>
                    <a:pt x="1019175" y="1163574"/>
                  </a:lnTo>
                  <a:lnTo>
                    <a:pt x="1955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779008" y="3810000"/>
            <a:ext cx="2709417" cy="1912619"/>
            <a:chOff x="5779008" y="3810000"/>
            <a:chExt cx="2709417" cy="1912619"/>
          </a:xfrm>
        </p:grpSpPr>
        <p:sp>
          <p:nvSpPr>
            <p:cNvPr id="28" name="object 28"/>
            <p:cNvSpPr/>
            <p:nvPr/>
          </p:nvSpPr>
          <p:spPr>
            <a:xfrm>
              <a:off x="7633716" y="3916679"/>
              <a:ext cx="821435" cy="17297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75650" y="5211572"/>
              <a:ext cx="112775" cy="12674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48600" y="3810000"/>
              <a:ext cx="607060" cy="1480820"/>
            </a:xfrm>
            <a:custGeom>
              <a:avLst/>
              <a:gdLst/>
              <a:ahLst/>
              <a:cxnLst/>
              <a:rect l="l" t="t" r="r" b="b"/>
              <a:pathLst>
                <a:path w="607059" h="1480820">
                  <a:moveTo>
                    <a:pt x="24129" y="0"/>
                  </a:moveTo>
                  <a:lnTo>
                    <a:pt x="0" y="9651"/>
                  </a:lnTo>
                  <a:lnTo>
                    <a:pt x="582802" y="1464818"/>
                  </a:lnTo>
                  <a:lnTo>
                    <a:pt x="603123" y="1480566"/>
                  </a:lnTo>
                  <a:lnTo>
                    <a:pt x="606932" y="1455166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79008" y="3912107"/>
              <a:ext cx="1959864" cy="18105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67400" y="5301614"/>
              <a:ext cx="121030" cy="11772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05246" y="3810000"/>
              <a:ext cx="1724025" cy="1574800"/>
            </a:xfrm>
            <a:custGeom>
              <a:avLst/>
              <a:gdLst/>
              <a:ahLst/>
              <a:cxnLst/>
              <a:rect l="l" t="t" r="r" b="b"/>
              <a:pathLst>
                <a:path w="1724025" h="1574800">
                  <a:moveTo>
                    <a:pt x="1706245" y="0"/>
                  </a:moveTo>
                  <a:lnTo>
                    <a:pt x="7746" y="1550289"/>
                  </a:lnTo>
                  <a:lnTo>
                    <a:pt x="0" y="1574673"/>
                  </a:lnTo>
                  <a:lnTo>
                    <a:pt x="25273" y="1569339"/>
                  </a:lnTo>
                  <a:lnTo>
                    <a:pt x="1723771" y="19050"/>
                  </a:lnTo>
                  <a:lnTo>
                    <a:pt x="170624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30758" y="3937457"/>
            <a:ext cx="1679042" cy="629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rlito"/>
                <a:cs typeface="Carlito"/>
              </a:rPr>
              <a:t>e.g.Glucose,</a:t>
            </a:r>
            <a:endParaRPr sz="2000" dirty="0">
              <a:latin typeface="Carlito"/>
              <a:cs typeface="Carlito"/>
            </a:endParaRPr>
          </a:p>
          <a:p>
            <a:pPr marL="29209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rlito"/>
                <a:cs typeface="Carlito"/>
              </a:rPr>
              <a:t>fructose</a:t>
            </a:r>
            <a:r>
              <a:rPr sz="2000" spc="-140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etc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43200" y="4191000"/>
            <a:ext cx="16002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e</a:t>
            </a:r>
            <a:r>
              <a:rPr sz="2000" spc="15" dirty="0">
                <a:latin typeface="Carlito"/>
                <a:cs typeface="Carlito"/>
              </a:rPr>
              <a:t>.</a:t>
            </a:r>
            <a:r>
              <a:rPr sz="2000" dirty="0">
                <a:latin typeface="Carlito"/>
                <a:cs typeface="Carlito"/>
              </a:rPr>
              <a:t>g.Su</a:t>
            </a:r>
            <a:r>
              <a:rPr sz="2000" spc="-15" dirty="0">
                <a:latin typeface="Carlito"/>
                <a:cs typeface="Carlito"/>
              </a:rPr>
              <a:t>c</a:t>
            </a:r>
            <a:r>
              <a:rPr sz="2000" spc="-40" dirty="0">
                <a:latin typeface="Carlito"/>
                <a:cs typeface="Carlito"/>
              </a:rPr>
              <a:t>r</a:t>
            </a:r>
            <a:r>
              <a:rPr sz="2000" spc="-15" dirty="0">
                <a:latin typeface="Carlito"/>
                <a:cs typeface="Carlito"/>
              </a:rPr>
              <a:t>o</a:t>
            </a:r>
            <a:r>
              <a:rPr sz="2000" spc="-5" dirty="0">
                <a:latin typeface="Carlito"/>
                <a:cs typeface="Carlito"/>
              </a:rPr>
              <a:t>se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76240" y="3879545"/>
            <a:ext cx="1526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e.g.</a:t>
            </a:r>
            <a:r>
              <a:rPr sz="1800" b="1" spc="-12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Maltotriose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72000" y="4876801"/>
            <a:ext cx="1905000" cy="114300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800" b="1" spc="-10" dirty="0">
                <a:solidFill>
                  <a:srgbClr val="0000FF"/>
                </a:solidFill>
                <a:latin typeface="Carlito"/>
                <a:cs typeface="Carlito"/>
              </a:rPr>
              <a:t>Ho</a:t>
            </a: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m</a:t>
            </a:r>
            <a:r>
              <a:rPr sz="1800" b="1" spc="-10" dirty="0">
                <a:solidFill>
                  <a:srgbClr val="0000FF"/>
                </a:solidFill>
                <a:latin typeface="Carlito"/>
                <a:cs typeface="Carlito"/>
              </a:rPr>
              <a:t>o</a:t>
            </a: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gl</a:t>
            </a:r>
            <a:r>
              <a:rPr sz="1800" b="1" spc="-40" dirty="0">
                <a:solidFill>
                  <a:srgbClr val="0000FF"/>
                </a:solidFill>
                <a:latin typeface="Carlito"/>
                <a:cs typeface="Carlito"/>
              </a:rPr>
              <a:t>y</a:t>
            </a:r>
            <a:r>
              <a:rPr sz="1800" b="1" spc="-25" dirty="0">
                <a:solidFill>
                  <a:srgbClr val="0000FF"/>
                </a:solidFill>
                <a:latin typeface="Carlito"/>
                <a:cs typeface="Carlito"/>
              </a:rPr>
              <a:t>c</a:t>
            </a: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a</a:t>
            </a:r>
            <a:r>
              <a:rPr sz="1800" b="1" spc="-10" dirty="0">
                <a:solidFill>
                  <a:srgbClr val="0000FF"/>
                </a:solidFill>
                <a:latin typeface="Carlito"/>
                <a:cs typeface="Carlito"/>
              </a:rPr>
              <a:t>n</a:t>
            </a:r>
            <a:r>
              <a:rPr sz="1800" b="1" dirty="0">
                <a:solidFill>
                  <a:srgbClr val="0000FF"/>
                </a:solidFill>
                <a:latin typeface="Carlito"/>
                <a:cs typeface="Carlito"/>
              </a:rPr>
              <a:t>s</a:t>
            </a:r>
            <a:endParaRPr sz="1800" dirty="0">
              <a:latin typeface="Carlito"/>
              <a:cs typeface="Carlito"/>
            </a:endParaRPr>
          </a:p>
          <a:p>
            <a:pPr marL="152400" marR="115570" indent="-108585">
              <a:lnSpc>
                <a:spcPct val="100000"/>
              </a:lnSpc>
              <a:spcBef>
                <a:spcPts val="990"/>
              </a:spcBef>
            </a:pPr>
            <a:r>
              <a:rPr sz="2000" spc="5" dirty="0">
                <a:latin typeface="Carlito"/>
                <a:cs typeface="Carlito"/>
              </a:rPr>
              <a:t>e.g.</a:t>
            </a:r>
            <a:r>
              <a:rPr sz="2000" spc="-114" dirty="0">
                <a:latin typeface="Carlito"/>
                <a:cs typeface="Carlito"/>
              </a:rPr>
              <a:t> </a:t>
            </a:r>
            <a:r>
              <a:rPr sz="2000" spc="-25" dirty="0">
                <a:latin typeface="Carlito"/>
                <a:cs typeface="Carlito"/>
              </a:rPr>
              <a:t>starch,  </a:t>
            </a:r>
            <a:r>
              <a:rPr sz="2000" spc="-15" dirty="0">
                <a:latin typeface="Carlito"/>
                <a:cs typeface="Carlito"/>
              </a:rPr>
              <a:t>glycogen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34200" y="4953000"/>
            <a:ext cx="1871345" cy="110490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1105"/>
              </a:spcBef>
            </a:pPr>
            <a:r>
              <a:rPr sz="1800" b="1" spc="-20" dirty="0">
                <a:solidFill>
                  <a:srgbClr val="0000FF"/>
                </a:solidFill>
                <a:latin typeface="Carlito"/>
                <a:cs typeface="Carlito"/>
              </a:rPr>
              <a:t>Heteroglycans</a:t>
            </a:r>
            <a:endParaRPr sz="1800" dirty="0">
              <a:latin typeface="Carlito"/>
              <a:cs typeface="Carlito"/>
            </a:endParaRPr>
          </a:p>
          <a:p>
            <a:pPr marL="12700" marR="5080" indent="347345">
              <a:lnSpc>
                <a:spcPct val="100000"/>
              </a:lnSpc>
              <a:spcBef>
                <a:spcPts val="1010"/>
              </a:spcBef>
            </a:pPr>
            <a:r>
              <a:rPr sz="1800" b="1" dirty="0">
                <a:latin typeface="Carlito"/>
                <a:cs typeface="Carlito"/>
              </a:rPr>
              <a:t>e.g. </a:t>
            </a:r>
            <a:r>
              <a:rPr sz="1800" b="1" spc="-15" dirty="0">
                <a:latin typeface="Carlito"/>
                <a:cs typeface="Carlito"/>
              </a:rPr>
              <a:t>GAGs </a:t>
            </a:r>
            <a:r>
              <a:rPr sz="1800" b="1" dirty="0">
                <a:latin typeface="Carlito"/>
                <a:cs typeface="Carlito"/>
              </a:rPr>
              <a:t>or  </a:t>
            </a:r>
            <a:r>
              <a:rPr sz="1800" b="1" spc="-15" dirty="0">
                <a:latin typeface="Carlito"/>
                <a:cs typeface="Carlito"/>
              </a:rPr>
              <a:t>gl</a:t>
            </a:r>
            <a:r>
              <a:rPr sz="1800" b="1" spc="-40" dirty="0">
                <a:latin typeface="Carlito"/>
                <a:cs typeface="Carlito"/>
              </a:rPr>
              <a:t>y</a:t>
            </a:r>
            <a:r>
              <a:rPr sz="1800" b="1" spc="-25" dirty="0">
                <a:latin typeface="Carlito"/>
                <a:cs typeface="Carlito"/>
              </a:rPr>
              <a:t>c</a:t>
            </a:r>
            <a:r>
              <a:rPr sz="1800" b="1" spc="-10" dirty="0">
                <a:latin typeface="Carlito"/>
                <a:cs typeface="Carlito"/>
              </a:rPr>
              <a:t>o</a:t>
            </a:r>
            <a:r>
              <a:rPr sz="1800" b="1" spc="-15" dirty="0">
                <a:latin typeface="Carlito"/>
                <a:cs typeface="Carlito"/>
              </a:rPr>
              <a:t>sami</a:t>
            </a:r>
            <a:r>
              <a:rPr sz="1800" b="1" spc="-10" dirty="0">
                <a:latin typeface="Carlito"/>
                <a:cs typeface="Carlito"/>
              </a:rPr>
              <a:t>no</a:t>
            </a:r>
            <a:r>
              <a:rPr sz="1800" b="1" spc="-15" dirty="0">
                <a:latin typeface="Carlito"/>
                <a:cs typeface="Carlito"/>
              </a:rPr>
              <a:t>gl</a:t>
            </a:r>
            <a:r>
              <a:rPr sz="1800" b="1" spc="-40" dirty="0">
                <a:latin typeface="Carlito"/>
                <a:cs typeface="Carlito"/>
              </a:rPr>
              <a:t>y</a:t>
            </a:r>
            <a:r>
              <a:rPr sz="1800" b="1" spc="-25" dirty="0">
                <a:latin typeface="Carlito"/>
                <a:cs typeface="Carlito"/>
              </a:rPr>
              <a:t>c</a:t>
            </a:r>
            <a:r>
              <a:rPr sz="1800" b="1" spc="-15" dirty="0">
                <a:latin typeface="Carlito"/>
                <a:cs typeface="Carlito"/>
              </a:rPr>
              <a:t>a</a:t>
            </a:r>
            <a:r>
              <a:rPr sz="1800" b="1" spc="-20" dirty="0">
                <a:latin typeface="Carlito"/>
                <a:cs typeface="Carlito"/>
              </a:rPr>
              <a:t>n</a:t>
            </a:r>
            <a:r>
              <a:rPr sz="1800" b="1" dirty="0">
                <a:latin typeface="Carlito"/>
                <a:cs typeface="Carlito"/>
              </a:rPr>
              <a:t>s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927861"/>
            <a:ext cx="935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solidFill>
                  <a:srgbClr val="6F2F9F"/>
                </a:solidFill>
              </a:rPr>
              <a:t>Ch</a:t>
            </a:r>
            <a:r>
              <a:rPr sz="2400" spc="20" dirty="0">
                <a:solidFill>
                  <a:srgbClr val="6F2F9F"/>
                </a:solidFill>
              </a:rPr>
              <a:t>i</a:t>
            </a:r>
            <a:r>
              <a:rPr sz="2400" spc="155" dirty="0">
                <a:solidFill>
                  <a:srgbClr val="6F2F9F"/>
                </a:solidFill>
              </a:rPr>
              <a:t>tin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5252084" y="1296670"/>
            <a:ext cx="3655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latin typeface="Georgia"/>
                <a:cs typeface="Georgia"/>
              </a:rPr>
              <a:t>and crustaceans </a:t>
            </a:r>
            <a:r>
              <a:rPr sz="2000" spc="-30" dirty="0">
                <a:latin typeface="Georgia"/>
                <a:cs typeface="Georgia"/>
              </a:rPr>
              <a:t>and </a:t>
            </a:r>
            <a:r>
              <a:rPr sz="2000" spc="-15" dirty="0">
                <a:latin typeface="Georgia"/>
                <a:cs typeface="Georgia"/>
              </a:rPr>
              <a:t>cell </a:t>
            </a:r>
            <a:r>
              <a:rPr sz="2000" spc="-40" dirty="0">
                <a:latin typeface="Georgia"/>
                <a:cs typeface="Georgia"/>
              </a:rPr>
              <a:t>walls</a:t>
            </a:r>
            <a:r>
              <a:rPr sz="2000" spc="-19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of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296670"/>
            <a:ext cx="50425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17170" algn="l"/>
              </a:tabLst>
            </a:pPr>
            <a:r>
              <a:rPr sz="2000" b="1" i="1" spc="105" dirty="0">
                <a:latin typeface="Times New Roman"/>
                <a:cs typeface="Times New Roman"/>
              </a:rPr>
              <a:t>Chitin </a:t>
            </a:r>
            <a:r>
              <a:rPr sz="2000" spc="-45" dirty="0">
                <a:latin typeface="Georgia"/>
                <a:cs typeface="Georgia"/>
              </a:rPr>
              <a:t>makes </a:t>
            </a:r>
            <a:r>
              <a:rPr sz="2000" spc="-20" dirty="0">
                <a:latin typeface="Georgia"/>
                <a:cs typeface="Georgia"/>
              </a:rPr>
              <a:t>up </a:t>
            </a:r>
            <a:r>
              <a:rPr sz="2000" spc="-5" dirty="0">
                <a:latin typeface="Georgia"/>
                <a:cs typeface="Georgia"/>
              </a:rPr>
              <a:t>the </a:t>
            </a:r>
            <a:r>
              <a:rPr sz="2000" spc="-30" dirty="0">
                <a:latin typeface="Georgia"/>
                <a:cs typeface="Georgia"/>
              </a:rPr>
              <a:t>exoskeleton </a:t>
            </a:r>
            <a:r>
              <a:rPr sz="2000" spc="-25" dirty="0">
                <a:latin typeface="Georgia"/>
                <a:cs typeface="Georgia"/>
              </a:rPr>
              <a:t>of insects  some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fungi.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1907489"/>
            <a:ext cx="8837295" cy="1854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indent="-215265">
              <a:lnSpc>
                <a:spcPts val="2395"/>
              </a:lnSpc>
              <a:spcBef>
                <a:spcPts val="105"/>
              </a:spcBef>
              <a:buFont typeface="Arial"/>
              <a:buChar char="•"/>
              <a:tabLst>
                <a:tab pos="227965" algn="l"/>
              </a:tabLst>
            </a:pPr>
            <a:r>
              <a:rPr sz="2000" spc="-65" dirty="0">
                <a:solidFill>
                  <a:srgbClr val="0000FF"/>
                </a:solidFill>
                <a:latin typeface="Georgia"/>
                <a:cs typeface="Georgia"/>
              </a:rPr>
              <a:t>It </a:t>
            </a:r>
            <a:r>
              <a:rPr sz="2000" spc="-40" dirty="0">
                <a:solidFill>
                  <a:srgbClr val="0000FF"/>
                </a:solidFill>
                <a:latin typeface="Georgia"/>
                <a:cs typeface="Georgia"/>
              </a:rPr>
              <a:t>is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made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up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of </a:t>
            </a:r>
            <a:r>
              <a:rPr sz="20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rgbClr val="0000FF"/>
                </a:solidFill>
                <a:latin typeface="Georgia"/>
                <a:cs typeface="Georgia"/>
              </a:rPr>
              <a:t>-acetyl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glucosamine containing </a:t>
            </a:r>
            <a:r>
              <a:rPr sz="2000" spc="-60" dirty="0">
                <a:solidFill>
                  <a:srgbClr val="0000FF"/>
                </a:solidFill>
                <a:latin typeface="Georgia"/>
                <a:cs typeface="Georgia"/>
              </a:rPr>
              <a:t>β(1</a:t>
            </a:r>
            <a:r>
              <a:rPr sz="2000" spc="-60" dirty="0">
                <a:solidFill>
                  <a:srgbClr val="0000FF"/>
                </a:solidFill>
                <a:latin typeface="Times New Roman"/>
                <a:cs typeface="Times New Roman"/>
              </a:rPr>
              <a:t>→</a:t>
            </a:r>
            <a:r>
              <a:rPr sz="2000" spc="-60" dirty="0">
                <a:solidFill>
                  <a:srgbClr val="0000FF"/>
                </a:solidFill>
                <a:latin typeface="Georgia"/>
                <a:cs typeface="Georgia"/>
              </a:rPr>
              <a:t>4)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glycosidic</a:t>
            </a:r>
            <a:r>
              <a:rPr sz="2000" spc="-2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bonds.</a:t>
            </a:r>
            <a:endParaRPr sz="2000">
              <a:latin typeface="Georgia"/>
              <a:cs typeface="Georgia"/>
            </a:endParaRPr>
          </a:p>
          <a:p>
            <a:pPr marL="227329" indent="-215265">
              <a:lnSpc>
                <a:spcPts val="2395"/>
              </a:lnSpc>
              <a:buFont typeface="Arial"/>
              <a:buChar char="•"/>
              <a:tabLst>
                <a:tab pos="227965" algn="l"/>
              </a:tabLst>
            </a:pPr>
            <a:r>
              <a:rPr sz="2000" spc="-70" dirty="0">
                <a:latin typeface="Georgia"/>
                <a:cs typeface="Georgia"/>
              </a:rPr>
              <a:t>It </a:t>
            </a:r>
            <a:r>
              <a:rPr sz="2000" spc="-40" dirty="0">
                <a:latin typeface="Georgia"/>
                <a:cs typeface="Georgia"/>
              </a:rPr>
              <a:t>is </a:t>
            </a:r>
            <a:r>
              <a:rPr sz="2000" spc="-25" dirty="0">
                <a:latin typeface="Georgia"/>
                <a:cs typeface="Georgia"/>
              </a:rPr>
              <a:t>structurally</a:t>
            </a:r>
            <a:r>
              <a:rPr sz="2000" spc="-175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strong.</a:t>
            </a:r>
            <a:endParaRPr sz="2000">
              <a:latin typeface="Georgia"/>
              <a:cs typeface="Georgia"/>
            </a:endParaRPr>
          </a:p>
          <a:p>
            <a:pPr marL="227329" indent="-215265">
              <a:lnSpc>
                <a:spcPct val="100000"/>
              </a:lnSpc>
              <a:buClr>
                <a:srgbClr val="006600"/>
              </a:buClr>
              <a:buFont typeface="Arial"/>
              <a:buChar char="•"/>
              <a:tabLst>
                <a:tab pos="227965" algn="l"/>
              </a:tabLst>
            </a:pPr>
            <a:r>
              <a:rPr sz="2000" spc="-10" dirty="0">
                <a:latin typeface="Georgia"/>
                <a:cs typeface="Georgia"/>
              </a:rPr>
              <a:t>Chitin </a:t>
            </a:r>
            <a:r>
              <a:rPr sz="2000" spc="-40" dirty="0">
                <a:latin typeface="Georgia"/>
                <a:cs typeface="Georgia"/>
              </a:rPr>
              <a:t>is </a:t>
            </a:r>
            <a:r>
              <a:rPr sz="2000" spc="-25" dirty="0">
                <a:latin typeface="Georgia"/>
                <a:cs typeface="Georgia"/>
              </a:rPr>
              <a:t>used </a:t>
            </a:r>
            <a:r>
              <a:rPr sz="2000" spc="-55" dirty="0">
                <a:latin typeface="Georgia"/>
                <a:cs typeface="Georgia"/>
              </a:rPr>
              <a:t>as </a:t>
            </a:r>
            <a:r>
              <a:rPr sz="2000" spc="-30" dirty="0">
                <a:latin typeface="Georgia"/>
                <a:cs typeface="Georgia"/>
              </a:rPr>
              <a:t>surgical </a:t>
            </a:r>
            <a:r>
              <a:rPr sz="2000" spc="-25" dirty="0">
                <a:latin typeface="Georgia"/>
                <a:cs typeface="Georgia"/>
              </a:rPr>
              <a:t>thread </a:t>
            </a:r>
            <a:r>
              <a:rPr sz="2000" spc="-10" dirty="0">
                <a:latin typeface="Georgia"/>
                <a:cs typeface="Georgia"/>
              </a:rPr>
              <a:t>that </a:t>
            </a:r>
            <a:r>
              <a:rPr sz="2000" spc="-30" dirty="0">
                <a:latin typeface="Georgia"/>
                <a:cs typeface="Georgia"/>
              </a:rPr>
              <a:t>biodegrades </a:t>
            </a:r>
            <a:r>
              <a:rPr sz="2000" spc="-55" dirty="0">
                <a:latin typeface="Georgia"/>
                <a:cs typeface="Georgia"/>
              </a:rPr>
              <a:t>as </a:t>
            </a:r>
            <a:r>
              <a:rPr sz="2000" spc="-50" dirty="0">
                <a:latin typeface="Georgia"/>
                <a:cs typeface="Georgia"/>
              </a:rPr>
              <a:t>a </a:t>
            </a:r>
            <a:r>
              <a:rPr sz="2000" spc="-20" dirty="0">
                <a:latin typeface="Georgia"/>
                <a:cs typeface="Georgia"/>
              </a:rPr>
              <a:t>wound</a:t>
            </a:r>
            <a:r>
              <a:rPr sz="2000" spc="-32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heals.</a:t>
            </a:r>
            <a:endParaRPr sz="2000">
              <a:latin typeface="Georgia"/>
              <a:cs typeface="Georgia"/>
            </a:endParaRPr>
          </a:p>
          <a:p>
            <a:pPr marL="227329" indent="-215265">
              <a:lnSpc>
                <a:spcPct val="100000"/>
              </a:lnSpc>
              <a:buFont typeface="Arial"/>
              <a:buChar char="•"/>
              <a:tabLst>
                <a:tab pos="227965" algn="l"/>
              </a:tabLst>
            </a:pPr>
            <a:r>
              <a:rPr sz="2000" spc="-70" dirty="0">
                <a:latin typeface="Georgia"/>
                <a:cs typeface="Georgia"/>
              </a:rPr>
              <a:t>It </a:t>
            </a:r>
            <a:r>
              <a:rPr sz="2000" spc="-35" dirty="0">
                <a:latin typeface="Georgia"/>
                <a:cs typeface="Georgia"/>
              </a:rPr>
              <a:t>serves </a:t>
            </a:r>
            <a:r>
              <a:rPr sz="2000" spc="-55" dirty="0">
                <a:latin typeface="Georgia"/>
                <a:cs typeface="Georgia"/>
              </a:rPr>
              <a:t>as </a:t>
            </a:r>
            <a:r>
              <a:rPr sz="2000" spc="-50" dirty="0">
                <a:latin typeface="Georgia"/>
                <a:cs typeface="Georgia"/>
              </a:rPr>
              <a:t>a </a:t>
            </a:r>
            <a:r>
              <a:rPr sz="2000" spc="-25" dirty="0">
                <a:latin typeface="Georgia"/>
                <a:cs typeface="Georgia"/>
              </a:rPr>
              <a:t>protective </a:t>
            </a:r>
            <a:r>
              <a:rPr sz="2000" spc="-35" dirty="0">
                <a:solidFill>
                  <a:srgbClr val="0000FF"/>
                </a:solidFill>
                <a:latin typeface="Georgia"/>
                <a:cs typeface="Georgia"/>
              </a:rPr>
              <a:t>Exoskeleton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in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crustacea and</a:t>
            </a:r>
            <a:r>
              <a:rPr sz="2000" spc="-3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insects</a:t>
            </a:r>
            <a:r>
              <a:rPr sz="2000" spc="-25" dirty="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 marL="226060" indent="-213360">
              <a:lnSpc>
                <a:spcPct val="100000"/>
              </a:lnSpc>
              <a:buFont typeface="Arial"/>
              <a:buChar char="•"/>
              <a:tabLst>
                <a:tab pos="226060" algn="l"/>
                <a:tab pos="5440045" algn="l"/>
              </a:tabLst>
            </a:pPr>
            <a:r>
              <a:rPr sz="2000" spc="-15" dirty="0">
                <a:solidFill>
                  <a:srgbClr val="FF0000"/>
                </a:solidFill>
                <a:latin typeface="Georgia"/>
                <a:cs typeface="Georgia"/>
              </a:rPr>
              <a:t>Chitin </a:t>
            </a:r>
            <a:r>
              <a:rPr sz="2000" spc="-50" dirty="0">
                <a:solidFill>
                  <a:srgbClr val="FF0000"/>
                </a:solidFill>
                <a:latin typeface="Georgia"/>
                <a:cs typeface="Georgia"/>
              </a:rPr>
              <a:t>is </a:t>
            </a:r>
            <a:r>
              <a:rPr sz="2000" spc="-35" dirty="0">
                <a:solidFill>
                  <a:srgbClr val="FF0000"/>
                </a:solidFill>
                <a:latin typeface="Georgia"/>
                <a:cs typeface="Georgia"/>
              </a:rPr>
              <a:t>also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used 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to </a:t>
            </a:r>
            <a:r>
              <a:rPr sz="2000" spc="-40" dirty="0">
                <a:solidFill>
                  <a:srgbClr val="FF0000"/>
                </a:solidFill>
                <a:latin typeface="Georgia"/>
                <a:cs typeface="Georgia"/>
              </a:rPr>
              <a:t>waterproof  </a:t>
            </a:r>
            <a:r>
              <a:rPr sz="2000" spc="-90" dirty="0">
                <a:solidFill>
                  <a:srgbClr val="FF0000"/>
                </a:solidFill>
                <a:latin typeface="Georgia"/>
                <a:cs typeface="Georgia"/>
              </a:rPr>
              <a:t>paper,</a:t>
            </a:r>
            <a:r>
              <a:rPr sz="2000" spc="2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and</a:t>
            </a:r>
            <a:r>
              <a:rPr sz="2000" spc="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FF0000"/>
                </a:solidFill>
                <a:latin typeface="Georgia"/>
                <a:cs typeface="Georgia"/>
              </a:rPr>
              <a:t>in	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cosmetics </a:t>
            </a:r>
            <a:r>
              <a:rPr sz="2000" spc="-35" dirty="0">
                <a:solidFill>
                  <a:srgbClr val="FF0000"/>
                </a:solidFill>
                <a:latin typeface="Georgia"/>
                <a:cs typeface="Georgia"/>
              </a:rPr>
              <a:t>and </a:t>
            </a:r>
            <a:r>
              <a:rPr sz="2000" spc="-20" dirty="0">
                <a:solidFill>
                  <a:srgbClr val="FF0000"/>
                </a:solidFill>
                <a:latin typeface="Georgia"/>
                <a:cs typeface="Georgia"/>
              </a:rPr>
              <a:t>lotions </a:t>
            </a:r>
            <a:r>
              <a:rPr sz="2000" spc="-10" dirty="0">
                <a:solidFill>
                  <a:srgbClr val="FF0000"/>
                </a:solidFill>
                <a:latin typeface="Georgia"/>
                <a:cs typeface="Georgia"/>
              </a:rPr>
              <a:t>to</a:t>
            </a:r>
            <a:r>
              <a:rPr sz="2000" spc="2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Georgia"/>
                <a:cs typeface="Georgia"/>
              </a:rPr>
              <a:t>retain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FF0000"/>
                </a:solidFill>
                <a:latin typeface="Georgia"/>
                <a:cs typeface="Georgia"/>
              </a:rPr>
              <a:t>moisture</a:t>
            </a: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81200" y="3962400"/>
            <a:ext cx="5251704" cy="2574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927861"/>
            <a:ext cx="271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5" dirty="0">
                <a:solidFill>
                  <a:srgbClr val="6F2F9F"/>
                </a:solidFill>
              </a:rPr>
              <a:t>Dextrins/Dextrans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90931" y="1308862"/>
            <a:ext cx="8973820" cy="4559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70866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Highly branched homoglycan </a:t>
            </a:r>
            <a:r>
              <a:rPr sz="2000" spc="-25" dirty="0">
                <a:latin typeface="Georgia"/>
                <a:cs typeface="Georgia"/>
              </a:rPr>
              <a:t>containing </a:t>
            </a:r>
            <a:r>
              <a:rPr sz="2000" spc="-30" dirty="0">
                <a:latin typeface="Georgia"/>
                <a:cs typeface="Georgia"/>
              </a:rPr>
              <a:t>Glucose </a:t>
            </a:r>
            <a:r>
              <a:rPr sz="2000" spc="-40" dirty="0">
                <a:latin typeface="Georgia"/>
                <a:cs typeface="Georgia"/>
              </a:rPr>
              <a:t>residues </a:t>
            </a:r>
            <a:r>
              <a:rPr sz="2000" spc="-30" dirty="0">
                <a:latin typeface="Georgia"/>
                <a:cs typeface="Georgia"/>
              </a:rPr>
              <a:t>in </a:t>
            </a:r>
            <a:r>
              <a:rPr sz="2000" spc="-90" dirty="0">
                <a:latin typeface="Georgia"/>
                <a:cs typeface="Georgia"/>
              </a:rPr>
              <a:t>1-6, </a:t>
            </a:r>
            <a:r>
              <a:rPr sz="2000" spc="-114" dirty="0">
                <a:latin typeface="Georgia"/>
                <a:cs typeface="Georgia"/>
              </a:rPr>
              <a:t>1-4 </a:t>
            </a:r>
            <a:r>
              <a:rPr sz="2000" spc="-30" dirty="0">
                <a:latin typeface="Georgia"/>
                <a:cs typeface="Georgia"/>
              </a:rPr>
              <a:t>and  </a:t>
            </a:r>
            <a:r>
              <a:rPr sz="2000" spc="-155" dirty="0">
                <a:latin typeface="Georgia"/>
                <a:cs typeface="Georgia"/>
              </a:rPr>
              <a:t>1-3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linkages.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latin typeface="Georgia"/>
                <a:cs typeface="Georgia"/>
              </a:rPr>
              <a:t>Produced </a:t>
            </a:r>
            <a:r>
              <a:rPr sz="2000" spc="-30" dirty="0">
                <a:latin typeface="Georgia"/>
                <a:cs typeface="Georgia"/>
              </a:rPr>
              <a:t>by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microbes.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latin typeface="Georgia"/>
                <a:cs typeface="Georgia"/>
              </a:rPr>
              <a:t>Mol. </a:t>
            </a:r>
            <a:r>
              <a:rPr sz="2000" spc="-35" dirty="0">
                <a:latin typeface="Georgia"/>
                <a:cs typeface="Georgia"/>
              </a:rPr>
              <a:t>wt:- </a:t>
            </a:r>
            <a:r>
              <a:rPr sz="2000" spc="-114" dirty="0">
                <a:latin typeface="Georgia"/>
                <a:cs typeface="Georgia"/>
              </a:rPr>
              <a:t>1-4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million.</a:t>
            </a:r>
            <a:endParaRPr sz="2000">
              <a:latin typeface="Georgia"/>
              <a:cs typeface="Georgia"/>
            </a:endParaRPr>
          </a:p>
          <a:p>
            <a:pPr marL="354965" marR="508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  <a:tab pos="6194425" algn="l"/>
              </a:tabLst>
            </a:pPr>
            <a:r>
              <a:rPr sz="2000" spc="-30" dirty="0">
                <a:latin typeface="Georgia"/>
                <a:cs typeface="Georgia"/>
              </a:rPr>
              <a:t>As  </a:t>
            </a:r>
            <a:r>
              <a:rPr sz="2000" spc="-50" dirty="0">
                <a:latin typeface="Georgia"/>
                <a:cs typeface="Georgia"/>
              </a:rPr>
              <a:t>large  </a:t>
            </a:r>
            <a:r>
              <a:rPr sz="2000" spc="-20" dirty="0">
                <a:latin typeface="Georgia"/>
                <a:cs typeface="Georgia"/>
              </a:rPr>
              <a:t>sized,  </a:t>
            </a:r>
            <a:r>
              <a:rPr sz="2000" spc="-10" dirty="0">
                <a:latin typeface="Georgia"/>
                <a:cs typeface="Georgia"/>
              </a:rPr>
              <a:t>they </a:t>
            </a:r>
            <a:r>
              <a:rPr sz="2000" spc="-25" dirty="0">
                <a:latin typeface="Georgia"/>
                <a:cs typeface="Georgia"/>
              </a:rPr>
              <a:t>will  </a:t>
            </a:r>
            <a:r>
              <a:rPr sz="2000" spc="-10" dirty="0">
                <a:latin typeface="Georgia"/>
                <a:cs typeface="Georgia"/>
              </a:rPr>
              <a:t>not  </a:t>
            </a:r>
            <a:r>
              <a:rPr sz="2000" spc="-45" dirty="0">
                <a:latin typeface="Georgia"/>
                <a:cs typeface="Georgia"/>
              </a:rPr>
              <a:t>move  </a:t>
            </a:r>
            <a:r>
              <a:rPr sz="2000" spc="-10" dirty="0">
                <a:latin typeface="Georgia"/>
                <a:cs typeface="Georgia"/>
              </a:rPr>
              <a:t>out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-15" dirty="0">
                <a:latin typeface="Georgia"/>
                <a:cs typeface="Georgia"/>
              </a:rPr>
              <a:t>of</a:t>
            </a:r>
            <a:r>
              <a:rPr sz="2000" spc="39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vascular	</a:t>
            </a:r>
            <a:r>
              <a:rPr sz="2000" spc="-30" dirty="0">
                <a:latin typeface="Georgia"/>
                <a:cs typeface="Georgia"/>
              </a:rPr>
              <a:t>compartment so </a:t>
            </a:r>
            <a:r>
              <a:rPr sz="2000" spc="-25" dirty="0">
                <a:latin typeface="Georgia"/>
                <a:cs typeface="Georgia"/>
              </a:rPr>
              <a:t>used </a:t>
            </a:r>
            <a:r>
              <a:rPr sz="2000" spc="-65" dirty="0">
                <a:latin typeface="Georgia"/>
                <a:cs typeface="Georgia"/>
              </a:rPr>
              <a:t>as </a:t>
            </a:r>
            <a:r>
              <a:rPr sz="2000" spc="-6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Georgia"/>
                <a:cs typeface="Georgia"/>
              </a:rPr>
              <a:t>plasma expanders.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har char="•"/>
            </a:pP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b="1" spc="130" dirty="0">
                <a:solidFill>
                  <a:srgbClr val="6F2F9F"/>
                </a:solidFill>
                <a:latin typeface="Times New Roman"/>
                <a:cs typeface="Times New Roman"/>
              </a:rPr>
              <a:t>Inulin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3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srgbClr val="C00000"/>
                </a:solidFill>
                <a:latin typeface="Georgia"/>
                <a:cs typeface="Georgia"/>
              </a:rPr>
              <a:t>D </a:t>
            </a:r>
            <a:r>
              <a:rPr sz="2000" spc="-20" dirty="0">
                <a:solidFill>
                  <a:srgbClr val="C00000"/>
                </a:solidFill>
                <a:latin typeface="Georgia"/>
                <a:cs typeface="Georgia"/>
              </a:rPr>
              <a:t>-fructose in </a:t>
            </a:r>
            <a:r>
              <a:rPr sz="2000" spc="-95" dirty="0">
                <a:solidFill>
                  <a:srgbClr val="C00000"/>
                </a:solidFill>
                <a:latin typeface="Georgia"/>
                <a:cs typeface="Georgia"/>
              </a:rPr>
              <a:t>β-1,2</a:t>
            </a:r>
            <a:r>
              <a:rPr sz="2000" spc="-8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linkages.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0" dirty="0">
                <a:solidFill>
                  <a:srgbClr val="0000FF"/>
                </a:solidFill>
                <a:latin typeface="Georgia"/>
                <a:cs typeface="Georgia"/>
              </a:rPr>
              <a:t>Source: </a:t>
            </a:r>
            <a:r>
              <a:rPr sz="2000" spc="-45" dirty="0">
                <a:latin typeface="Georgia"/>
                <a:cs typeface="Georgia"/>
              </a:rPr>
              <a:t>Bulbs </a:t>
            </a:r>
            <a:r>
              <a:rPr sz="2000" spc="-30" dirty="0">
                <a:latin typeface="Georgia"/>
                <a:cs typeface="Georgia"/>
              </a:rPr>
              <a:t>and </a:t>
            </a:r>
            <a:r>
              <a:rPr sz="2000" spc="-20" dirty="0">
                <a:latin typeface="Georgia"/>
                <a:cs typeface="Georgia"/>
              </a:rPr>
              <a:t>tubers </a:t>
            </a:r>
            <a:r>
              <a:rPr sz="2000" spc="-60" dirty="0">
                <a:latin typeface="Georgia"/>
                <a:cs typeface="Georgia"/>
              </a:rPr>
              <a:t>chicory, </a:t>
            </a:r>
            <a:r>
              <a:rPr sz="2000" spc="-30" dirty="0">
                <a:latin typeface="Georgia"/>
                <a:cs typeface="Georgia"/>
              </a:rPr>
              <a:t>dahlia, </a:t>
            </a:r>
            <a:r>
              <a:rPr sz="2000" spc="-25" dirty="0">
                <a:latin typeface="Georgia"/>
                <a:cs typeface="Georgia"/>
              </a:rPr>
              <a:t>dandelion, onions,</a:t>
            </a:r>
            <a:r>
              <a:rPr sz="2000" spc="-204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garlic.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Georgia"/>
                <a:cs typeface="Georgia"/>
              </a:rPr>
              <a:t>Not </a:t>
            </a:r>
            <a:r>
              <a:rPr sz="2000" spc="-5" dirty="0">
                <a:latin typeface="Georgia"/>
                <a:cs typeface="Georgia"/>
              </a:rPr>
              <a:t>metabolized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Georgia"/>
                <a:cs typeface="Georgia"/>
              </a:rPr>
              <a:t>Not </a:t>
            </a:r>
            <a:r>
              <a:rPr sz="2000" spc="-30" dirty="0">
                <a:latin typeface="Georgia"/>
                <a:cs typeface="Georgia"/>
              </a:rPr>
              <a:t>absorbed nor </a:t>
            </a:r>
            <a:r>
              <a:rPr sz="2000" spc="-20" dirty="0">
                <a:latin typeface="Georgia"/>
                <a:cs typeface="Georgia"/>
              </a:rPr>
              <a:t>secreted </a:t>
            </a:r>
            <a:r>
              <a:rPr sz="2000" spc="-25" dirty="0">
                <a:latin typeface="Georgia"/>
                <a:cs typeface="Georgia"/>
              </a:rPr>
              <a:t>by </a:t>
            </a:r>
            <a:r>
              <a:rPr sz="2000" spc="-30" dirty="0">
                <a:latin typeface="Georgia"/>
                <a:cs typeface="Georgia"/>
              </a:rPr>
              <a:t>kidneys </a:t>
            </a:r>
            <a:r>
              <a:rPr sz="2000" spc="-45" dirty="0">
                <a:latin typeface="Georgia"/>
                <a:cs typeface="Georgia"/>
              </a:rPr>
              <a:t>so, </a:t>
            </a:r>
            <a:r>
              <a:rPr sz="2000" spc="-35" dirty="0">
                <a:latin typeface="Georgia"/>
                <a:cs typeface="Georgia"/>
              </a:rPr>
              <a:t>used </a:t>
            </a:r>
            <a:r>
              <a:rPr sz="2000" spc="-5" dirty="0">
                <a:solidFill>
                  <a:srgbClr val="C00000"/>
                </a:solidFill>
                <a:latin typeface="Georgia"/>
                <a:cs typeface="Georgia"/>
              </a:rPr>
              <a:t>to </a:t>
            </a:r>
            <a:r>
              <a:rPr sz="2000" spc="-40" dirty="0">
                <a:solidFill>
                  <a:srgbClr val="C00000"/>
                </a:solidFill>
                <a:latin typeface="Georgia"/>
                <a:cs typeface="Georgia"/>
              </a:rPr>
              <a:t>measure</a:t>
            </a:r>
            <a:r>
              <a:rPr sz="2000" spc="-24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90" dirty="0">
                <a:solidFill>
                  <a:srgbClr val="C00000"/>
                </a:solidFill>
                <a:latin typeface="Georgia"/>
                <a:cs typeface="Georgia"/>
              </a:rPr>
              <a:t>GFR.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623061"/>
            <a:ext cx="8886190" cy="1023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/>
              <a:t>HETEROPOLYSACCHARIDES</a:t>
            </a:r>
            <a:endParaRPr sz="2400"/>
          </a:p>
          <a:p>
            <a:pPr marL="24765" marR="5080">
              <a:lnSpc>
                <a:spcPts val="2500"/>
              </a:lnSpc>
              <a:spcBef>
                <a:spcPts val="80"/>
              </a:spcBef>
              <a:tabLst>
                <a:tab pos="4842510" algn="l"/>
              </a:tabLst>
            </a:pPr>
            <a:r>
              <a:rPr b="0" spc="-65" dirty="0">
                <a:latin typeface="Georgia"/>
                <a:cs typeface="Georgia"/>
              </a:rPr>
              <a:t>Polymers </a:t>
            </a:r>
            <a:r>
              <a:rPr b="0" spc="-25" dirty="0">
                <a:latin typeface="Georgia"/>
                <a:cs typeface="Georgia"/>
              </a:rPr>
              <a:t>made </a:t>
            </a:r>
            <a:r>
              <a:rPr b="0" spc="-55" dirty="0">
                <a:latin typeface="Georgia"/>
                <a:cs typeface="Georgia"/>
              </a:rPr>
              <a:t>from </a:t>
            </a:r>
            <a:r>
              <a:rPr b="0" spc="-40" dirty="0">
                <a:latin typeface="Georgia"/>
                <a:cs typeface="Georgia"/>
              </a:rPr>
              <a:t>more </a:t>
            </a:r>
            <a:r>
              <a:rPr b="0" spc="-20" dirty="0">
                <a:latin typeface="Georgia"/>
                <a:cs typeface="Georgia"/>
              </a:rPr>
              <a:t>than one</a:t>
            </a:r>
            <a:r>
              <a:rPr b="0" spc="-155" dirty="0">
                <a:latin typeface="Georgia"/>
                <a:cs typeface="Georgia"/>
              </a:rPr>
              <a:t> </a:t>
            </a:r>
            <a:r>
              <a:rPr b="0" spc="-15" dirty="0">
                <a:latin typeface="Georgia"/>
                <a:cs typeface="Georgia"/>
              </a:rPr>
              <a:t>kind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spc="-25" dirty="0">
                <a:latin typeface="Georgia"/>
                <a:cs typeface="Georgia"/>
              </a:rPr>
              <a:t>of	</a:t>
            </a:r>
            <a:r>
              <a:rPr b="0" spc="-30" dirty="0">
                <a:latin typeface="Georgia"/>
                <a:cs typeface="Georgia"/>
              </a:rPr>
              <a:t>monosaccharides or</a:t>
            </a:r>
            <a:r>
              <a:rPr b="0" spc="-185" dirty="0">
                <a:latin typeface="Georgia"/>
                <a:cs typeface="Georgia"/>
              </a:rPr>
              <a:t> </a:t>
            </a:r>
            <a:r>
              <a:rPr b="0" spc="-30" dirty="0">
                <a:latin typeface="Georgia"/>
                <a:cs typeface="Georgia"/>
              </a:rPr>
              <a:t>monosaccharide  </a:t>
            </a:r>
            <a:r>
              <a:rPr b="0" spc="-50" dirty="0">
                <a:latin typeface="Georgia"/>
                <a:cs typeface="Georgia"/>
              </a:rPr>
              <a:t>derivatives. </a:t>
            </a:r>
            <a:r>
              <a:rPr b="0" spc="-40" dirty="0">
                <a:latin typeface="Georgia"/>
                <a:cs typeface="Georgia"/>
              </a:rPr>
              <a:t>e.g., </a:t>
            </a:r>
            <a:r>
              <a:rPr b="0" i="1" spc="30" dirty="0">
                <a:solidFill>
                  <a:srgbClr val="C00000"/>
                </a:solidFill>
                <a:latin typeface="Times New Roman"/>
                <a:cs typeface="Times New Roman"/>
              </a:rPr>
              <a:t>mucopolysaccharides, </a:t>
            </a:r>
            <a:r>
              <a:rPr b="0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Agar </a:t>
            </a:r>
            <a:r>
              <a:rPr b="0" i="1" spc="-90" dirty="0">
                <a:solidFill>
                  <a:srgbClr val="C00000"/>
                </a:solidFill>
                <a:latin typeface="Times New Roman"/>
                <a:cs typeface="Times New Roman"/>
              </a:rPr>
              <a:t>&amp; </a:t>
            </a:r>
            <a:r>
              <a:rPr b="0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Agarose </a:t>
            </a:r>
            <a:r>
              <a:rPr b="0" i="1" spc="40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b="0" i="1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0" i="1" spc="5" dirty="0">
                <a:solidFill>
                  <a:srgbClr val="C00000"/>
                </a:solidFill>
                <a:latin typeface="Times New Roman"/>
                <a:cs typeface="Times New Roman"/>
              </a:rPr>
              <a:t>glycoproteins.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931" y="1914753"/>
            <a:ext cx="6134735" cy="12306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675"/>
              </a:spcBef>
            </a:pPr>
            <a:r>
              <a:rPr sz="2000" b="1" spc="-80" dirty="0">
                <a:latin typeface="Times New Roman"/>
                <a:cs typeface="Times New Roman"/>
              </a:rPr>
              <a:t>MUCOPOLYSACCHARIDES</a:t>
            </a:r>
            <a:endParaRPr sz="200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spcBef>
                <a:spcPts val="580"/>
              </a:spcBef>
            </a:pPr>
            <a:r>
              <a:rPr sz="2000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First </a:t>
            </a:r>
            <a:r>
              <a:rPr sz="200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isolated </a:t>
            </a:r>
            <a:r>
              <a:rPr sz="2000" i="1" spc="50" dirty="0">
                <a:solidFill>
                  <a:srgbClr val="0000FF"/>
                </a:solidFill>
                <a:latin typeface="Times New Roman"/>
                <a:cs typeface="Times New Roman"/>
              </a:rPr>
              <a:t>from </a:t>
            </a:r>
            <a:r>
              <a:rPr sz="2000" i="1" spc="85" dirty="0">
                <a:solidFill>
                  <a:srgbClr val="0000FF"/>
                </a:solidFill>
                <a:latin typeface="Times New Roman"/>
                <a:cs typeface="Times New Roman"/>
              </a:rPr>
              <a:t>mucin </a:t>
            </a:r>
            <a:r>
              <a:rPr sz="2000" i="1" spc="60" dirty="0">
                <a:solidFill>
                  <a:srgbClr val="0000FF"/>
                </a:solidFill>
                <a:latin typeface="Times New Roman"/>
                <a:cs typeface="Times New Roman"/>
              </a:rPr>
              <a:t>so </a:t>
            </a:r>
            <a:r>
              <a:rPr sz="20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called</a:t>
            </a:r>
            <a:r>
              <a:rPr sz="2000" i="1" spc="30" dirty="0">
                <a:solidFill>
                  <a:srgbClr val="0000FF"/>
                </a:solidFill>
                <a:latin typeface="Times New Roman"/>
                <a:cs typeface="Times New Roman"/>
              </a:rPr>
              <a:t> mucopolysaccharides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latin typeface="Georgia"/>
                <a:cs typeface="Georgia"/>
              </a:rPr>
              <a:t>Long, </a:t>
            </a:r>
            <a:r>
              <a:rPr sz="2000" spc="-40" dirty="0">
                <a:latin typeface="Georgia"/>
                <a:cs typeface="Georgia"/>
              </a:rPr>
              <a:t>Unbranched </a:t>
            </a:r>
            <a:r>
              <a:rPr sz="2000" spc="-35" dirty="0">
                <a:latin typeface="Georgia"/>
                <a:cs typeface="Georgia"/>
              </a:rPr>
              <a:t>heteropolysaccharide, </a:t>
            </a:r>
            <a:r>
              <a:rPr sz="2000" spc="-25" dirty="0">
                <a:latin typeface="Georgia"/>
                <a:cs typeface="Georgia"/>
              </a:rPr>
              <a:t>made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35" dirty="0">
                <a:latin typeface="Georgia"/>
                <a:cs typeface="Georgia"/>
              </a:rPr>
              <a:t>of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17360" y="2814066"/>
            <a:ext cx="25431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latin typeface="Georgia"/>
                <a:cs typeface="Georgia"/>
              </a:rPr>
              <a:t>repeating</a:t>
            </a:r>
            <a:r>
              <a:rPr sz="2000" spc="375" dirty="0">
                <a:latin typeface="Georgia"/>
                <a:cs typeface="Georgia"/>
              </a:rPr>
              <a:t> </a:t>
            </a:r>
            <a:r>
              <a:rPr sz="2000" spc="-30" dirty="0">
                <a:latin typeface="Georgia"/>
                <a:cs typeface="Georgia"/>
              </a:rPr>
              <a:t>disaccharide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931" y="3119961"/>
            <a:ext cx="8978900" cy="322008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295"/>
              </a:spcBef>
              <a:tabLst>
                <a:tab pos="4077335" algn="l"/>
              </a:tabLst>
            </a:pPr>
            <a:r>
              <a:rPr sz="2000" spc="-30" dirty="0">
                <a:latin typeface="Georgia"/>
                <a:cs typeface="Georgia"/>
              </a:rPr>
              <a:t>units  </a:t>
            </a:r>
            <a:r>
              <a:rPr sz="2000" spc="-35" dirty="0">
                <a:latin typeface="Georgia"/>
                <a:cs typeface="Georgia"/>
              </a:rPr>
              <a:t>containing  </a:t>
            </a:r>
            <a:r>
              <a:rPr sz="2000" spc="-40" dirty="0">
                <a:latin typeface="Georgia"/>
                <a:cs typeface="Georgia"/>
              </a:rPr>
              <a:t>uronic</a:t>
            </a:r>
            <a:r>
              <a:rPr sz="2000" spc="38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acid  </a:t>
            </a:r>
            <a:r>
              <a:rPr sz="2000" spc="-65" dirty="0">
                <a:latin typeface="Georgia"/>
                <a:cs typeface="Georgia"/>
              </a:rPr>
              <a:t>&amp;	</a:t>
            </a:r>
            <a:r>
              <a:rPr sz="2000" spc="-30" dirty="0">
                <a:latin typeface="Georgia"/>
                <a:cs typeface="Georgia"/>
              </a:rPr>
              <a:t>amino </a:t>
            </a:r>
            <a:r>
              <a:rPr sz="2000" spc="-60" dirty="0">
                <a:latin typeface="Georgia"/>
                <a:cs typeface="Georgia"/>
              </a:rPr>
              <a:t>sugars. </a:t>
            </a:r>
            <a:r>
              <a:rPr sz="2000" spc="-35" dirty="0">
                <a:latin typeface="Georgia"/>
                <a:cs typeface="Georgia"/>
              </a:rPr>
              <a:t>These </a:t>
            </a:r>
            <a:r>
              <a:rPr sz="2000" spc="-65" dirty="0">
                <a:latin typeface="Georgia"/>
                <a:cs typeface="Georgia"/>
              </a:rPr>
              <a:t>are </a:t>
            </a:r>
            <a:r>
              <a:rPr sz="2000" spc="-45" dirty="0">
                <a:latin typeface="Georgia"/>
                <a:cs typeface="Georgia"/>
              </a:rPr>
              <a:t>more</a:t>
            </a:r>
            <a:r>
              <a:rPr sz="2000" spc="335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commonly</a:t>
            </a:r>
            <a:endParaRPr sz="2000">
              <a:latin typeface="Georgia"/>
              <a:cs typeface="Georgia"/>
            </a:endParaRPr>
          </a:p>
          <a:p>
            <a:pPr marL="354965">
              <a:lnSpc>
                <a:spcPct val="100000"/>
              </a:lnSpc>
              <a:spcBef>
                <a:spcPts val="1200"/>
              </a:spcBef>
            </a:pPr>
            <a:r>
              <a:rPr sz="2000" spc="-40" dirty="0">
                <a:latin typeface="Georgia"/>
                <a:cs typeface="Georgia"/>
              </a:rPr>
              <a:t>known </a:t>
            </a:r>
            <a:r>
              <a:rPr sz="2000" spc="-65" dirty="0">
                <a:latin typeface="Georgia"/>
                <a:cs typeface="Georgia"/>
              </a:rPr>
              <a:t>as </a:t>
            </a:r>
            <a:r>
              <a:rPr sz="2000" i="1" spc="10" dirty="0">
                <a:latin typeface="Times New Roman"/>
                <a:cs typeface="Times New Roman"/>
              </a:rPr>
              <a:t>Glycosaminoglycans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(GAG).</a:t>
            </a:r>
            <a:endParaRPr sz="2000">
              <a:latin typeface="Times New Roman"/>
              <a:cs typeface="Times New Roman"/>
            </a:endParaRPr>
          </a:p>
          <a:p>
            <a:pPr marL="354965" marR="10160" indent="-342900" algn="just">
              <a:lnSpc>
                <a:spcPct val="100000"/>
              </a:lnSpc>
              <a:spcBef>
                <a:spcPts val="157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solidFill>
                  <a:srgbClr val="FF00FF"/>
                </a:solidFill>
                <a:latin typeface="Georgia"/>
                <a:cs typeface="Georgia"/>
              </a:rPr>
              <a:t>Amino </a:t>
            </a:r>
            <a:r>
              <a:rPr sz="2000" spc="-50" dirty="0">
                <a:solidFill>
                  <a:srgbClr val="FF00FF"/>
                </a:solidFill>
                <a:latin typeface="Georgia"/>
                <a:cs typeface="Georgia"/>
              </a:rPr>
              <a:t>sugar </a:t>
            </a:r>
            <a:r>
              <a:rPr sz="2000" spc="-285" dirty="0">
                <a:solidFill>
                  <a:srgbClr val="C00000"/>
                </a:solidFill>
                <a:latin typeface="Georgia"/>
                <a:cs typeface="Georgia"/>
              </a:rPr>
              <a:t>– </a:t>
            </a:r>
            <a:r>
              <a:rPr sz="2000" spc="-40" dirty="0">
                <a:solidFill>
                  <a:srgbClr val="C00000"/>
                </a:solidFill>
                <a:latin typeface="Georgia"/>
                <a:cs typeface="Georgia"/>
              </a:rPr>
              <a:t>Glucosamine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or </a:t>
            </a:r>
            <a:r>
              <a:rPr sz="2000" spc="-40" dirty="0">
                <a:solidFill>
                  <a:srgbClr val="C00000"/>
                </a:solidFill>
                <a:latin typeface="Georgia"/>
                <a:cs typeface="Georgia"/>
              </a:rPr>
              <a:t>Galactosamine </a:t>
            </a:r>
            <a:r>
              <a:rPr sz="2000" spc="-40" dirty="0">
                <a:latin typeface="Georgia"/>
                <a:cs typeface="Georgia"/>
              </a:rPr>
              <a:t>(Present </a:t>
            </a:r>
            <a:r>
              <a:rPr sz="2000" spc="-30" dirty="0">
                <a:latin typeface="Georgia"/>
                <a:cs typeface="Georgia"/>
              </a:rPr>
              <a:t>in there </a:t>
            </a:r>
            <a:r>
              <a:rPr sz="2000" spc="-35" dirty="0">
                <a:latin typeface="Georgia"/>
                <a:cs typeface="Georgia"/>
              </a:rPr>
              <a:t>acetylated  </a:t>
            </a:r>
            <a:r>
              <a:rPr sz="2000" spc="-50" dirty="0">
                <a:latin typeface="Georgia"/>
                <a:cs typeface="Georgia"/>
              </a:rPr>
              <a:t>form)</a:t>
            </a:r>
            <a:endParaRPr sz="2000">
              <a:latin typeface="Georgia"/>
              <a:cs typeface="Georgia"/>
            </a:endParaRPr>
          </a:p>
          <a:p>
            <a:pPr marL="355600" indent="-342900" algn="just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40" dirty="0">
                <a:solidFill>
                  <a:srgbClr val="FF00FF"/>
                </a:solidFill>
                <a:latin typeface="Georgia"/>
                <a:cs typeface="Georgia"/>
              </a:rPr>
              <a:t>Uronic </a:t>
            </a:r>
            <a:r>
              <a:rPr sz="2000" spc="-15" dirty="0">
                <a:solidFill>
                  <a:srgbClr val="FF00FF"/>
                </a:solidFill>
                <a:latin typeface="Georgia"/>
                <a:cs typeface="Georgia"/>
              </a:rPr>
              <a:t>acid </a:t>
            </a:r>
            <a:r>
              <a:rPr sz="2000" spc="-285" dirty="0">
                <a:solidFill>
                  <a:srgbClr val="C00000"/>
                </a:solidFill>
                <a:latin typeface="Georgia"/>
                <a:cs typeface="Georgia"/>
              </a:rPr>
              <a:t>–</a:t>
            </a:r>
            <a:r>
              <a:rPr sz="2000" spc="-9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D-Glucuronic</a:t>
            </a:r>
            <a:r>
              <a:rPr sz="2000" spc="-1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acid</a:t>
            </a:r>
            <a:endParaRPr sz="2000">
              <a:latin typeface="Georgia"/>
              <a:cs typeface="Georgia"/>
            </a:endParaRPr>
          </a:p>
          <a:p>
            <a:pPr marL="354965" marR="5080" indent="-342900" algn="just">
              <a:lnSpc>
                <a:spcPct val="110000"/>
              </a:lnSpc>
              <a:spcBef>
                <a:spcPts val="5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0" dirty="0">
                <a:latin typeface="Georgia"/>
                <a:cs typeface="Georgia"/>
              </a:rPr>
              <a:t>Major </a:t>
            </a:r>
            <a:r>
              <a:rPr sz="2000" spc="-35" dirty="0">
                <a:latin typeface="Georgia"/>
                <a:cs typeface="Georgia"/>
              </a:rPr>
              <a:t>components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45" dirty="0">
                <a:latin typeface="Georgia"/>
                <a:cs typeface="Georgia"/>
              </a:rPr>
              <a:t>extracellular matrix </a:t>
            </a:r>
            <a:r>
              <a:rPr sz="2000" spc="-20" dirty="0">
                <a:latin typeface="Georgia"/>
                <a:cs typeface="Georgia"/>
              </a:rPr>
              <a:t>of </a:t>
            </a:r>
            <a:r>
              <a:rPr sz="2000" spc="-30" dirty="0">
                <a:latin typeface="Georgia"/>
                <a:cs typeface="Georgia"/>
              </a:rPr>
              <a:t>connective </a:t>
            </a:r>
            <a:r>
              <a:rPr sz="2000" spc="-35" dirty="0">
                <a:latin typeface="Georgia"/>
                <a:cs typeface="Georgia"/>
              </a:rPr>
              <a:t>tissue, </a:t>
            </a:r>
            <a:r>
              <a:rPr sz="2000" spc="-25" dirty="0">
                <a:latin typeface="Georgia"/>
                <a:cs typeface="Georgia"/>
              </a:rPr>
              <a:t>including </a:t>
            </a:r>
            <a:r>
              <a:rPr sz="2000" spc="-20" dirty="0">
                <a:latin typeface="Georgia"/>
                <a:cs typeface="Georgia"/>
              </a:rPr>
              <a:t>bone  </a:t>
            </a:r>
            <a:r>
              <a:rPr sz="2000" spc="-30" dirty="0">
                <a:latin typeface="Georgia"/>
                <a:cs typeface="Georgia"/>
              </a:rPr>
              <a:t>and </a:t>
            </a:r>
            <a:r>
              <a:rPr sz="2000" spc="-40" dirty="0">
                <a:latin typeface="Georgia"/>
                <a:cs typeface="Georgia"/>
              </a:rPr>
              <a:t>cartilage, </a:t>
            </a:r>
            <a:r>
              <a:rPr sz="2000" spc="-45" dirty="0">
                <a:latin typeface="Georgia"/>
                <a:cs typeface="Georgia"/>
              </a:rPr>
              <a:t>synovial </a:t>
            </a:r>
            <a:r>
              <a:rPr sz="2000" spc="-5" dirty="0">
                <a:latin typeface="Georgia"/>
                <a:cs typeface="Georgia"/>
              </a:rPr>
              <a:t>fluid, </a:t>
            </a:r>
            <a:r>
              <a:rPr sz="2000" spc="-40" dirty="0">
                <a:latin typeface="Georgia"/>
                <a:cs typeface="Georgia"/>
              </a:rPr>
              <a:t>vitreous </a:t>
            </a:r>
            <a:r>
              <a:rPr sz="2000" spc="-30" dirty="0">
                <a:latin typeface="Georgia"/>
                <a:cs typeface="Georgia"/>
              </a:rPr>
              <a:t>humor </a:t>
            </a:r>
            <a:r>
              <a:rPr sz="2000" spc="-35" dirty="0">
                <a:latin typeface="Georgia"/>
                <a:cs typeface="Georgia"/>
              </a:rPr>
              <a:t>and secretions </a:t>
            </a:r>
            <a:r>
              <a:rPr sz="2000" spc="-30" dirty="0">
                <a:latin typeface="Georgia"/>
                <a:cs typeface="Georgia"/>
              </a:rPr>
              <a:t>of </a:t>
            </a:r>
            <a:r>
              <a:rPr sz="2000" spc="-25" dirty="0">
                <a:latin typeface="Georgia"/>
                <a:cs typeface="Georgia"/>
              </a:rPr>
              <a:t>mucus  </a:t>
            </a:r>
            <a:r>
              <a:rPr sz="2000" spc="-30" dirty="0">
                <a:latin typeface="Georgia"/>
                <a:cs typeface="Georgia"/>
              </a:rPr>
              <a:t>producing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cells.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200" y="4800599"/>
            <a:ext cx="5431536" cy="2057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614"/>
              </a:spcBef>
            </a:pPr>
            <a:r>
              <a:rPr spc="-25" dirty="0"/>
              <a:t>Sulfate</a:t>
            </a:r>
            <a:r>
              <a:rPr spc="-5" dirty="0"/>
              <a:t> </a:t>
            </a:r>
            <a:r>
              <a:rPr spc="-20" dirty="0"/>
              <a:t>containing</a:t>
            </a: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pc="105" dirty="0">
                <a:solidFill>
                  <a:srgbClr val="6F2F9F"/>
                </a:solidFill>
                <a:latin typeface="Times New Roman"/>
                <a:cs typeface="Times New Roman"/>
              </a:rPr>
              <a:t>Hyaluronic</a:t>
            </a:r>
            <a:r>
              <a:rPr spc="-1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pc="114" dirty="0">
                <a:solidFill>
                  <a:srgbClr val="6F2F9F"/>
                </a:solidFill>
                <a:latin typeface="Times New Roman"/>
                <a:cs typeface="Times New Roman"/>
              </a:rPr>
              <a:t>acid</a:t>
            </a:r>
          </a:p>
          <a:p>
            <a:pPr marL="12700" marR="30480">
              <a:lnSpc>
                <a:spcPct val="132200"/>
              </a:lnSpc>
              <a:spcBef>
                <a:spcPts val="50"/>
              </a:spcBef>
            </a:pPr>
            <a:r>
              <a:rPr sz="1800" spc="25" dirty="0">
                <a:solidFill>
                  <a:srgbClr val="C00000"/>
                </a:solidFill>
                <a:latin typeface="Times New Roman"/>
                <a:cs typeface="Times New Roman"/>
              </a:rPr>
              <a:t>It</a:t>
            </a:r>
            <a:r>
              <a:rPr sz="18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105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18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13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1800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120" dirty="0">
                <a:solidFill>
                  <a:srgbClr val="C00000"/>
                </a:solidFill>
                <a:latin typeface="Times New Roman"/>
                <a:cs typeface="Times New Roman"/>
              </a:rPr>
              <a:t>simplest</a:t>
            </a:r>
            <a:r>
              <a:rPr sz="18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95" dirty="0">
                <a:solidFill>
                  <a:srgbClr val="C00000"/>
                </a:solidFill>
                <a:latin typeface="Times New Roman"/>
                <a:cs typeface="Times New Roman"/>
              </a:rPr>
              <a:t>mucopolysaccharide</a:t>
            </a:r>
            <a:r>
              <a:rPr sz="1800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105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105" dirty="0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sz="1800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C00000"/>
                </a:solidFill>
                <a:latin typeface="Times New Roman"/>
                <a:cs typeface="Times New Roman"/>
              </a:rPr>
              <a:t>linear</a:t>
            </a:r>
            <a:r>
              <a:rPr sz="1800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95" dirty="0">
                <a:solidFill>
                  <a:srgbClr val="C00000"/>
                </a:solidFill>
                <a:latin typeface="Times New Roman"/>
                <a:cs typeface="Times New Roman"/>
              </a:rPr>
              <a:t>polymer</a:t>
            </a:r>
            <a:r>
              <a:rPr sz="1800" spc="-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105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90" dirty="0">
                <a:solidFill>
                  <a:srgbClr val="C00000"/>
                </a:solidFill>
                <a:latin typeface="Times New Roman"/>
                <a:cs typeface="Times New Roman"/>
              </a:rPr>
              <a:t>disaccharides  </a:t>
            </a:r>
            <a:r>
              <a:rPr sz="1800" spc="100" dirty="0">
                <a:solidFill>
                  <a:srgbClr val="C00000"/>
                </a:solidFill>
                <a:latin typeface="Times New Roman"/>
                <a:cs typeface="Times New Roman"/>
              </a:rPr>
              <a:t>which</a:t>
            </a:r>
            <a:r>
              <a:rPr sz="18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90" dirty="0">
                <a:solidFill>
                  <a:srgbClr val="C00000"/>
                </a:solidFill>
                <a:latin typeface="Times New Roman"/>
                <a:cs typeface="Times New Roman"/>
              </a:rPr>
              <a:t>form</a:t>
            </a:r>
            <a:r>
              <a:rPr sz="18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13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1800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95" dirty="0">
                <a:solidFill>
                  <a:srgbClr val="C00000"/>
                </a:solidFill>
                <a:latin typeface="Times New Roman"/>
                <a:cs typeface="Times New Roman"/>
              </a:rPr>
              <a:t>repeating</a:t>
            </a:r>
            <a:r>
              <a:rPr sz="18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105" dirty="0">
                <a:solidFill>
                  <a:srgbClr val="C00000"/>
                </a:solidFill>
                <a:latin typeface="Times New Roman"/>
                <a:cs typeface="Times New Roman"/>
              </a:rPr>
              <a:t>unit.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800" spc="35" dirty="0">
                <a:latin typeface="Times New Roman"/>
                <a:cs typeface="Times New Roman"/>
              </a:rPr>
              <a:t>Each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disaccharide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linked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120" dirty="0">
                <a:latin typeface="Times New Roman"/>
                <a:cs typeface="Times New Roman"/>
              </a:rPr>
              <a:t>to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135" dirty="0">
                <a:latin typeface="Times New Roman"/>
                <a:cs typeface="Times New Roman"/>
              </a:rPr>
              <a:t>the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120" dirty="0">
                <a:latin typeface="Times New Roman"/>
                <a:cs typeface="Times New Roman"/>
              </a:rPr>
              <a:t>next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by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β-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1,4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glycosidic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bonds.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It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consists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800" spc="95" dirty="0">
                <a:latin typeface="Times New Roman"/>
                <a:cs typeface="Times New Roman"/>
              </a:rPr>
              <a:t>two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alternative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114" dirty="0">
                <a:latin typeface="Times New Roman"/>
                <a:cs typeface="Times New Roman"/>
              </a:rPr>
              <a:t>units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of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D-glucuronic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acid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N-acetyl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D-glucosamine,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linked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800" spc="45" dirty="0">
                <a:latin typeface="Times New Roman"/>
                <a:cs typeface="Times New Roman"/>
              </a:rPr>
              <a:t>by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β-1,3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120" dirty="0">
                <a:latin typeface="Times New Roman"/>
                <a:cs typeface="Times New Roman"/>
              </a:rPr>
              <a:t>to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give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a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thread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like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structure</a:t>
            </a:r>
            <a:r>
              <a:rPr sz="1800" spc="75" dirty="0">
                <a:solidFill>
                  <a:srgbClr val="6F2F9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b="0" spc="-40" dirty="0">
                <a:solidFill>
                  <a:srgbClr val="0000FF"/>
                </a:solidFill>
                <a:latin typeface="Georgia"/>
                <a:cs typeface="Georgia"/>
              </a:rPr>
              <a:t>Present </a:t>
            </a:r>
            <a:r>
              <a:rPr sz="1800" b="0" spc="-30" dirty="0">
                <a:solidFill>
                  <a:srgbClr val="0000FF"/>
                </a:solidFill>
                <a:latin typeface="Georgia"/>
                <a:cs typeface="Georgia"/>
              </a:rPr>
              <a:t>in </a:t>
            </a:r>
            <a:r>
              <a:rPr sz="1800" b="0" spc="-55" dirty="0">
                <a:solidFill>
                  <a:srgbClr val="0000FF"/>
                </a:solidFill>
                <a:latin typeface="Georgia"/>
                <a:cs typeface="Georgia"/>
              </a:rPr>
              <a:t>Synovial </a:t>
            </a:r>
            <a:r>
              <a:rPr sz="1800" b="0" spc="-5" dirty="0">
                <a:solidFill>
                  <a:srgbClr val="0000FF"/>
                </a:solidFill>
                <a:latin typeface="Georgia"/>
                <a:cs typeface="Georgia"/>
              </a:rPr>
              <a:t>fluid </a:t>
            </a:r>
            <a:r>
              <a:rPr sz="1800" b="0" spc="-20" dirty="0">
                <a:solidFill>
                  <a:srgbClr val="0000FF"/>
                </a:solidFill>
                <a:latin typeface="Georgia"/>
                <a:cs typeface="Georgia"/>
              </a:rPr>
              <a:t>of </a:t>
            </a:r>
            <a:r>
              <a:rPr sz="1800" b="0" spc="-35" dirty="0">
                <a:solidFill>
                  <a:srgbClr val="0000FF"/>
                </a:solidFill>
                <a:latin typeface="Georgia"/>
                <a:cs typeface="Georgia"/>
              </a:rPr>
              <a:t>joints, vitreous </a:t>
            </a:r>
            <a:r>
              <a:rPr sz="1800" b="0" spc="-85" dirty="0">
                <a:solidFill>
                  <a:srgbClr val="0000FF"/>
                </a:solidFill>
                <a:latin typeface="Georgia"/>
                <a:cs typeface="Georgia"/>
              </a:rPr>
              <a:t>humor, </a:t>
            </a:r>
            <a:r>
              <a:rPr sz="1800" b="0" spc="-30" dirty="0">
                <a:solidFill>
                  <a:srgbClr val="0000FF"/>
                </a:solidFill>
                <a:latin typeface="Georgia"/>
                <a:cs typeface="Georgia"/>
              </a:rPr>
              <a:t>connective </a:t>
            </a:r>
            <a:r>
              <a:rPr sz="1800" b="0" spc="-40" dirty="0">
                <a:solidFill>
                  <a:srgbClr val="0000FF"/>
                </a:solidFill>
                <a:latin typeface="Georgia"/>
                <a:cs typeface="Georgia"/>
              </a:rPr>
              <a:t>tissues </a:t>
            </a:r>
            <a:r>
              <a:rPr sz="1800" b="0" spc="-25" dirty="0">
                <a:solidFill>
                  <a:srgbClr val="0000FF"/>
                </a:solidFill>
                <a:latin typeface="Georgia"/>
                <a:cs typeface="Georgia"/>
              </a:rPr>
              <a:t>and</a:t>
            </a:r>
            <a:r>
              <a:rPr sz="1800" b="0" spc="5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b="0" spc="-40" dirty="0">
                <a:solidFill>
                  <a:srgbClr val="0000FF"/>
                </a:solidFill>
                <a:latin typeface="Georgia"/>
                <a:cs typeface="Georgia"/>
              </a:rPr>
              <a:t>cartilage.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1892" y="904189"/>
            <a:ext cx="4152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2500" algn="l"/>
              </a:tabLst>
            </a:pPr>
            <a:r>
              <a:rPr sz="2400" spc="-25" dirty="0">
                <a:latin typeface="Carlito"/>
                <a:cs typeface="Carlito"/>
              </a:rPr>
              <a:t>Sulfate </a:t>
            </a:r>
            <a:r>
              <a:rPr sz="2400" spc="-20" dirty="0">
                <a:latin typeface="Carlito"/>
                <a:cs typeface="Carlito"/>
              </a:rPr>
              <a:t>free	</a:t>
            </a:r>
            <a:r>
              <a:rPr sz="3600" spc="-30" baseline="2314" dirty="0">
                <a:solidFill>
                  <a:srgbClr val="FF00FF"/>
                </a:solidFill>
                <a:latin typeface="Carlito"/>
                <a:cs typeface="Carlito"/>
              </a:rPr>
              <a:t>Hyaluronic</a:t>
            </a:r>
            <a:r>
              <a:rPr sz="3600" spc="-232" baseline="2314" dirty="0">
                <a:solidFill>
                  <a:srgbClr val="FF00FF"/>
                </a:solidFill>
                <a:latin typeface="Carlito"/>
                <a:cs typeface="Carlito"/>
              </a:rPr>
              <a:t> </a:t>
            </a:r>
            <a:r>
              <a:rPr sz="3600" baseline="2314" dirty="0">
                <a:solidFill>
                  <a:srgbClr val="FF00FF"/>
                </a:solidFill>
                <a:latin typeface="Carlito"/>
                <a:cs typeface="Carlito"/>
              </a:rPr>
              <a:t>acid</a:t>
            </a:r>
            <a:endParaRPr sz="3600" baseline="2314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52600" y="1092580"/>
            <a:ext cx="533400" cy="103505"/>
          </a:xfrm>
          <a:custGeom>
            <a:avLst/>
            <a:gdLst/>
            <a:ahLst/>
            <a:cxnLst/>
            <a:rect l="l" t="t" r="r" b="b"/>
            <a:pathLst>
              <a:path w="533400" h="103505">
                <a:moveTo>
                  <a:pt x="445007" y="0"/>
                </a:moveTo>
                <a:lnTo>
                  <a:pt x="441070" y="1016"/>
                </a:lnTo>
                <a:lnTo>
                  <a:pt x="437514" y="7112"/>
                </a:lnTo>
                <a:lnTo>
                  <a:pt x="438531" y="11049"/>
                </a:lnTo>
                <a:lnTo>
                  <a:pt x="497375" y="45524"/>
                </a:lnTo>
                <a:lnTo>
                  <a:pt x="520826" y="45593"/>
                </a:lnTo>
                <a:lnTo>
                  <a:pt x="520826" y="58293"/>
                </a:lnTo>
                <a:lnTo>
                  <a:pt x="497260" y="58293"/>
                </a:lnTo>
                <a:lnTo>
                  <a:pt x="438276" y="92456"/>
                </a:lnTo>
                <a:lnTo>
                  <a:pt x="437261" y="96393"/>
                </a:lnTo>
                <a:lnTo>
                  <a:pt x="439038" y="99314"/>
                </a:lnTo>
                <a:lnTo>
                  <a:pt x="440817" y="102362"/>
                </a:lnTo>
                <a:lnTo>
                  <a:pt x="444626" y="103505"/>
                </a:lnTo>
                <a:lnTo>
                  <a:pt x="522659" y="58293"/>
                </a:lnTo>
                <a:lnTo>
                  <a:pt x="520826" y="58293"/>
                </a:lnTo>
                <a:lnTo>
                  <a:pt x="522777" y="58224"/>
                </a:lnTo>
                <a:lnTo>
                  <a:pt x="533400" y="52070"/>
                </a:lnTo>
                <a:lnTo>
                  <a:pt x="447929" y="1778"/>
                </a:lnTo>
                <a:lnTo>
                  <a:pt x="445007" y="0"/>
                </a:lnTo>
                <a:close/>
              </a:path>
              <a:path w="533400" h="103505">
                <a:moveTo>
                  <a:pt x="508277" y="51911"/>
                </a:moveTo>
                <a:lnTo>
                  <a:pt x="497378" y="58224"/>
                </a:lnTo>
                <a:lnTo>
                  <a:pt x="520826" y="58293"/>
                </a:lnTo>
                <a:lnTo>
                  <a:pt x="520826" y="57404"/>
                </a:lnTo>
                <a:lnTo>
                  <a:pt x="517651" y="57404"/>
                </a:lnTo>
                <a:lnTo>
                  <a:pt x="508277" y="51911"/>
                </a:lnTo>
                <a:close/>
              </a:path>
              <a:path w="533400" h="103505">
                <a:moveTo>
                  <a:pt x="0" y="44069"/>
                </a:moveTo>
                <a:lnTo>
                  <a:pt x="0" y="56769"/>
                </a:lnTo>
                <a:lnTo>
                  <a:pt x="497378" y="58224"/>
                </a:lnTo>
                <a:lnTo>
                  <a:pt x="508277" y="51911"/>
                </a:lnTo>
                <a:lnTo>
                  <a:pt x="497375" y="45524"/>
                </a:lnTo>
                <a:lnTo>
                  <a:pt x="0" y="44069"/>
                </a:lnTo>
                <a:close/>
              </a:path>
              <a:path w="533400" h="103505">
                <a:moveTo>
                  <a:pt x="517651" y="46482"/>
                </a:moveTo>
                <a:lnTo>
                  <a:pt x="508277" y="51911"/>
                </a:lnTo>
                <a:lnTo>
                  <a:pt x="517651" y="57404"/>
                </a:lnTo>
                <a:lnTo>
                  <a:pt x="517651" y="46482"/>
                </a:lnTo>
                <a:close/>
              </a:path>
              <a:path w="533400" h="103505">
                <a:moveTo>
                  <a:pt x="520826" y="46482"/>
                </a:moveTo>
                <a:lnTo>
                  <a:pt x="517651" y="46482"/>
                </a:lnTo>
                <a:lnTo>
                  <a:pt x="517651" y="57404"/>
                </a:lnTo>
                <a:lnTo>
                  <a:pt x="520826" y="57404"/>
                </a:lnTo>
                <a:lnTo>
                  <a:pt x="520826" y="46482"/>
                </a:lnTo>
                <a:close/>
              </a:path>
              <a:path w="533400" h="103505">
                <a:moveTo>
                  <a:pt x="497375" y="45524"/>
                </a:moveTo>
                <a:lnTo>
                  <a:pt x="508277" y="51911"/>
                </a:lnTo>
                <a:lnTo>
                  <a:pt x="517651" y="46482"/>
                </a:lnTo>
                <a:lnTo>
                  <a:pt x="520826" y="46482"/>
                </a:lnTo>
                <a:lnTo>
                  <a:pt x="520826" y="45593"/>
                </a:lnTo>
                <a:lnTo>
                  <a:pt x="497375" y="45524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0" y="1625980"/>
            <a:ext cx="533400" cy="103505"/>
          </a:xfrm>
          <a:custGeom>
            <a:avLst/>
            <a:gdLst/>
            <a:ahLst/>
            <a:cxnLst/>
            <a:rect l="l" t="t" r="r" b="b"/>
            <a:pathLst>
              <a:path w="533400" h="103505">
                <a:moveTo>
                  <a:pt x="445007" y="0"/>
                </a:moveTo>
                <a:lnTo>
                  <a:pt x="441070" y="1016"/>
                </a:lnTo>
                <a:lnTo>
                  <a:pt x="437514" y="7112"/>
                </a:lnTo>
                <a:lnTo>
                  <a:pt x="438531" y="11049"/>
                </a:lnTo>
                <a:lnTo>
                  <a:pt x="497375" y="45524"/>
                </a:lnTo>
                <a:lnTo>
                  <a:pt x="520826" y="45593"/>
                </a:lnTo>
                <a:lnTo>
                  <a:pt x="520826" y="58293"/>
                </a:lnTo>
                <a:lnTo>
                  <a:pt x="497260" y="58293"/>
                </a:lnTo>
                <a:lnTo>
                  <a:pt x="438276" y="92456"/>
                </a:lnTo>
                <a:lnTo>
                  <a:pt x="437261" y="96393"/>
                </a:lnTo>
                <a:lnTo>
                  <a:pt x="439038" y="99314"/>
                </a:lnTo>
                <a:lnTo>
                  <a:pt x="440817" y="102362"/>
                </a:lnTo>
                <a:lnTo>
                  <a:pt x="444626" y="103505"/>
                </a:lnTo>
                <a:lnTo>
                  <a:pt x="522467" y="58293"/>
                </a:lnTo>
                <a:lnTo>
                  <a:pt x="520826" y="58293"/>
                </a:lnTo>
                <a:lnTo>
                  <a:pt x="522585" y="58224"/>
                </a:lnTo>
                <a:lnTo>
                  <a:pt x="533400" y="51943"/>
                </a:lnTo>
                <a:lnTo>
                  <a:pt x="447929" y="1778"/>
                </a:lnTo>
                <a:lnTo>
                  <a:pt x="445007" y="0"/>
                </a:lnTo>
                <a:close/>
              </a:path>
              <a:path w="533400" h="103505">
                <a:moveTo>
                  <a:pt x="508277" y="51911"/>
                </a:moveTo>
                <a:lnTo>
                  <a:pt x="497378" y="58224"/>
                </a:lnTo>
                <a:lnTo>
                  <a:pt x="520826" y="58293"/>
                </a:lnTo>
                <a:lnTo>
                  <a:pt x="520826" y="57404"/>
                </a:lnTo>
                <a:lnTo>
                  <a:pt x="517651" y="57404"/>
                </a:lnTo>
                <a:lnTo>
                  <a:pt x="508277" y="51911"/>
                </a:lnTo>
                <a:close/>
              </a:path>
              <a:path w="533400" h="103505">
                <a:moveTo>
                  <a:pt x="0" y="44069"/>
                </a:moveTo>
                <a:lnTo>
                  <a:pt x="0" y="56769"/>
                </a:lnTo>
                <a:lnTo>
                  <a:pt x="497378" y="58224"/>
                </a:lnTo>
                <a:lnTo>
                  <a:pt x="508277" y="51911"/>
                </a:lnTo>
                <a:lnTo>
                  <a:pt x="497375" y="45524"/>
                </a:lnTo>
                <a:lnTo>
                  <a:pt x="0" y="44069"/>
                </a:lnTo>
                <a:close/>
              </a:path>
              <a:path w="533400" h="103505">
                <a:moveTo>
                  <a:pt x="517651" y="46482"/>
                </a:moveTo>
                <a:lnTo>
                  <a:pt x="508277" y="51911"/>
                </a:lnTo>
                <a:lnTo>
                  <a:pt x="517651" y="57404"/>
                </a:lnTo>
                <a:lnTo>
                  <a:pt x="517651" y="46482"/>
                </a:lnTo>
                <a:close/>
              </a:path>
              <a:path w="533400" h="103505">
                <a:moveTo>
                  <a:pt x="520826" y="46482"/>
                </a:moveTo>
                <a:lnTo>
                  <a:pt x="517651" y="46482"/>
                </a:lnTo>
                <a:lnTo>
                  <a:pt x="517651" y="57404"/>
                </a:lnTo>
                <a:lnTo>
                  <a:pt x="520826" y="57404"/>
                </a:lnTo>
                <a:lnTo>
                  <a:pt x="520826" y="46482"/>
                </a:lnTo>
                <a:close/>
              </a:path>
              <a:path w="533400" h="103505">
                <a:moveTo>
                  <a:pt x="497375" y="45524"/>
                </a:moveTo>
                <a:lnTo>
                  <a:pt x="508277" y="51911"/>
                </a:lnTo>
                <a:lnTo>
                  <a:pt x="517651" y="46482"/>
                </a:lnTo>
                <a:lnTo>
                  <a:pt x="520826" y="46482"/>
                </a:lnTo>
                <a:lnTo>
                  <a:pt x="520826" y="45593"/>
                </a:lnTo>
                <a:lnTo>
                  <a:pt x="497375" y="45524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39567" y="1465834"/>
            <a:ext cx="5628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Chondroitin </a:t>
            </a:r>
            <a:r>
              <a:rPr sz="1800" b="1" spc="-20" dirty="0">
                <a:solidFill>
                  <a:srgbClr val="0000FF"/>
                </a:solidFill>
                <a:latin typeface="Carlito"/>
                <a:cs typeface="Carlito"/>
              </a:rPr>
              <a:t>Sulphate, </a:t>
            </a: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Dermatan sulphate, </a:t>
            </a:r>
            <a:r>
              <a:rPr sz="1800" b="1" spc="-45" dirty="0">
                <a:solidFill>
                  <a:srgbClr val="0000FF"/>
                </a:solidFill>
                <a:latin typeface="Carlito"/>
                <a:cs typeface="Carlito"/>
              </a:rPr>
              <a:t>keratan </a:t>
            </a:r>
            <a:r>
              <a:rPr sz="1800" b="1" spc="-20" dirty="0">
                <a:solidFill>
                  <a:srgbClr val="0000FF"/>
                </a:solidFill>
                <a:latin typeface="Carlito"/>
                <a:cs typeface="Carlito"/>
              </a:rPr>
              <a:t>sulphate,  </a:t>
            </a:r>
            <a:r>
              <a:rPr sz="1800" b="1" dirty="0">
                <a:solidFill>
                  <a:srgbClr val="0000FF"/>
                </a:solidFill>
                <a:latin typeface="Carlito"/>
                <a:cs typeface="Carlito"/>
              </a:rPr>
              <a:t>Heparin, </a:t>
            </a: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Heparan</a:t>
            </a:r>
            <a:r>
              <a:rPr sz="1800" b="1" spc="-55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Carlito"/>
                <a:cs typeface="Carlito"/>
              </a:rPr>
              <a:t>Sulphate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931" y="754126"/>
            <a:ext cx="8980805" cy="55251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b="1" spc="65" dirty="0">
                <a:latin typeface="Times New Roman"/>
                <a:cs typeface="Times New Roman"/>
              </a:rPr>
              <a:t>Functions: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5" dirty="0">
                <a:latin typeface="Georgia"/>
                <a:cs typeface="Georgia"/>
              </a:rPr>
              <a:t>Serves </a:t>
            </a:r>
            <a:r>
              <a:rPr sz="1800" spc="-50" dirty="0">
                <a:latin typeface="Georgia"/>
                <a:cs typeface="Georgia"/>
              </a:rPr>
              <a:t>as </a:t>
            </a:r>
            <a:r>
              <a:rPr sz="1800" spc="-45" dirty="0">
                <a:latin typeface="Georgia"/>
                <a:cs typeface="Georgia"/>
              </a:rPr>
              <a:t>a </a:t>
            </a:r>
            <a:r>
              <a:rPr sz="1800" spc="-30" dirty="0">
                <a:latin typeface="Georgia"/>
                <a:cs typeface="Georgia"/>
              </a:rPr>
              <a:t>lubricant </a:t>
            </a:r>
            <a:r>
              <a:rPr sz="1800" spc="-25" dirty="0">
                <a:latin typeface="Georgia"/>
                <a:cs typeface="Georgia"/>
              </a:rPr>
              <a:t>and </a:t>
            </a:r>
            <a:r>
              <a:rPr sz="1800" spc="-10" dirty="0">
                <a:latin typeface="Georgia"/>
                <a:cs typeface="Georgia"/>
              </a:rPr>
              <a:t>shock </a:t>
            </a:r>
            <a:r>
              <a:rPr sz="1800" spc="-35" dirty="0">
                <a:latin typeface="Georgia"/>
                <a:cs typeface="Georgia"/>
              </a:rPr>
              <a:t>absorbant </a:t>
            </a:r>
            <a:r>
              <a:rPr sz="1800" spc="-25" dirty="0">
                <a:latin typeface="Georgia"/>
                <a:cs typeface="Georgia"/>
              </a:rPr>
              <a:t>in</a:t>
            </a:r>
            <a:r>
              <a:rPr sz="1800" spc="-130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joints.</a:t>
            </a:r>
            <a:endParaRPr sz="18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latin typeface="Georgia"/>
                <a:cs typeface="Georgia"/>
              </a:rPr>
              <a:t>Acts </a:t>
            </a:r>
            <a:r>
              <a:rPr sz="1800" spc="-50" dirty="0">
                <a:latin typeface="Georgia"/>
                <a:cs typeface="Georgia"/>
              </a:rPr>
              <a:t>as seives </a:t>
            </a:r>
            <a:r>
              <a:rPr sz="1800" spc="-25" dirty="0">
                <a:latin typeface="Georgia"/>
                <a:cs typeface="Georgia"/>
              </a:rPr>
              <a:t>in </a:t>
            </a:r>
            <a:r>
              <a:rPr sz="1800" spc="-45" dirty="0">
                <a:latin typeface="Georgia"/>
                <a:cs typeface="Georgia"/>
              </a:rPr>
              <a:t>extracellular</a:t>
            </a:r>
            <a:r>
              <a:rPr sz="1800" spc="-155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matrix.</a:t>
            </a:r>
            <a:endParaRPr sz="18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0" dirty="0">
                <a:latin typeface="Georgia"/>
                <a:cs typeface="Georgia"/>
              </a:rPr>
              <a:t>Permits </a:t>
            </a:r>
            <a:r>
              <a:rPr sz="1800" spc="-15" dirty="0">
                <a:latin typeface="Georgia"/>
                <a:cs typeface="Georgia"/>
              </a:rPr>
              <a:t>cell </a:t>
            </a:r>
            <a:r>
              <a:rPr sz="1800" spc="-35" dirty="0">
                <a:latin typeface="Georgia"/>
                <a:cs typeface="Georgia"/>
              </a:rPr>
              <a:t>migration during </a:t>
            </a:r>
            <a:r>
              <a:rPr sz="1800" spc="-40" dirty="0">
                <a:latin typeface="Georgia"/>
                <a:cs typeface="Georgia"/>
              </a:rPr>
              <a:t>morphogenesis </a:t>
            </a:r>
            <a:r>
              <a:rPr sz="1800" spc="-60" dirty="0">
                <a:latin typeface="Georgia"/>
                <a:cs typeface="Georgia"/>
              </a:rPr>
              <a:t>&amp; </a:t>
            </a:r>
            <a:r>
              <a:rPr sz="1800" spc="-35" dirty="0">
                <a:latin typeface="Georgia"/>
                <a:cs typeface="Georgia"/>
              </a:rPr>
              <a:t>wound</a:t>
            </a:r>
            <a:r>
              <a:rPr sz="1800" spc="45" dirty="0">
                <a:latin typeface="Georgia"/>
                <a:cs typeface="Georgia"/>
              </a:rPr>
              <a:t> </a:t>
            </a:r>
            <a:r>
              <a:rPr sz="1800" spc="-100" dirty="0">
                <a:latin typeface="Georgia"/>
                <a:cs typeface="Georgia"/>
              </a:rPr>
              <a:t>repair.</a:t>
            </a:r>
            <a:endParaRPr sz="18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75" dirty="0">
                <a:latin typeface="Times New Roman"/>
                <a:cs typeface="Times New Roman"/>
              </a:rPr>
              <a:t>Hyaluronidase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30" dirty="0">
                <a:latin typeface="Georgia"/>
                <a:cs typeface="Georgia"/>
              </a:rPr>
              <a:t>an </a:t>
            </a:r>
            <a:r>
              <a:rPr sz="1800" spc="-20" dirty="0">
                <a:latin typeface="Georgia"/>
                <a:cs typeface="Georgia"/>
              </a:rPr>
              <a:t>enzyme that </a:t>
            </a:r>
            <a:r>
              <a:rPr sz="1800" spc="-40" dirty="0">
                <a:latin typeface="Georgia"/>
                <a:cs typeface="Georgia"/>
              </a:rPr>
              <a:t>breaks </a:t>
            </a:r>
            <a:r>
              <a:rPr sz="1800" spc="-114" dirty="0">
                <a:latin typeface="Georgia"/>
                <a:cs typeface="Georgia"/>
              </a:rPr>
              <a:t>β1 </a:t>
            </a:r>
            <a:r>
              <a:rPr sz="1800" spc="-260" dirty="0">
                <a:latin typeface="Georgia"/>
                <a:cs typeface="Georgia"/>
              </a:rPr>
              <a:t>– </a:t>
            </a:r>
            <a:r>
              <a:rPr sz="1800" spc="-65" dirty="0">
                <a:latin typeface="Georgia"/>
                <a:cs typeface="Georgia"/>
              </a:rPr>
              <a:t>4 </a:t>
            </a:r>
            <a:r>
              <a:rPr sz="1800" spc="-40" dirty="0">
                <a:latin typeface="Georgia"/>
                <a:cs typeface="Georgia"/>
              </a:rPr>
              <a:t>linkages </a:t>
            </a:r>
            <a:r>
              <a:rPr sz="1800" spc="-20" dirty="0">
                <a:latin typeface="Georgia"/>
                <a:cs typeface="Georgia"/>
              </a:rPr>
              <a:t>of </a:t>
            </a:r>
            <a:r>
              <a:rPr sz="1800" spc="-50" dirty="0">
                <a:latin typeface="Georgia"/>
                <a:cs typeface="Georgia"/>
              </a:rPr>
              <a:t>hyaluronic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acid.</a:t>
            </a:r>
            <a:endParaRPr sz="1800">
              <a:latin typeface="Georgia"/>
              <a:cs typeface="Georgia"/>
            </a:endParaRPr>
          </a:p>
          <a:p>
            <a:pPr marL="354965" marR="467359" indent="-342900" algn="just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45" dirty="0">
                <a:latin typeface="Georgia"/>
                <a:cs typeface="Georgia"/>
              </a:rPr>
              <a:t>Present </a:t>
            </a:r>
            <a:r>
              <a:rPr sz="1800" spc="-25" dirty="0">
                <a:latin typeface="Georgia"/>
                <a:cs typeface="Georgia"/>
              </a:rPr>
              <a:t>in high </a:t>
            </a:r>
            <a:r>
              <a:rPr sz="1800" spc="-35" dirty="0">
                <a:latin typeface="Georgia"/>
                <a:cs typeface="Georgia"/>
              </a:rPr>
              <a:t>concentration </a:t>
            </a:r>
            <a:r>
              <a:rPr sz="1800" spc="-25" dirty="0">
                <a:latin typeface="Georgia"/>
                <a:cs typeface="Georgia"/>
              </a:rPr>
              <a:t>in </a:t>
            </a:r>
            <a:r>
              <a:rPr sz="1800" spc="-40" dirty="0">
                <a:latin typeface="Georgia"/>
                <a:cs typeface="Georgia"/>
              </a:rPr>
              <a:t>seminal </a:t>
            </a:r>
            <a:r>
              <a:rPr sz="1800" spc="-5" dirty="0">
                <a:latin typeface="Georgia"/>
                <a:cs typeface="Georgia"/>
              </a:rPr>
              <a:t>fluid, </a:t>
            </a:r>
            <a:r>
              <a:rPr sz="1800" spc="-65" dirty="0">
                <a:latin typeface="Georgia"/>
                <a:cs typeface="Georgia"/>
              </a:rPr>
              <a:t>&amp; </a:t>
            </a:r>
            <a:r>
              <a:rPr sz="1800" spc="-25" dirty="0">
                <a:latin typeface="Georgia"/>
                <a:cs typeface="Georgia"/>
              </a:rPr>
              <a:t>in </a:t>
            </a:r>
            <a:r>
              <a:rPr sz="1800" spc="-35" dirty="0">
                <a:latin typeface="Georgia"/>
                <a:cs typeface="Georgia"/>
              </a:rPr>
              <a:t>certain </a:t>
            </a:r>
            <a:r>
              <a:rPr sz="1800" spc="-55" dirty="0">
                <a:latin typeface="Georgia"/>
                <a:cs typeface="Georgia"/>
              </a:rPr>
              <a:t>snake </a:t>
            </a:r>
            <a:r>
              <a:rPr sz="1800" spc="-25" dirty="0">
                <a:latin typeface="Georgia"/>
                <a:cs typeface="Georgia"/>
              </a:rPr>
              <a:t>and insect  </a:t>
            </a:r>
            <a:r>
              <a:rPr sz="1800" spc="-40" dirty="0">
                <a:latin typeface="Georgia"/>
                <a:cs typeface="Georgia"/>
              </a:rPr>
              <a:t>venoms. </a:t>
            </a:r>
            <a:r>
              <a:rPr sz="1800" spc="-50" dirty="0">
                <a:latin typeface="Georgia"/>
                <a:cs typeface="Georgia"/>
              </a:rPr>
              <a:t>Hyaluronidase </a:t>
            </a:r>
            <a:r>
              <a:rPr sz="1800" spc="-15" dirty="0">
                <a:latin typeface="Georgia"/>
                <a:cs typeface="Georgia"/>
              </a:rPr>
              <a:t>enzyme </a:t>
            </a:r>
            <a:r>
              <a:rPr sz="1800" spc="-20" dirty="0">
                <a:latin typeface="Georgia"/>
                <a:cs typeface="Georgia"/>
              </a:rPr>
              <a:t>of </a:t>
            </a:r>
            <a:r>
              <a:rPr sz="1800" spc="-35" dirty="0">
                <a:latin typeface="Georgia"/>
                <a:cs typeface="Georgia"/>
              </a:rPr>
              <a:t>semen </a:t>
            </a:r>
            <a:r>
              <a:rPr sz="1800" spc="-45" dirty="0">
                <a:latin typeface="Georgia"/>
                <a:cs typeface="Georgia"/>
              </a:rPr>
              <a:t>degrades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spc="-35" dirty="0">
                <a:latin typeface="Georgia"/>
                <a:cs typeface="Georgia"/>
              </a:rPr>
              <a:t>gel </a:t>
            </a:r>
            <a:r>
              <a:rPr sz="1800" spc="-40" dirty="0">
                <a:latin typeface="Georgia"/>
                <a:cs typeface="Georgia"/>
              </a:rPr>
              <a:t>around </a:t>
            </a:r>
            <a:r>
              <a:rPr sz="1800" spc="-35" dirty="0">
                <a:latin typeface="Georgia"/>
                <a:cs typeface="Georgia"/>
              </a:rPr>
              <a:t>ovum </a:t>
            </a:r>
            <a:r>
              <a:rPr sz="1800" spc="-65" dirty="0">
                <a:latin typeface="Georgia"/>
                <a:cs typeface="Georgia"/>
              </a:rPr>
              <a:t>&amp; </a:t>
            </a:r>
            <a:r>
              <a:rPr sz="1800" spc="-40" dirty="0">
                <a:latin typeface="Georgia"/>
                <a:cs typeface="Georgia"/>
              </a:rPr>
              <a:t>allows  </a:t>
            </a:r>
            <a:r>
              <a:rPr sz="1800" spc="-45" dirty="0">
                <a:latin typeface="Georgia"/>
                <a:cs typeface="Georgia"/>
              </a:rPr>
              <a:t>effective </a:t>
            </a:r>
            <a:r>
              <a:rPr sz="1800" spc="-35" dirty="0">
                <a:latin typeface="Georgia"/>
                <a:cs typeface="Georgia"/>
              </a:rPr>
              <a:t>penetration </a:t>
            </a:r>
            <a:r>
              <a:rPr sz="1800" spc="-25" dirty="0">
                <a:latin typeface="Georgia"/>
                <a:cs typeface="Georgia"/>
              </a:rPr>
              <a:t>of </a:t>
            </a:r>
            <a:r>
              <a:rPr sz="1800" spc="-40" dirty="0">
                <a:latin typeface="Georgia"/>
                <a:cs typeface="Georgia"/>
              </a:rPr>
              <a:t>sperm </a:t>
            </a:r>
            <a:r>
              <a:rPr sz="1800" spc="-35" dirty="0">
                <a:latin typeface="Georgia"/>
                <a:cs typeface="Georgia"/>
              </a:rPr>
              <a:t>into </a:t>
            </a:r>
            <a:r>
              <a:rPr sz="1800" spc="-40" dirty="0">
                <a:latin typeface="Georgia"/>
                <a:cs typeface="Georgia"/>
              </a:rPr>
              <a:t>ovum, </a:t>
            </a:r>
            <a:r>
              <a:rPr sz="1800" spc="-15" dirty="0">
                <a:latin typeface="Georgia"/>
                <a:cs typeface="Georgia"/>
              </a:rPr>
              <a:t>thus </a:t>
            </a:r>
            <a:r>
              <a:rPr sz="1800" spc="-30" dirty="0">
                <a:latin typeface="Georgia"/>
                <a:cs typeface="Georgia"/>
              </a:rPr>
              <a:t>helps </a:t>
            </a:r>
            <a:r>
              <a:rPr sz="1800" spc="-25" dirty="0">
                <a:latin typeface="Georgia"/>
                <a:cs typeface="Georgia"/>
              </a:rPr>
              <a:t>in</a:t>
            </a:r>
            <a:r>
              <a:rPr sz="1800" spc="8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fertilization.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b="1" spc="114" dirty="0">
                <a:solidFill>
                  <a:srgbClr val="6F2F9F"/>
                </a:solidFill>
                <a:latin typeface="Times New Roman"/>
                <a:cs typeface="Times New Roman"/>
              </a:rPr>
              <a:t>Condroitin</a:t>
            </a:r>
            <a:r>
              <a:rPr sz="24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145" dirty="0">
                <a:solidFill>
                  <a:srgbClr val="6F2F9F"/>
                </a:solidFill>
                <a:latin typeface="Times New Roman"/>
                <a:cs typeface="Times New Roman"/>
              </a:rPr>
              <a:t>sulphates</a:t>
            </a:r>
            <a:endParaRPr sz="2400">
              <a:latin typeface="Times New Roman"/>
              <a:cs typeface="Times New Roman"/>
            </a:endParaRPr>
          </a:p>
          <a:p>
            <a:pPr marL="354965" marR="5080" algn="just">
              <a:lnSpc>
                <a:spcPct val="100000"/>
              </a:lnSpc>
              <a:spcBef>
                <a:spcPts val="145"/>
              </a:spcBef>
            </a:pPr>
            <a:r>
              <a:rPr sz="1800" spc="-15" dirty="0">
                <a:solidFill>
                  <a:srgbClr val="C00000"/>
                </a:solidFill>
                <a:latin typeface="Georgia"/>
                <a:cs typeface="Georgia"/>
              </a:rPr>
              <a:t>Widely </a:t>
            </a:r>
            <a:r>
              <a:rPr sz="1800" spc="-35" dirty="0">
                <a:solidFill>
                  <a:srgbClr val="C00000"/>
                </a:solidFill>
                <a:latin typeface="Georgia"/>
                <a:cs typeface="Georgia"/>
              </a:rPr>
              <a:t>distributed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in bone, </a:t>
            </a:r>
            <a:r>
              <a:rPr sz="1800" spc="-35" dirty="0">
                <a:solidFill>
                  <a:srgbClr val="C00000"/>
                </a:solidFill>
                <a:latin typeface="Georgia"/>
                <a:cs typeface="Georgia"/>
              </a:rPr>
              <a:t>cartilage, </a:t>
            </a:r>
            <a:r>
              <a:rPr sz="1800" spc="-30" dirty="0">
                <a:solidFill>
                  <a:srgbClr val="C00000"/>
                </a:solidFill>
                <a:latin typeface="Georgia"/>
                <a:cs typeface="Georgia"/>
              </a:rPr>
              <a:t>skin,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heart </a:t>
            </a:r>
            <a:r>
              <a:rPr sz="1800" spc="-60" dirty="0">
                <a:solidFill>
                  <a:srgbClr val="C00000"/>
                </a:solidFill>
                <a:latin typeface="Georgia"/>
                <a:cs typeface="Georgia"/>
              </a:rPr>
              <a:t>&amp; </a:t>
            </a:r>
            <a:r>
              <a:rPr sz="1800" spc="-30" dirty="0">
                <a:solidFill>
                  <a:srgbClr val="C00000"/>
                </a:solidFill>
                <a:latin typeface="Georgia"/>
                <a:cs typeface="Georgia"/>
              </a:rPr>
              <a:t>tendons. </a:t>
            </a:r>
            <a:r>
              <a:rPr sz="1800" spc="-20" dirty="0">
                <a:solidFill>
                  <a:srgbClr val="C00000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repeating </a:t>
            </a:r>
            <a:r>
              <a:rPr sz="1800" spc="-15" dirty="0">
                <a:solidFill>
                  <a:srgbClr val="C00000"/>
                </a:solidFill>
                <a:latin typeface="Georgia"/>
                <a:cs typeface="Georgia"/>
              </a:rPr>
              <a:t>unit </a:t>
            </a:r>
            <a:r>
              <a:rPr sz="1800" spc="-45" dirty="0">
                <a:solidFill>
                  <a:srgbClr val="C00000"/>
                </a:solidFill>
                <a:latin typeface="Georgia"/>
                <a:cs typeface="Georgia"/>
              </a:rPr>
              <a:t>is a </a:t>
            </a:r>
            <a:r>
              <a:rPr sz="1800" spc="34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C00000"/>
                </a:solidFill>
                <a:latin typeface="Georgia"/>
                <a:cs typeface="Georgia"/>
              </a:rPr>
              <a:t>disaccharide and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consisting </a:t>
            </a:r>
            <a:r>
              <a:rPr sz="1800" spc="-20" dirty="0">
                <a:solidFill>
                  <a:srgbClr val="C00000"/>
                </a:solidFill>
                <a:latin typeface="Georgia"/>
                <a:cs typeface="Georgia"/>
              </a:rPr>
              <a:t>of </a:t>
            </a:r>
            <a:r>
              <a:rPr sz="1800" spc="-30" dirty="0">
                <a:solidFill>
                  <a:srgbClr val="C00000"/>
                </a:solidFill>
                <a:latin typeface="Georgia"/>
                <a:cs typeface="Georgia"/>
              </a:rPr>
              <a:t>alternate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units </a:t>
            </a:r>
            <a:r>
              <a:rPr sz="1800" spc="-20" dirty="0">
                <a:solidFill>
                  <a:srgbClr val="C00000"/>
                </a:solidFill>
                <a:latin typeface="Georgia"/>
                <a:cs typeface="Georgia"/>
              </a:rPr>
              <a:t>of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D-glucuronic acid linked </a:t>
            </a:r>
            <a:r>
              <a:rPr sz="1800" spc="-15" dirty="0">
                <a:solidFill>
                  <a:srgbClr val="C00000"/>
                </a:solidFill>
                <a:latin typeface="Georgia"/>
                <a:cs typeface="Georgia"/>
              </a:rPr>
              <a:t>to </a:t>
            </a:r>
            <a:r>
              <a:rPr sz="1800" spc="-30" dirty="0">
                <a:solidFill>
                  <a:srgbClr val="C00000"/>
                </a:solidFill>
                <a:latin typeface="Georgia"/>
                <a:cs typeface="Georgia"/>
              </a:rPr>
              <a:t>sulphate 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ester </a:t>
            </a:r>
            <a:r>
              <a:rPr sz="1800" spc="-20" dirty="0">
                <a:solidFill>
                  <a:srgbClr val="C00000"/>
                </a:solidFill>
                <a:latin typeface="Georgia"/>
                <a:cs typeface="Georgia"/>
              </a:rPr>
              <a:t>of </a:t>
            </a:r>
            <a:r>
              <a:rPr sz="1800" spc="-35" dirty="0">
                <a:solidFill>
                  <a:srgbClr val="C00000"/>
                </a:solidFill>
                <a:latin typeface="Georgia"/>
                <a:cs typeface="Georgia"/>
              </a:rPr>
              <a:t>N- </a:t>
            </a:r>
            <a:r>
              <a:rPr sz="1800" spc="-20" dirty="0">
                <a:solidFill>
                  <a:srgbClr val="C00000"/>
                </a:solidFill>
                <a:latin typeface="Georgia"/>
                <a:cs typeface="Georgia"/>
              </a:rPr>
              <a:t>acetyl</a:t>
            </a:r>
            <a:r>
              <a:rPr sz="1800" spc="-1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Georgia"/>
                <a:cs typeface="Georgia"/>
              </a:rPr>
              <a:t>galactosamine.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latin typeface="Georgia"/>
                <a:cs typeface="Georgia"/>
              </a:rPr>
              <a:t>Functions:</a:t>
            </a:r>
            <a:endParaRPr sz="18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5" dirty="0">
                <a:latin typeface="Georgia"/>
                <a:cs typeface="Georgia"/>
              </a:rPr>
              <a:t>In </a:t>
            </a:r>
            <a:r>
              <a:rPr sz="1800" spc="-35" dirty="0">
                <a:latin typeface="Georgia"/>
                <a:cs typeface="Georgia"/>
              </a:rPr>
              <a:t>cartilage, </a:t>
            </a:r>
            <a:r>
              <a:rPr sz="1800" spc="-10" dirty="0">
                <a:latin typeface="Georgia"/>
                <a:cs typeface="Georgia"/>
              </a:rPr>
              <a:t>it </a:t>
            </a:r>
            <a:r>
              <a:rPr sz="1800" spc="-35" dirty="0">
                <a:latin typeface="Georgia"/>
                <a:cs typeface="Georgia"/>
              </a:rPr>
              <a:t>binds collagen </a:t>
            </a:r>
            <a:r>
              <a:rPr sz="1800" spc="-60" dirty="0">
                <a:latin typeface="Georgia"/>
                <a:cs typeface="Georgia"/>
              </a:rPr>
              <a:t>&amp; </a:t>
            </a:r>
            <a:r>
              <a:rPr sz="1800" spc="-20" dirty="0">
                <a:latin typeface="Georgia"/>
                <a:cs typeface="Georgia"/>
              </a:rPr>
              <a:t>hold </a:t>
            </a:r>
            <a:r>
              <a:rPr sz="1800" spc="-30" dirty="0">
                <a:latin typeface="Georgia"/>
                <a:cs typeface="Georgia"/>
              </a:rPr>
              <a:t>fibers </a:t>
            </a:r>
            <a:r>
              <a:rPr sz="1800" spc="-25" dirty="0">
                <a:latin typeface="Georgia"/>
                <a:cs typeface="Georgia"/>
              </a:rPr>
              <a:t>in </a:t>
            </a:r>
            <a:r>
              <a:rPr sz="1800" spc="-45" dirty="0">
                <a:latin typeface="Georgia"/>
                <a:cs typeface="Georgia"/>
              </a:rPr>
              <a:t>a </a:t>
            </a:r>
            <a:r>
              <a:rPr sz="1800" spc="-15" dirty="0">
                <a:latin typeface="Georgia"/>
                <a:cs typeface="Georgia"/>
              </a:rPr>
              <a:t>tight </a:t>
            </a:r>
            <a:r>
              <a:rPr sz="1800" spc="-45" dirty="0">
                <a:latin typeface="Georgia"/>
                <a:cs typeface="Georgia"/>
              </a:rPr>
              <a:t>strong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network.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1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60" dirty="0">
                <a:latin typeface="Georgia"/>
                <a:cs typeface="Georgia"/>
              </a:rPr>
              <a:t>Role </a:t>
            </a:r>
            <a:r>
              <a:rPr sz="1800" spc="-25" dirty="0">
                <a:latin typeface="Georgia"/>
                <a:cs typeface="Georgia"/>
              </a:rPr>
              <a:t>in </a:t>
            </a:r>
            <a:r>
              <a:rPr sz="1800" spc="-35" dirty="0">
                <a:latin typeface="Georgia"/>
                <a:cs typeface="Georgia"/>
              </a:rPr>
              <a:t>Compressibility </a:t>
            </a:r>
            <a:r>
              <a:rPr sz="1800" spc="-20" dirty="0">
                <a:latin typeface="Georgia"/>
                <a:cs typeface="Georgia"/>
              </a:rPr>
              <a:t>of </a:t>
            </a:r>
            <a:r>
              <a:rPr sz="1800" spc="-40" dirty="0">
                <a:latin typeface="Georgia"/>
                <a:cs typeface="Georgia"/>
              </a:rPr>
              <a:t>cartilages </a:t>
            </a:r>
            <a:r>
              <a:rPr sz="1800" spc="-30" dirty="0">
                <a:latin typeface="Georgia"/>
                <a:cs typeface="Georgia"/>
              </a:rPr>
              <a:t>in weight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bearing.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4724399"/>
            <a:ext cx="9144000" cy="2133600"/>
            <a:chOff x="0" y="4724399"/>
            <a:chExt cx="9144000" cy="2133600"/>
          </a:xfrm>
        </p:grpSpPr>
        <p:sp>
          <p:nvSpPr>
            <p:cNvPr id="8" name="object 8"/>
            <p:cNvSpPr/>
            <p:nvPr/>
          </p:nvSpPr>
          <p:spPr>
            <a:xfrm>
              <a:off x="0" y="4724399"/>
              <a:ext cx="4812792" cy="21335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48200" y="4777739"/>
              <a:ext cx="4495799" cy="20802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931" y="851661"/>
            <a:ext cx="1215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solidFill>
                  <a:srgbClr val="6F2F9F"/>
                </a:solidFill>
              </a:rPr>
              <a:t>H</a:t>
            </a:r>
            <a:r>
              <a:rPr sz="2400" spc="120" dirty="0">
                <a:solidFill>
                  <a:srgbClr val="6F2F9F"/>
                </a:solidFill>
              </a:rPr>
              <a:t>eparin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90931" y="1235709"/>
            <a:ext cx="8898890" cy="342011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715645">
              <a:lnSpc>
                <a:spcPct val="104400"/>
              </a:lnSpc>
              <a:spcBef>
                <a:spcPts val="5"/>
              </a:spcBef>
            </a:pPr>
            <a:r>
              <a:rPr sz="1800" b="1" i="1" spc="100" dirty="0">
                <a:latin typeface="Times New Roman"/>
                <a:cs typeface="Times New Roman"/>
              </a:rPr>
              <a:t>Heparin</a:t>
            </a:r>
            <a:r>
              <a:rPr sz="1800" b="1" i="1" spc="-229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45" dirty="0">
                <a:latin typeface="Georgia"/>
                <a:cs typeface="Georgia"/>
              </a:rPr>
              <a:t>a </a:t>
            </a:r>
            <a:r>
              <a:rPr sz="1800" spc="-25" dirty="0">
                <a:latin typeface="Georgia"/>
                <a:cs typeface="Georgia"/>
              </a:rPr>
              <a:t>medically </a:t>
            </a:r>
            <a:r>
              <a:rPr sz="1800" spc="-20" dirty="0">
                <a:latin typeface="Georgia"/>
                <a:cs typeface="Georgia"/>
              </a:rPr>
              <a:t>important </a:t>
            </a:r>
            <a:r>
              <a:rPr sz="1800" spc="-30" dirty="0">
                <a:latin typeface="Georgia"/>
                <a:cs typeface="Georgia"/>
              </a:rPr>
              <a:t>polysaccharide </a:t>
            </a:r>
            <a:r>
              <a:rPr sz="1800" spc="-20" dirty="0">
                <a:latin typeface="Georgia"/>
                <a:cs typeface="Georgia"/>
              </a:rPr>
              <a:t>because </a:t>
            </a:r>
            <a:r>
              <a:rPr sz="1800" spc="-10" dirty="0">
                <a:latin typeface="Georgia"/>
                <a:cs typeface="Georgia"/>
              </a:rPr>
              <a:t>it </a:t>
            </a:r>
            <a:r>
              <a:rPr sz="1800" spc="-30" dirty="0">
                <a:latin typeface="Georgia"/>
                <a:cs typeface="Georgia"/>
              </a:rPr>
              <a:t>prevents </a:t>
            </a:r>
            <a:r>
              <a:rPr sz="1800" spc="-10" dirty="0">
                <a:latin typeface="Georgia"/>
                <a:cs typeface="Georgia"/>
              </a:rPr>
              <a:t>clotting </a:t>
            </a:r>
            <a:r>
              <a:rPr sz="1800" spc="-25" dirty="0">
                <a:latin typeface="Georgia"/>
                <a:cs typeface="Georgia"/>
              </a:rPr>
              <a:t>in </a:t>
            </a:r>
            <a:r>
              <a:rPr sz="1800" dirty="0">
                <a:latin typeface="Georgia"/>
                <a:cs typeface="Georgia"/>
              </a:rPr>
              <a:t>the  </a:t>
            </a:r>
            <a:r>
              <a:rPr sz="1800" spc="-20" dirty="0">
                <a:latin typeface="Georgia"/>
                <a:cs typeface="Georgia"/>
              </a:rPr>
              <a:t>bloodstream.</a:t>
            </a:r>
            <a:endParaRPr sz="1800">
              <a:latin typeface="Georgia"/>
              <a:cs typeface="Georgia"/>
            </a:endParaRPr>
          </a:p>
          <a:p>
            <a:pPr marL="12700" marR="726440">
              <a:lnSpc>
                <a:spcPct val="100000"/>
              </a:lnSpc>
            </a:pPr>
            <a:r>
              <a:rPr sz="1800" spc="-65" dirty="0">
                <a:latin typeface="Georgia"/>
                <a:cs typeface="Georgia"/>
              </a:rPr>
              <a:t>It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45" dirty="0">
                <a:latin typeface="Georgia"/>
                <a:cs typeface="Georgia"/>
              </a:rPr>
              <a:t>a </a:t>
            </a:r>
            <a:r>
              <a:rPr sz="1800" spc="-20" dirty="0">
                <a:latin typeface="Georgia"/>
                <a:cs typeface="Georgia"/>
              </a:rPr>
              <a:t>highly </a:t>
            </a:r>
            <a:r>
              <a:rPr sz="1800" spc="-15" dirty="0">
                <a:latin typeface="Georgia"/>
                <a:cs typeface="Georgia"/>
              </a:rPr>
              <a:t>ionic </a:t>
            </a:r>
            <a:r>
              <a:rPr sz="1800" spc="-30" dirty="0">
                <a:latin typeface="Georgia"/>
                <a:cs typeface="Georgia"/>
              </a:rPr>
              <a:t>polysaccharide </a:t>
            </a:r>
            <a:r>
              <a:rPr sz="1800" spc="-20" dirty="0">
                <a:latin typeface="Georgia"/>
                <a:cs typeface="Georgia"/>
              </a:rPr>
              <a:t>of </a:t>
            </a:r>
            <a:r>
              <a:rPr sz="1800" spc="-25" dirty="0">
                <a:latin typeface="Georgia"/>
                <a:cs typeface="Georgia"/>
              </a:rPr>
              <a:t>repeating </a:t>
            </a:r>
            <a:r>
              <a:rPr sz="1800" spc="-30" dirty="0">
                <a:latin typeface="Georgia"/>
                <a:cs typeface="Georgia"/>
              </a:rPr>
              <a:t>disaccharide </a:t>
            </a:r>
            <a:r>
              <a:rPr sz="1800" spc="-25" dirty="0">
                <a:latin typeface="Georgia"/>
                <a:cs typeface="Georgia"/>
              </a:rPr>
              <a:t>units </a:t>
            </a:r>
            <a:r>
              <a:rPr sz="1800" spc="-20" dirty="0">
                <a:latin typeface="Georgia"/>
                <a:cs typeface="Georgia"/>
              </a:rPr>
              <a:t>of </a:t>
            </a:r>
            <a:r>
              <a:rPr sz="1800" spc="-30" dirty="0">
                <a:latin typeface="Georgia"/>
                <a:cs typeface="Georgia"/>
              </a:rPr>
              <a:t>an </a:t>
            </a:r>
            <a:r>
              <a:rPr sz="1800" spc="-20" dirty="0">
                <a:latin typeface="Georgia"/>
                <a:cs typeface="Georgia"/>
              </a:rPr>
              <a:t>oxidized  </a:t>
            </a:r>
            <a:r>
              <a:rPr sz="1800" spc="-30" dirty="0">
                <a:latin typeface="Georgia"/>
                <a:cs typeface="Georgia"/>
              </a:rPr>
              <a:t>monosaccharide </a:t>
            </a:r>
            <a:r>
              <a:rPr sz="1800" spc="-25" dirty="0">
                <a:latin typeface="Georgia"/>
                <a:cs typeface="Georgia"/>
              </a:rPr>
              <a:t>and D-glucosamine. </a:t>
            </a:r>
            <a:r>
              <a:rPr sz="1800" spc="-35" dirty="0">
                <a:latin typeface="Georgia"/>
                <a:cs typeface="Georgia"/>
              </a:rPr>
              <a:t>Heparin </a:t>
            </a:r>
            <a:r>
              <a:rPr sz="1800" spc="-25" dirty="0">
                <a:latin typeface="Georgia"/>
                <a:cs typeface="Georgia"/>
              </a:rPr>
              <a:t>also contains sulfate </a:t>
            </a:r>
            <a:r>
              <a:rPr sz="1800" spc="-30" dirty="0">
                <a:latin typeface="Georgia"/>
                <a:cs typeface="Georgia"/>
              </a:rPr>
              <a:t>groups </a:t>
            </a:r>
            <a:r>
              <a:rPr sz="1800" spc="-5" dirty="0">
                <a:latin typeface="Georgia"/>
                <a:cs typeface="Georgia"/>
              </a:rPr>
              <a:t>that </a:t>
            </a:r>
            <a:r>
              <a:rPr sz="1800" spc="-40" dirty="0">
                <a:latin typeface="Georgia"/>
                <a:cs typeface="Georgia"/>
              </a:rPr>
              <a:t>are  </a:t>
            </a:r>
            <a:r>
              <a:rPr sz="1800" spc="-30" dirty="0">
                <a:latin typeface="Georgia"/>
                <a:cs typeface="Georgia"/>
              </a:rPr>
              <a:t>negatively</a:t>
            </a:r>
            <a:r>
              <a:rPr sz="1800" spc="-114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charged.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solidFill>
                  <a:srgbClr val="0000FF"/>
                </a:solidFill>
                <a:latin typeface="Georgia"/>
                <a:cs typeface="Georgia"/>
              </a:rPr>
              <a:t>present </a:t>
            </a:r>
            <a:r>
              <a:rPr sz="1800" spc="-45" dirty="0">
                <a:solidFill>
                  <a:srgbClr val="0000FF"/>
                </a:solidFill>
                <a:latin typeface="Georgia"/>
                <a:cs typeface="Georgia"/>
              </a:rPr>
              <a:t>intracellular: </a:t>
            </a:r>
            <a:r>
              <a:rPr sz="1800" spc="-55" dirty="0">
                <a:solidFill>
                  <a:srgbClr val="0000FF"/>
                </a:solidFill>
                <a:latin typeface="Georgia"/>
                <a:cs typeface="Georgia"/>
              </a:rPr>
              <a:t>In </a:t>
            </a:r>
            <a:r>
              <a:rPr sz="1800" spc="-45" dirty="0">
                <a:solidFill>
                  <a:srgbClr val="0000FF"/>
                </a:solidFill>
                <a:latin typeface="Georgia"/>
                <a:cs typeface="Georgia"/>
              </a:rPr>
              <a:t>granules </a:t>
            </a:r>
            <a:r>
              <a:rPr sz="1800" spc="-20" dirty="0">
                <a:solidFill>
                  <a:srgbClr val="0000FF"/>
                </a:solidFill>
                <a:latin typeface="Georgia"/>
                <a:cs typeface="Georgia"/>
              </a:rPr>
              <a:t>of </a:t>
            </a:r>
            <a:r>
              <a:rPr sz="1800" spc="-40" dirty="0">
                <a:solidFill>
                  <a:srgbClr val="0000FF"/>
                </a:solidFill>
                <a:latin typeface="Georgia"/>
                <a:cs typeface="Georgia"/>
              </a:rPr>
              <a:t>mast </a:t>
            </a:r>
            <a:r>
              <a:rPr sz="1800" spc="-25" dirty="0">
                <a:solidFill>
                  <a:srgbClr val="0000FF"/>
                </a:solidFill>
                <a:latin typeface="Georgia"/>
                <a:cs typeface="Georgia"/>
              </a:rPr>
              <a:t>cells and also in lung, </a:t>
            </a:r>
            <a:r>
              <a:rPr sz="1800" spc="-50" dirty="0">
                <a:solidFill>
                  <a:srgbClr val="0000FF"/>
                </a:solidFill>
                <a:latin typeface="Georgia"/>
                <a:cs typeface="Georgia"/>
              </a:rPr>
              <a:t>liver </a:t>
            </a:r>
            <a:r>
              <a:rPr sz="1800" spc="-25" dirty="0">
                <a:solidFill>
                  <a:srgbClr val="0000FF"/>
                </a:solidFill>
                <a:latin typeface="Georgia"/>
                <a:cs typeface="Georgia"/>
              </a:rPr>
              <a:t>and</a:t>
            </a:r>
            <a:r>
              <a:rPr sz="1800" spc="-17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0000FF"/>
                </a:solidFill>
                <a:latin typeface="Georgia"/>
                <a:cs typeface="Georgia"/>
              </a:rPr>
              <a:t>skin</a:t>
            </a:r>
            <a:r>
              <a:rPr sz="1800" spc="-25" dirty="0">
                <a:solidFill>
                  <a:srgbClr val="6666FF"/>
                </a:solidFill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800" b="1" spc="65" dirty="0">
                <a:latin typeface="Times New Roman"/>
                <a:cs typeface="Times New Roman"/>
              </a:rPr>
              <a:t>Functions: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65" dirty="0">
                <a:latin typeface="Georgia"/>
                <a:cs typeface="Georgia"/>
              </a:rPr>
              <a:t>It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30" dirty="0">
                <a:latin typeface="Georgia"/>
                <a:cs typeface="Georgia"/>
              </a:rPr>
              <a:t>an anticoagulant </a:t>
            </a:r>
            <a:r>
              <a:rPr sz="1800" spc="-50" dirty="0">
                <a:latin typeface="Georgia"/>
                <a:cs typeface="Georgia"/>
              </a:rPr>
              <a:t>(prevents </a:t>
            </a:r>
            <a:r>
              <a:rPr sz="1800" spc="-15" dirty="0">
                <a:latin typeface="Georgia"/>
                <a:cs typeface="Georgia"/>
              </a:rPr>
              <a:t>blood</a:t>
            </a:r>
            <a:r>
              <a:rPr sz="1800" spc="7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clotting)</a:t>
            </a:r>
            <a:endParaRPr sz="1800">
              <a:latin typeface="Georgia"/>
              <a:cs typeface="Georgia"/>
            </a:endParaRPr>
          </a:p>
          <a:p>
            <a:pPr marL="354965" marR="5080" indent="-342900">
              <a:lnSpc>
                <a:spcPct val="150000"/>
              </a:lnSpc>
              <a:spcBef>
                <a:spcPts val="3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35" dirty="0">
                <a:latin typeface="Georgia"/>
                <a:cs typeface="Georgia"/>
              </a:rPr>
              <a:t>Heparin helps </a:t>
            </a:r>
            <a:r>
              <a:rPr sz="1800" spc="-20" dirty="0">
                <a:latin typeface="Georgia"/>
                <a:cs typeface="Georgia"/>
              </a:rPr>
              <a:t>in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40" dirty="0">
                <a:latin typeface="Georgia"/>
                <a:cs typeface="Georgia"/>
              </a:rPr>
              <a:t>release </a:t>
            </a:r>
            <a:r>
              <a:rPr sz="1800" spc="-15" dirty="0">
                <a:latin typeface="Georgia"/>
                <a:cs typeface="Georgia"/>
              </a:rPr>
              <a:t>of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enzyme </a:t>
            </a:r>
            <a:r>
              <a:rPr sz="1800" spc="-35" dirty="0">
                <a:latin typeface="Georgia"/>
                <a:cs typeface="Georgia"/>
              </a:rPr>
              <a:t>lipoprotein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lipase </a:t>
            </a:r>
            <a:r>
              <a:rPr sz="1800" spc="-60" dirty="0">
                <a:latin typeface="Georgia"/>
                <a:cs typeface="Georgia"/>
              </a:rPr>
              <a:t>(LPL) </a:t>
            </a:r>
            <a:r>
              <a:rPr sz="1800" spc="-10" dirty="0">
                <a:latin typeface="Georgia"/>
                <a:cs typeface="Georgia"/>
              </a:rPr>
              <a:t>which </a:t>
            </a:r>
            <a:r>
              <a:rPr sz="1800" spc="-35" dirty="0">
                <a:latin typeface="Georgia"/>
                <a:cs typeface="Georgia"/>
              </a:rPr>
              <a:t>helps </a:t>
            </a:r>
            <a:r>
              <a:rPr sz="1800" spc="-15" dirty="0">
                <a:latin typeface="Georgia"/>
                <a:cs typeface="Georgia"/>
              </a:rPr>
              <a:t>to </a:t>
            </a:r>
            <a:r>
              <a:rPr sz="1800" spc="-25" dirty="0">
                <a:latin typeface="Georgia"/>
                <a:cs typeface="Georgia"/>
              </a:rPr>
              <a:t>clear 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35" dirty="0">
                <a:latin typeface="Georgia"/>
                <a:cs typeface="Georgia"/>
              </a:rPr>
              <a:t>lipidemia </a:t>
            </a:r>
            <a:r>
              <a:rPr sz="1800" spc="-45" dirty="0">
                <a:latin typeface="Georgia"/>
                <a:cs typeface="Georgia"/>
              </a:rPr>
              <a:t>after </a:t>
            </a:r>
            <a:r>
              <a:rPr sz="1800" spc="-40" dirty="0">
                <a:latin typeface="Georgia"/>
                <a:cs typeface="Georgia"/>
              </a:rPr>
              <a:t>fatty </a:t>
            </a:r>
            <a:r>
              <a:rPr sz="1800" spc="-30" dirty="0">
                <a:latin typeface="Georgia"/>
                <a:cs typeface="Georgia"/>
              </a:rPr>
              <a:t>meal </a:t>
            </a:r>
            <a:r>
              <a:rPr sz="1800" spc="-260" dirty="0">
                <a:latin typeface="Georgia"/>
                <a:cs typeface="Georgia"/>
              </a:rPr>
              <a:t>– </a:t>
            </a:r>
            <a:r>
              <a:rPr sz="1800" spc="-25" dirty="0">
                <a:latin typeface="Georgia"/>
                <a:cs typeface="Georgia"/>
              </a:rPr>
              <a:t>so </a:t>
            </a:r>
            <a:r>
              <a:rPr sz="1800" spc="-20" dirty="0">
                <a:latin typeface="Georgia"/>
                <a:cs typeface="Georgia"/>
              </a:rPr>
              <a:t>called </a:t>
            </a:r>
            <a:r>
              <a:rPr sz="1800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clearing</a:t>
            </a:r>
            <a:r>
              <a:rPr sz="1800" i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factor.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931" y="669747"/>
            <a:ext cx="7277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A</a:t>
            </a:r>
            <a:r>
              <a:rPr spc="-75" dirty="0"/>
              <a:t>GAR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931" y="990346"/>
            <a:ext cx="8981440" cy="53987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spc="-35" dirty="0">
                <a:solidFill>
                  <a:srgbClr val="0000FF"/>
                </a:solidFill>
                <a:latin typeface="Georgia"/>
                <a:cs typeface="Georgia"/>
              </a:rPr>
              <a:t>Contains galactose, </a:t>
            </a:r>
            <a:r>
              <a:rPr sz="1800" spc="-30" dirty="0">
                <a:solidFill>
                  <a:srgbClr val="0000FF"/>
                </a:solidFill>
                <a:latin typeface="Georgia"/>
                <a:cs typeface="Georgia"/>
              </a:rPr>
              <a:t>glucose </a:t>
            </a:r>
            <a:r>
              <a:rPr sz="1800" spc="-65" dirty="0">
                <a:solidFill>
                  <a:srgbClr val="0000FF"/>
                </a:solidFill>
                <a:latin typeface="Georgia"/>
                <a:cs typeface="Georgia"/>
              </a:rPr>
              <a:t>&amp; </a:t>
            </a:r>
            <a:r>
              <a:rPr sz="1800" spc="-10" dirty="0">
                <a:solidFill>
                  <a:srgbClr val="0000FF"/>
                </a:solidFill>
                <a:latin typeface="Georgia"/>
                <a:cs typeface="Georgia"/>
              </a:rPr>
              <a:t>other </a:t>
            </a:r>
            <a:r>
              <a:rPr sz="1800" spc="-60" dirty="0">
                <a:solidFill>
                  <a:srgbClr val="0000FF"/>
                </a:solidFill>
                <a:latin typeface="Georgia"/>
                <a:cs typeface="Georgia"/>
              </a:rPr>
              <a:t>sugars. </a:t>
            </a:r>
            <a:r>
              <a:rPr sz="1800" spc="-15" dirty="0">
                <a:latin typeface="Georgia"/>
                <a:cs typeface="Georgia"/>
              </a:rPr>
              <a:t>Obtained </a:t>
            </a:r>
            <a:r>
              <a:rPr sz="1800" spc="-50" dirty="0">
                <a:latin typeface="Georgia"/>
                <a:cs typeface="Georgia"/>
              </a:rPr>
              <a:t>from </a:t>
            </a:r>
            <a:r>
              <a:rPr sz="1800" spc="-45" dirty="0">
                <a:latin typeface="Georgia"/>
                <a:cs typeface="Georgia"/>
              </a:rPr>
              <a:t>sea</a:t>
            </a:r>
            <a:r>
              <a:rPr sz="1800" spc="-175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weeds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800" b="1" spc="65" dirty="0">
                <a:latin typeface="Times New Roman"/>
                <a:cs typeface="Times New Roman"/>
              </a:rPr>
              <a:t>Functions:</a:t>
            </a:r>
            <a:endParaRPr sz="1800">
              <a:latin typeface="Times New Roman"/>
              <a:cs typeface="Times New Roman"/>
            </a:endParaRPr>
          </a:p>
          <a:p>
            <a:pPr marL="354965" marR="10795" indent="-342900" algn="just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20" dirty="0">
                <a:latin typeface="Georgia"/>
                <a:cs typeface="Georgia"/>
              </a:rPr>
              <a:t>Cannot </a:t>
            </a:r>
            <a:r>
              <a:rPr sz="1800" spc="-5" dirty="0">
                <a:latin typeface="Georgia"/>
                <a:cs typeface="Georgia"/>
              </a:rPr>
              <a:t>be </a:t>
            </a:r>
            <a:r>
              <a:rPr sz="1800" spc="-45" dirty="0">
                <a:latin typeface="Georgia"/>
                <a:cs typeface="Georgia"/>
              </a:rPr>
              <a:t>digested</a:t>
            </a:r>
            <a:r>
              <a:rPr sz="1800" spc="34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by </a:t>
            </a:r>
            <a:r>
              <a:rPr sz="1800" spc="-30" dirty="0">
                <a:latin typeface="Georgia"/>
                <a:cs typeface="Georgia"/>
              </a:rPr>
              <a:t>bacteria. </a:t>
            </a:r>
            <a:r>
              <a:rPr sz="1800" spc="-50" dirty="0">
                <a:latin typeface="Georgia"/>
                <a:cs typeface="Georgia"/>
              </a:rPr>
              <a:t>So </a:t>
            </a:r>
            <a:r>
              <a:rPr sz="1800" spc="-35" dirty="0">
                <a:latin typeface="Georgia"/>
                <a:cs typeface="Georgia"/>
              </a:rPr>
              <a:t>used </a:t>
            </a:r>
            <a:r>
              <a:rPr sz="1800" spc="-55" dirty="0">
                <a:latin typeface="Georgia"/>
                <a:cs typeface="Georgia"/>
              </a:rPr>
              <a:t>as </a:t>
            </a:r>
            <a:r>
              <a:rPr sz="1800" spc="-30" dirty="0">
                <a:latin typeface="Georgia"/>
                <a:cs typeface="Georgia"/>
              </a:rPr>
              <a:t>supporting </a:t>
            </a:r>
            <a:r>
              <a:rPr sz="1800" spc="-35" dirty="0">
                <a:latin typeface="Georgia"/>
                <a:cs typeface="Georgia"/>
              </a:rPr>
              <a:t>agent </a:t>
            </a:r>
            <a:r>
              <a:rPr sz="1800" spc="-15" dirty="0">
                <a:latin typeface="Georgia"/>
                <a:cs typeface="Georgia"/>
              </a:rPr>
              <a:t>to </a:t>
            </a:r>
            <a:r>
              <a:rPr sz="1800" spc="-30" dirty="0">
                <a:latin typeface="Georgia"/>
                <a:cs typeface="Georgia"/>
              </a:rPr>
              <a:t>culture </a:t>
            </a:r>
            <a:r>
              <a:rPr sz="1800" spc="-35" dirty="0">
                <a:latin typeface="Georgia"/>
                <a:cs typeface="Georgia"/>
              </a:rPr>
              <a:t>bacterial  colonies.</a:t>
            </a:r>
            <a:endParaRPr sz="18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Georgia"/>
                <a:cs typeface="Georgia"/>
              </a:rPr>
              <a:t>Also </a:t>
            </a:r>
            <a:r>
              <a:rPr sz="1800" spc="-50" dirty="0">
                <a:latin typeface="Georgia"/>
                <a:cs typeface="Georgia"/>
              </a:rPr>
              <a:t>as </a:t>
            </a:r>
            <a:r>
              <a:rPr sz="1800" spc="-35" dirty="0">
                <a:latin typeface="Georgia"/>
                <a:cs typeface="Georgia"/>
              </a:rPr>
              <a:t>support medium </a:t>
            </a:r>
            <a:r>
              <a:rPr sz="1800" spc="-20" dirty="0">
                <a:latin typeface="Georgia"/>
                <a:cs typeface="Georgia"/>
              </a:rPr>
              <a:t>of </a:t>
            </a:r>
            <a:r>
              <a:rPr sz="1800" spc="-35" dirty="0">
                <a:latin typeface="Georgia"/>
                <a:cs typeface="Georgia"/>
              </a:rPr>
              <a:t>immuno </a:t>
            </a:r>
            <a:r>
              <a:rPr sz="1800" spc="-40" dirty="0">
                <a:latin typeface="Georgia"/>
                <a:cs typeface="Georgia"/>
              </a:rPr>
              <a:t>diffusion </a:t>
            </a:r>
            <a:r>
              <a:rPr sz="1800" spc="-65" dirty="0">
                <a:latin typeface="Georgia"/>
                <a:cs typeface="Georgia"/>
              </a:rPr>
              <a:t>&amp;</a:t>
            </a:r>
            <a:r>
              <a:rPr sz="1800" spc="70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immuno-electrophoresis.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000" b="1" spc="-75" dirty="0">
                <a:latin typeface="Times New Roman"/>
                <a:cs typeface="Times New Roman"/>
              </a:rPr>
              <a:t>AGAROSE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800" spc="-35" dirty="0">
                <a:solidFill>
                  <a:srgbClr val="0000FF"/>
                </a:solidFill>
                <a:latin typeface="Georgia"/>
                <a:cs typeface="Georgia"/>
              </a:rPr>
              <a:t>Galactose </a:t>
            </a:r>
            <a:r>
              <a:rPr sz="1800" spc="-25" dirty="0">
                <a:solidFill>
                  <a:srgbClr val="0000FF"/>
                </a:solidFill>
                <a:latin typeface="Georgia"/>
                <a:cs typeface="Georgia"/>
              </a:rPr>
              <a:t>and </a:t>
            </a:r>
            <a:r>
              <a:rPr sz="1800" spc="-90" dirty="0">
                <a:solidFill>
                  <a:srgbClr val="0000FF"/>
                </a:solidFill>
                <a:latin typeface="Georgia"/>
                <a:cs typeface="Georgia"/>
              </a:rPr>
              <a:t>3,6 </a:t>
            </a:r>
            <a:r>
              <a:rPr sz="1800" spc="-60" dirty="0">
                <a:solidFill>
                  <a:srgbClr val="0000FF"/>
                </a:solidFill>
                <a:latin typeface="Georgia"/>
                <a:cs typeface="Georgia"/>
              </a:rPr>
              <a:t>anhydrous </a:t>
            </a:r>
            <a:r>
              <a:rPr sz="1800" spc="-35" dirty="0">
                <a:solidFill>
                  <a:srgbClr val="0000FF"/>
                </a:solidFill>
                <a:latin typeface="Georgia"/>
                <a:cs typeface="Georgia"/>
              </a:rPr>
              <a:t>galactose </a:t>
            </a:r>
            <a:r>
              <a:rPr sz="1800" spc="-40" dirty="0">
                <a:solidFill>
                  <a:srgbClr val="0000FF"/>
                </a:solidFill>
                <a:latin typeface="Georgia"/>
                <a:cs typeface="Georgia"/>
              </a:rPr>
              <a:t>units. </a:t>
            </a:r>
            <a:r>
              <a:rPr sz="1800" spc="-35" dirty="0">
                <a:latin typeface="Georgia"/>
                <a:cs typeface="Georgia"/>
              </a:rPr>
              <a:t>Used </a:t>
            </a:r>
            <a:r>
              <a:rPr sz="1800" spc="-50" dirty="0">
                <a:latin typeface="Georgia"/>
                <a:cs typeface="Georgia"/>
              </a:rPr>
              <a:t>as </a:t>
            </a:r>
            <a:r>
              <a:rPr sz="1800" spc="-40" dirty="0">
                <a:latin typeface="Georgia"/>
                <a:cs typeface="Georgia"/>
              </a:rPr>
              <a:t>matrix </a:t>
            </a:r>
            <a:r>
              <a:rPr sz="1800" spc="-50" dirty="0">
                <a:latin typeface="Georgia"/>
                <a:cs typeface="Georgia"/>
              </a:rPr>
              <a:t>for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electrophoresis.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b="1" spc="-80" dirty="0">
                <a:latin typeface="Times New Roman"/>
                <a:cs typeface="Times New Roman"/>
              </a:rPr>
              <a:t>GLYCOPROTEINS</a:t>
            </a:r>
            <a:endParaRPr sz="200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0" dirty="0">
                <a:latin typeface="Georgia"/>
                <a:cs typeface="Georgia"/>
              </a:rPr>
              <a:t>Several </a:t>
            </a:r>
            <a:r>
              <a:rPr sz="1800" spc="-25" dirty="0">
                <a:latin typeface="Georgia"/>
                <a:cs typeface="Georgia"/>
              </a:rPr>
              <a:t>proteins </a:t>
            </a:r>
            <a:r>
              <a:rPr sz="1800" spc="-45" dirty="0">
                <a:latin typeface="Georgia"/>
                <a:cs typeface="Georgia"/>
              </a:rPr>
              <a:t>are</a:t>
            </a:r>
            <a:r>
              <a:rPr sz="1800" spc="34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covalently </a:t>
            </a:r>
            <a:r>
              <a:rPr sz="1800" spc="-15" dirty="0">
                <a:latin typeface="Georgia"/>
                <a:cs typeface="Georgia"/>
              </a:rPr>
              <a:t>bound </a:t>
            </a:r>
            <a:r>
              <a:rPr sz="1800" spc="-5" dirty="0">
                <a:latin typeface="Georgia"/>
                <a:cs typeface="Georgia"/>
              </a:rPr>
              <a:t>to </a:t>
            </a:r>
            <a:r>
              <a:rPr sz="1800" spc="-35" dirty="0">
                <a:latin typeface="Georgia"/>
                <a:cs typeface="Georgia"/>
              </a:rPr>
              <a:t>carbohydrates </a:t>
            </a:r>
            <a:r>
              <a:rPr sz="1800" spc="-15" dirty="0">
                <a:latin typeface="Georgia"/>
                <a:cs typeface="Georgia"/>
              </a:rPr>
              <a:t>which </a:t>
            </a:r>
            <a:r>
              <a:rPr sz="1800" spc="-45" dirty="0">
                <a:latin typeface="Georgia"/>
                <a:cs typeface="Georgia"/>
              </a:rPr>
              <a:t>are  </a:t>
            </a:r>
            <a:r>
              <a:rPr sz="1800" spc="-40" dirty="0">
                <a:latin typeface="Georgia"/>
                <a:cs typeface="Georgia"/>
              </a:rPr>
              <a:t>referred </a:t>
            </a:r>
            <a:r>
              <a:rPr sz="1800" spc="-5" dirty="0">
                <a:latin typeface="Georgia"/>
                <a:cs typeface="Georgia"/>
              </a:rPr>
              <a:t>to </a:t>
            </a:r>
            <a:r>
              <a:rPr sz="1800" spc="-50" dirty="0">
                <a:latin typeface="Georgia"/>
                <a:cs typeface="Georgia"/>
              </a:rPr>
              <a:t>as  </a:t>
            </a:r>
            <a:r>
              <a:rPr sz="1800" spc="-30" dirty="0">
                <a:latin typeface="Georgia"/>
                <a:cs typeface="Georgia"/>
              </a:rPr>
              <a:t>glycoproteins. </a:t>
            </a: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spc="-35" dirty="0">
                <a:latin typeface="Georgia"/>
                <a:cs typeface="Georgia"/>
              </a:rPr>
              <a:t>carbohydrate </a:t>
            </a:r>
            <a:r>
              <a:rPr sz="1800" spc="-10" dirty="0">
                <a:latin typeface="Georgia"/>
                <a:cs typeface="Georgia"/>
              </a:rPr>
              <a:t>content </a:t>
            </a:r>
            <a:r>
              <a:rPr sz="1800" spc="-20" dirty="0">
                <a:latin typeface="Georgia"/>
                <a:cs typeface="Georgia"/>
              </a:rPr>
              <a:t>of </a:t>
            </a:r>
            <a:r>
              <a:rPr sz="1800" spc="-30" dirty="0">
                <a:latin typeface="Georgia"/>
                <a:cs typeface="Georgia"/>
              </a:rPr>
              <a:t>glycoproteins </a:t>
            </a:r>
            <a:r>
              <a:rPr sz="1800" spc="-40" dirty="0">
                <a:latin typeface="Georgia"/>
                <a:cs typeface="Georgia"/>
              </a:rPr>
              <a:t>varies </a:t>
            </a:r>
            <a:r>
              <a:rPr sz="1800" spc="-35" dirty="0">
                <a:latin typeface="Georgia"/>
                <a:cs typeface="Georgia"/>
              </a:rPr>
              <a:t>from </a:t>
            </a:r>
            <a:r>
              <a:rPr sz="1800" spc="-105" dirty="0">
                <a:latin typeface="Georgia"/>
                <a:cs typeface="Georgia"/>
              </a:rPr>
              <a:t>1% </a:t>
            </a:r>
            <a:r>
              <a:rPr sz="1800" spc="-5" dirty="0">
                <a:latin typeface="Georgia"/>
                <a:cs typeface="Georgia"/>
              </a:rPr>
              <a:t>to </a:t>
            </a:r>
            <a:r>
              <a:rPr sz="1800" spc="-55" dirty="0">
                <a:latin typeface="Georgia"/>
                <a:cs typeface="Georgia"/>
              </a:rPr>
              <a:t>90% </a:t>
            </a:r>
            <a:r>
              <a:rPr sz="1800" spc="-25" dirty="0">
                <a:latin typeface="Georgia"/>
                <a:cs typeface="Georgia"/>
              </a:rPr>
              <a:t>by  </a:t>
            </a:r>
            <a:r>
              <a:rPr sz="1800" spc="-20" dirty="0">
                <a:latin typeface="Georgia"/>
                <a:cs typeface="Georgia"/>
              </a:rPr>
              <a:t>weight. </a:t>
            </a:r>
            <a:r>
              <a:rPr sz="1800" spc="-15" dirty="0">
                <a:latin typeface="Georgia"/>
                <a:cs typeface="Georgia"/>
              </a:rPr>
              <a:t>The </a:t>
            </a:r>
            <a:r>
              <a:rPr sz="1800" spc="-25" dirty="0">
                <a:latin typeface="Georgia"/>
                <a:cs typeface="Georgia"/>
              </a:rPr>
              <a:t>term mucoprotein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25" dirty="0">
                <a:latin typeface="Georgia"/>
                <a:cs typeface="Georgia"/>
              </a:rPr>
              <a:t>used </a:t>
            </a:r>
            <a:r>
              <a:rPr sz="1800" spc="-35" dirty="0">
                <a:latin typeface="Georgia"/>
                <a:cs typeface="Georgia"/>
              </a:rPr>
              <a:t>for </a:t>
            </a:r>
            <a:r>
              <a:rPr sz="1800" spc="-30" dirty="0">
                <a:latin typeface="Georgia"/>
                <a:cs typeface="Georgia"/>
              </a:rPr>
              <a:t>glycoproteins </a:t>
            </a:r>
            <a:r>
              <a:rPr sz="1800" spc="-5" dirty="0">
                <a:latin typeface="Georgia"/>
                <a:cs typeface="Georgia"/>
              </a:rPr>
              <a:t>with </a:t>
            </a:r>
            <a:r>
              <a:rPr sz="1800" spc="-35" dirty="0">
                <a:latin typeface="Georgia"/>
                <a:cs typeface="Georgia"/>
              </a:rPr>
              <a:t>carbohydrate  </a:t>
            </a:r>
            <a:r>
              <a:rPr sz="1800" spc="-20" dirty="0">
                <a:latin typeface="Georgia"/>
                <a:cs typeface="Georgia"/>
              </a:rPr>
              <a:t>concentration </a:t>
            </a:r>
            <a:r>
              <a:rPr sz="1800" spc="-30" dirty="0">
                <a:latin typeface="Georgia"/>
                <a:cs typeface="Georgia"/>
              </a:rPr>
              <a:t>more </a:t>
            </a:r>
            <a:r>
              <a:rPr sz="1800" spc="-15" dirty="0">
                <a:latin typeface="Georgia"/>
                <a:cs typeface="Georgia"/>
              </a:rPr>
              <a:t>than </a:t>
            </a:r>
            <a:r>
              <a:rPr sz="1800" spc="-30" dirty="0">
                <a:latin typeface="Georgia"/>
                <a:cs typeface="Georgia"/>
              </a:rPr>
              <a:t>4%. Glycoproteins </a:t>
            </a:r>
            <a:r>
              <a:rPr sz="1800" spc="-45" dirty="0">
                <a:latin typeface="Georgia"/>
                <a:cs typeface="Georgia"/>
              </a:rPr>
              <a:t>are </a:t>
            </a:r>
            <a:r>
              <a:rPr sz="1800" spc="-35" dirty="0">
                <a:latin typeface="Georgia"/>
                <a:cs typeface="Georgia"/>
              </a:rPr>
              <a:t>very </a:t>
            </a:r>
            <a:r>
              <a:rPr sz="1800" spc="-20" dirty="0">
                <a:latin typeface="Georgia"/>
                <a:cs typeface="Georgia"/>
              </a:rPr>
              <a:t>widely distributed </a:t>
            </a:r>
            <a:r>
              <a:rPr sz="1800" spc="-25" dirty="0">
                <a:latin typeface="Georgia"/>
                <a:cs typeface="Georgia"/>
              </a:rPr>
              <a:t>in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25" dirty="0">
                <a:latin typeface="Georgia"/>
                <a:cs typeface="Georgia"/>
              </a:rPr>
              <a:t>cells and  </a:t>
            </a:r>
            <a:r>
              <a:rPr sz="1800" spc="-30" dirty="0">
                <a:latin typeface="Georgia"/>
                <a:cs typeface="Georgia"/>
              </a:rPr>
              <a:t>perform variety </a:t>
            </a:r>
            <a:r>
              <a:rPr sz="1800" spc="-20" dirty="0">
                <a:latin typeface="Georgia"/>
                <a:cs typeface="Georgia"/>
              </a:rPr>
              <a:t>of functions </a:t>
            </a:r>
            <a:r>
              <a:rPr sz="1800" spc="-25" dirty="0">
                <a:latin typeface="Georgia"/>
                <a:cs typeface="Georgia"/>
              </a:rPr>
              <a:t>like </a:t>
            </a:r>
            <a:r>
              <a:rPr sz="1800" spc="-15" dirty="0">
                <a:latin typeface="Georgia"/>
                <a:cs typeface="Georgia"/>
              </a:rPr>
              <a:t>enzymes, </a:t>
            </a:r>
            <a:r>
              <a:rPr sz="1800" spc="-25" dirty="0">
                <a:latin typeface="Georgia"/>
                <a:cs typeface="Georgia"/>
              </a:rPr>
              <a:t>hormones, </a:t>
            </a:r>
            <a:r>
              <a:rPr sz="1800" spc="-30" dirty="0">
                <a:latin typeface="Georgia"/>
                <a:cs typeface="Georgia"/>
              </a:rPr>
              <a:t>transport proteins, </a:t>
            </a:r>
            <a:r>
              <a:rPr sz="1800" spc="-25" dirty="0">
                <a:latin typeface="Georgia"/>
                <a:cs typeface="Georgia"/>
              </a:rPr>
              <a:t>structural  </a:t>
            </a:r>
            <a:r>
              <a:rPr sz="1800" spc="-30" dirty="0">
                <a:latin typeface="Georgia"/>
                <a:cs typeface="Georgia"/>
              </a:rPr>
              <a:t>proteins, </a:t>
            </a:r>
            <a:r>
              <a:rPr sz="1800" spc="-5" dirty="0">
                <a:latin typeface="Georgia"/>
                <a:cs typeface="Georgia"/>
              </a:rPr>
              <a:t>blood </a:t>
            </a:r>
            <a:r>
              <a:rPr sz="1800" spc="-25" dirty="0">
                <a:latin typeface="Georgia"/>
                <a:cs typeface="Georgia"/>
              </a:rPr>
              <a:t>group </a:t>
            </a:r>
            <a:r>
              <a:rPr sz="1800" spc="-30" dirty="0">
                <a:latin typeface="Georgia"/>
                <a:cs typeface="Georgia"/>
              </a:rPr>
              <a:t>antigens </a:t>
            </a:r>
            <a:r>
              <a:rPr sz="1800" spc="-25" dirty="0">
                <a:latin typeface="Georgia"/>
                <a:cs typeface="Georgia"/>
              </a:rPr>
              <a:t>and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receptors.</a:t>
            </a:r>
            <a:endParaRPr sz="1800">
              <a:latin typeface="Georgia"/>
              <a:cs typeface="Georgia"/>
            </a:endParaRPr>
          </a:p>
          <a:p>
            <a:pPr marL="354965" marR="11430" indent="-342900" algn="just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spc="-40" dirty="0">
                <a:latin typeface="Georgia"/>
                <a:cs typeface="Georgia"/>
              </a:rPr>
              <a:t>carbohydrates </a:t>
            </a:r>
            <a:r>
              <a:rPr sz="1800" spc="-20" dirty="0">
                <a:latin typeface="Georgia"/>
                <a:cs typeface="Georgia"/>
              </a:rPr>
              <a:t>found </a:t>
            </a:r>
            <a:r>
              <a:rPr sz="1800" spc="-25" dirty="0">
                <a:latin typeface="Georgia"/>
                <a:cs typeface="Georgia"/>
              </a:rPr>
              <a:t>in </a:t>
            </a:r>
            <a:r>
              <a:rPr sz="1800" spc="-30" dirty="0">
                <a:latin typeface="Georgia"/>
                <a:cs typeface="Georgia"/>
              </a:rPr>
              <a:t>glycoproteins </a:t>
            </a:r>
            <a:r>
              <a:rPr sz="1800" spc="-15" dirty="0">
                <a:latin typeface="Georgia"/>
                <a:cs typeface="Georgia"/>
              </a:rPr>
              <a:t>include </a:t>
            </a:r>
            <a:r>
              <a:rPr sz="1800" spc="-25" dirty="0">
                <a:latin typeface="Georgia"/>
                <a:cs typeface="Georgia"/>
              </a:rPr>
              <a:t>mannose, </a:t>
            </a:r>
            <a:r>
              <a:rPr sz="1800" spc="-20" dirty="0">
                <a:latin typeface="Georgia"/>
                <a:cs typeface="Georgia"/>
              </a:rPr>
              <a:t>galactose, </a:t>
            </a:r>
            <a:r>
              <a:rPr sz="1800" spc="-25" dirty="0">
                <a:latin typeface="Georgia"/>
                <a:cs typeface="Georgia"/>
              </a:rPr>
              <a:t>N-acetyl  glucosamine, N-acetyl galactosamine, </a:t>
            </a:r>
            <a:r>
              <a:rPr sz="1800" spc="-30" dirty="0">
                <a:latin typeface="Georgia"/>
                <a:cs typeface="Georgia"/>
              </a:rPr>
              <a:t>xylose </a:t>
            </a:r>
            <a:r>
              <a:rPr sz="1800" spc="-25" dirty="0">
                <a:latin typeface="Georgia"/>
                <a:cs typeface="Georgia"/>
              </a:rPr>
              <a:t>and N-acetylneuraminic </a:t>
            </a:r>
            <a:r>
              <a:rPr sz="1800" spc="-20" dirty="0">
                <a:latin typeface="Georgia"/>
                <a:cs typeface="Georgia"/>
              </a:rPr>
              <a:t>acid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(NANA)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897809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828" y="0"/>
            <a:ext cx="9145905" cy="1219200"/>
            <a:chOff x="-828" y="0"/>
            <a:chExt cx="9145905" cy="1219200"/>
          </a:xfrm>
        </p:grpSpPr>
        <p:sp>
          <p:nvSpPr>
            <p:cNvPr id="7" name="object 7"/>
            <p:cNvSpPr/>
            <p:nvPr/>
          </p:nvSpPr>
          <p:spPr>
            <a:xfrm>
              <a:off x="-828" y="0"/>
              <a:ext cx="9145590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000" y="685800"/>
              <a:ext cx="3581400" cy="5334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4019" y="1228089"/>
            <a:ext cx="85979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2000" b="1" spc="55" dirty="0" smtClean="0">
                <a:solidFill>
                  <a:srgbClr val="000066"/>
                </a:solidFill>
                <a:latin typeface="Times New Roman"/>
                <a:cs typeface="Times New Roman"/>
              </a:rPr>
              <a:t>Simplest and consist of one sugar molecule. </a:t>
            </a:r>
            <a:r>
              <a:rPr sz="2000" b="1" spc="55" dirty="0" smtClean="0">
                <a:solidFill>
                  <a:srgbClr val="000066"/>
                </a:solidFill>
                <a:latin typeface="Times New Roman"/>
                <a:cs typeface="Times New Roman"/>
              </a:rPr>
              <a:t>Carbohydrates</a:t>
            </a:r>
            <a:r>
              <a:rPr sz="2000" b="1" spc="-50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100" dirty="0">
                <a:solidFill>
                  <a:srgbClr val="000066"/>
                </a:solidFill>
                <a:latin typeface="Times New Roman"/>
                <a:cs typeface="Times New Roman"/>
              </a:rPr>
              <a:t>that</a:t>
            </a:r>
            <a:r>
              <a:rPr sz="2000" b="1" spc="-5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120" dirty="0">
                <a:solidFill>
                  <a:srgbClr val="000066"/>
                </a:solidFill>
                <a:latin typeface="Times New Roman"/>
                <a:cs typeface="Times New Roman"/>
              </a:rPr>
              <a:t>cannot</a:t>
            </a:r>
            <a:r>
              <a:rPr sz="2000" b="1" spc="-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140" dirty="0">
                <a:solidFill>
                  <a:srgbClr val="000066"/>
                </a:solidFill>
                <a:latin typeface="Times New Roman"/>
                <a:cs typeface="Times New Roman"/>
              </a:rPr>
              <a:t>be</a:t>
            </a:r>
            <a:r>
              <a:rPr sz="2000" b="1" spc="-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000066"/>
                </a:solidFill>
                <a:latin typeface="Times New Roman"/>
                <a:cs typeface="Times New Roman"/>
              </a:rPr>
              <a:t>hydrolysed</a:t>
            </a: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125" dirty="0">
                <a:solidFill>
                  <a:srgbClr val="000066"/>
                </a:solidFill>
                <a:latin typeface="Times New Roman"/>
                <a:cs typeface="Times New Roman"/>
              </a:rPr>
              <a:t>into</a:t>
            </a:r>
            <a:r>
              <a:rPr sz="2000" b="1" spc="-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000066"/>
                </a:solidFill>
                <a:latin typeface="Times New Roman"/>
                <a:cs typeface="Times New Roman"/>
              </a:rPr>
              <a:t>simpler</a:t>
            </a:r>
            <a:r>
              <a:rPr sz="2000" b="1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000066"/>
                </a:solidFill>
                <a:latin typeface="Times New Roman"/>
                <a:cs typeface="Times New Roman"/>
              </a:rPr>
              <a:t>carbohydrates</a:t>
            </a:r>
            <a:r>
              <a:rPr sz="2000" b="1" spc="-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55" dirty="0">
                <a:solidFill>
                  <a:srgbClr val="000066"/>
                </a:solidFill>
                <a:latin typeface="Times New Roman"/>
                <a:cs typeface="Times New Roman"/>
              </a:rPr>
              <a:t>are  </a:t>
            </a:r>
            <a:r>
              <a:rPr sz="2000" b="1" spc="100" dirty="0">
                <a:solidFill>
                  <a:srgbClr val="000066"/>
                </a:solidFill>
                <a:latin typeface="Times New Roman"/>
                <a:cs typeface="Times New Roman"/>
              </a:rPr>
              <a:t>called </a:t>
            </a:r>
            <a:r>
              <a:rPr sz="2000" b="1" spc="95" dirty="0">
                <a:solidFill>
                  <a:srgbClr val="000066"/>
                </a:solidFill>
                <a:latin typeface="Times New Roman"/>
                <a:cs typeface="Times New Roman"/>
              </a:rPr>
              <a:t>as</a:t>
            </a:r>
            <a:r>
              <a:rPr sz="2000" b="1" spc="-2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000066"/>
                </a:solidFill>
                <a:latin typeface="Times New Roman"/>
                <a:cs typeface="Times New Roman"/>
              </a:rPr>
              <a:t>monosaccharides.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984" y="2867380"/>
            <a:ext cx="8564880" cy="282115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400"/>
              </a:spcBef>
            </a:pPr>
            <a:r>
              <a:rPr sz="2000" b="1" spc="60" dirty="0">
                <a:solidFill>
                  <a:srgbClr val="000066"/>
                </a:solidFill>
                <a:latin typeface="Times New Roman"/>
                <a:cs typeface="Times New Roman"/>
              </a:rPr>
              <a:t>Structure </a:t>
            </a:r>
            <a:r>
              <a:rPr sz="2000" b="1" spc="120" dirty="0">
                <a:solidFill>
                  <a:srgbClr val="000066"/>
                </a:solidFill>
                <a:latin typeface="Times New Roman"/>
                <a:cs typeface="Times New Roman"/>
              </a:rPr>
              <a:t>and</a:t>
            </a:r>
            <a:r>
              <a:rPr sz="2000" b="1" spc="-2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000" b="1" spc="114" dirty="0">
                <a:solidFill>
                  <a:srgbClr val="000066"/>
                </a:solidFill>
                <a:latin typeface="Times New Roman"/>
                <a:cs typeface="Times New Roman"/>
              </a:rPr>
              <a:t>Nomenclature</a:t>
            </a:r>
            <a:endParaRPr sz="2000" dirty="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  <a:spcBef>
                <a:spcPts val="300"/>
              </a:spcBef>
              <a:tabLst>
                <a:tab pos="889635" algn="l"/>
              </a:tabLst>
            </a:pPr>
            <a:r>
              <a:rPr sz="2000" spc="-10" dirty="0">
                <a:solidFill>
                  <a:srgbClr val="C00000"/>
                </a:solidFill>
                <a:latin typeface="Georgia"/>
                <a:cs typeface="Georgia"/>
              </a:rPr>
              <a:t>The	</a:t>
            </a:r>
            <a:r>
              <a:rPr sz="2000" spc="-35" dirty="0">
                <a:solidFill>
                  <a:srgbClr val="C00000"/>
                </a:solidFill>
                <a:latin typeface="Georgia"/>
                <a:cs typeface="Georgia"/>
              </a:rPr>
              <a:t>general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formula</a:t>
            </a:r>
            <a:r>
              <a:rPr sz="2000" spc="-9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spc="5" dirty="0">
                <a:solidFill>
                  <a:srgbClr val="DA1F28"/>
                </a:solidFill>
                <a:latin typeface="Georgia"/>
                <a:cs typeface="Georgia"/>
              </a:rPr>
              <a:t>C</a:t>
            </a:r>
            <a:r>
              <a:rPr sz="1950" spc="7" baseline="-17094" dirty="0">
                <a:solidFill>
                  <a:srgbClr val="DA1F28"/>
                </a:solidFill>
                <a:latin typeface="Georgia"/>
                <a:cs typeface="Georgia"/>
              </a:rPr>
              <a:t>n</a:t>
            </a:r>
            <a:r>
              <a:rPr sz="2000" spc="5" dirty="0">
                <a:solidFill>
                  <a:srgbClr val="DA1F28"/>
                </a:solidFill>
                <a:latin typeface="Georgia"/>
                <a:cs typeface="Georgia"/>
              </a:rPr>
              <a:t>H</a:t>
            </a:r>
            <a:r>
              <a:rPr sz="1950" spc="7" baseline="-17094" dirty="0">
                <a:solidFill>
                  <a:srgbClr val="DA1F28"/>
                </a:solidFill>
                <a:latin typeface="Georgia"/>
                <a:cs typeface="Georgia"/>
              </a:rPr>
              <a:t>2n</a:t>
            </a:r>
            <a:r>
              <a:rPr sz="2000" spc="5" dirty="0">
                <a:solidFill>
                  <a:srgbClr val="DA1F28"/>
                </a:solidFill>
                <a:latin typeface="Georgia"/>
                <a:cs typeface="Georgia"/>
              </a:rPr>
              <a:t>O</a:t>
            </a:r>
            <a:r>
              <a:rPr sz="1950" spc="7" baseline="-17094" dirty="0">
                <a:solidFill>
                  <a:srgbClr val="DA1F28"/>
                </a:solidFill>
                <a:latin typeface="Georgia"/>
                <a:cs typeface="Georgia"/>
              </a:rPr>
              <a:t>n</a:t>
            </a:r>
            <a:endParaRPr sz="1950" baseline="-17094" dirty="0">
              <a:latin typeface="Georgia"/>
              <a:cs typeface="Georgia"/>
            </a:endParaRPr>
          </a:p>
          <a:p>
            <a:pPr marL="173355" marR="30480">
              <a:lnSpc>
                <a:spcPct val="112500"/>
              </a:lnSpc>
              <a:tabLst>
                <a:tab pos="889635" algn="l"/>
              </a:tabLst>
            </a:pPr>
            <a:r>
              <a:rPr sz="2000" spc="15" dirty="0">
                <a:solidFill>
                  <a:srgbClr val="C00000"/>
                </a:solidFill>
                <a:latin typeface="Georgia"/>
                <a:cs typeface="Georgia"/>
              </a:rPr>
              <a:t>With	</a:t>
            </a:r>
            <a:r>
              <a:rPr sz="2000" spc="-10" dirty="0">
                <a:solidFill>
                  <a:srgbClr val="C00000"/>
                </a:solidFill>
                <a:latin typeface="Georgia"/>
                <a:cs typeface="Georgia"/>
              </a:rPr>
              <a:t>one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of </a:t>
            </a:r>
            <a:r>
              <a:rPr sz="2000" spc="-5" dirty="0">
                <a:solidFill>
                  <a:srgbClr val="C00000"/>
                </a:solidFill>
                <a:latin typeface="Georgia"/>
                <a:cs typeface="Georgia"/>
              </a:rPr>
              <a:t>the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carbons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being </a:t>
            </a:r>
            <a:r>
              <a:rPr sz="2000" spc="-5" dirty="0">
                <a:solidFill>
                  <a:srgbClr val="C00000"/>
                </a:solidFill>
                <a:latin typeface="Georgia"/>
                <a:cs typeface="Georgia"/>
              </a:rPr>
              <a:t>the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carbonyl </a:t>
            </a:r>
            <a:r>
              <a:rPr sz="2000" spc="-25" dirty="0">
                <a:solidFill>
                  <a:srgbClr val="C00000"/>
                </a:solidFill>
                <a:latin typeface="Georgia"/>
                <a:cs typeface="Georgia"/>
              </a:rPr>
              <a:t>group </a:t>
            </a:r>
            <a:r>
              <a:rPr sz="2000" spc="-15" dirty="0">
                <a:solidFill>
                  <a:srgbClr val="C00000"/>
                </a:solidFill>
                <a:latin typeface="Georgia"/>
                <a:cs typeface="Georgia"/>
              </a:rPr>
              <a:t>of </a:t>
            </a:r>
            <a:r>
              <a:rPr sz="2000" dirty="0" smtClean="0">
                <a:solidFill>
                  <a:srgbClr val="C00000"/>
                </a:solidFill>
                <a:latin typeface="Georgia"/>
                <a:cs typeface="Georgia"/>
              </a:rPr>
              <a:t>either</a:t>
            </a:r>
            <a:r>
              <a:rPr lang="en-US" sz="200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dirty="0" smtClean="0">
                <a:solidFill>
                  <a:srgbClr val="C00000"/>
                </a:solidFill>
                <a:latin typeface="Georgia"/>
                <a:cs typeface="Georgia"/>
              </a:rPr>
              <a:t>an </a:t>
            </a:r>
            <a:r>
              <a:rPr sz="2000" spc="-25" dirty="0">
                <a:solidFill>
                  <a:srgbClr val="C00000"/>
                </a:solidFill>
                <a:latin typeface="Georgia"/>
                <a:cs typeface="Georgia"/>
              </a:rPr>
              <a:t>aldehyde </a:t>
            </a:r>
            <a:r>
              <a:rPr sz="2000" spc="-30" dirty="0">
                <a:solidFill>
                  <a:srgbClr val="C00000"/>
                </a:solidFill>
                <a:latin typeface="Georgia"/>
                <a:cs typeface="Georgia"/>
              </a:rPr>
              <a:t>or </a:t>
            </a:r>
            <a:r>
              <a:rPr sz="2000" spc="-50" dirty="0">
                <a:solidFill>
                  <a:srgbClr val="C00000"/>
                </a:solidFill>
                <a:latin typeface="Georgia"/>
                <a:cs typeface="Georgia"/>
              </a:rPr>
              <a:t>a  </a:t>
            </a:r>
            <a:r>
              <a:rPr sz="2000" spc="-20" dirty="0">
                <a:solidFill>
                  <a:srgbClr val="C00000"/>
                </a:solidFill>
                <a:latin typeface="Georgia"/>
                <a:cs typeface="Georgia"/>
              </a:rPr>
              <a:t>ketone.</a:t>
            </a:r>
            <a:endParaRPr sz="2000" dirty="0">
              <a:latin typeface="Georgia"/>
              <a:cs typeface="Georgia"/>
            </a:endParaRPr>
          </a:p>
          <a:p>
            <a:pPr marL="173355">
              <a:lnSpc>
                <a:spcPct val="100000"/>
              </a:lnSpc>
              <a:spcBef>
                <a:spcPts val="300"/>
              </a:spcBef>
            </a:pPr>
            <a:r>
              <a:rPr sz="2000" spc="-10" dirty="0">
                <a:solidFill>
                  <a:srgbClr val="006600"/>
                </a:solidFill>
                <a:latin typeface="Georgia"/>
                <a:cs typeface="Georgia"/>
              </a:rPr>
              <a:t>The </a:t>
            </a:r>
            <a:r>
              <a:rPr sz="2000" spc="-25" dirty="0">
                <a:solidFill>
                  <a:srgbClr val="006600"/>
                </a:solidFill>
                <a:latin typeface="Georgia"/>
                <a:cs typeface="Georgia"/>
              </a:rPr>
              <a:t>most common </a:t>
            </a:r>
            <a:r>
              <a:rPr sz="2000" spc="-30" dirty="0">
                <a:solidFill>
                  <a:srgbClr val="006600"/>
                </a:solidFill>
                <a:latin typeface="Georgia"/>
                <a:cs typeface="Georgia"/>
              </a:rPr>
              <a:t>monosaccharides </a:t>
            </a:r>
            <a:r>
              <a:rPr sz="2000" spc="-45" dirty="0">
                <a:solidFill>
                  <a:srgbClr val="006600"/>
                </a:solidFill>
                <a:latin typeface="Georgia"/>
                <a:cs typeface="Georgia"/>
              </a:rPr>
              <a:t>have </a:t>
            </a:r>
            <a:r>
              <a:rPr sz="2000" spc="-20" dirty="0">
                <a:solidFill>
                  <a:srgbClr val="006600"/>
                </a:solidFill>
                <a:latin typeface="Georgia"/>
                <a:cs typeface="Georgia"/>
              </a:rPr>
              <a:t>three </a:t>
            </a:r>
            <a:r>
              <a:rPr sz="2000" spc="-5" dirty="0">
                <a:solidFill>
                  <a:srgbClr val="006600"/>
                </a:solidFill>
                <a:latin typeface="Georgia"/>
                <a:cs typeface="Georgia"/>
              </a:rPr>
              <a:t>to </a:t>
            </a:r>
            <a:r>
              <a:rPr lang="en-US" sz="2000" spc="-10" dirty="0" smtClean="0">
                <a:solidFill>
                  <a:srgbClr val="006600"/>
                </a:solidFill>
                <a:latin typeface="Georgia"/>
                <a:cs typeface="Georgia"/>
              </a:rPr>
              <a:t>seven</a:t>
            </a:r>
            <a:r>
              <a:rPr sz="2000" spc="-10" dirty="0" smtClean="0">
                <a:solidFill>
                  <a:srgbClr val="006600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006600"/>
                </a:solidFill>
                <a:latin typeface="Georgia"/>
                <a:cs typeface="Georgia"/>
              </a:rPr>
              <a:t>carbon</a:t>
            </a:r>
            <a:r>
              <a:rPr sz="2000" spc="-85" dirty="0">
                <a:solidFill>
                  <a:srgbClr val="006600"/>
                </a:solidFill>
                <a:latin typeface="Georgia"/>
                <a:cs typeface="Georgia"/>
              </a:rPr>
              <a:t> </a:t>
            </a:r>
            <a:r>
              <a:rPr sz="2000" spc="-40" dirty="0">
                <a:solidFill>
                  <a:srgbClr val="006600"/>
                </a:solidFill>
                <a:latin typeface="Georgia"/>
                <a:cs typeface="Georgia"/>
              </a:rPr>
              <a:t>atoms.</a:t>
            </a:r>
            <a:endParaRPr sz="2000" dirty="0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  <a:spcBef>
                <a:spcPts val="395"/>
              </a:spcBef>
            </a:pPr>
            <a:r>
              <a:rPr sz="2000" spc="-10" dirty="0">
                <a:solidFill>
                  <a:srgbClr val="0000FF"/>
                </a:solidFill>
                <a:latin typeface="Georgia"/>
                <a:cs typeface="Georgia"/>
              </a:rPr>
              <a:t>The </a:t>
            </a:r>
            <a:r>
              <a:rPr sz="2000" spc="-35" dirty="0">
                <a:solidFill>
                  <a:srgbClr val="0000FF"/>
                </a:solidFill>
                <a:latin typeface="Georgia"/>
                <a:cs typeface="Georgia"/>
              </a:rPr>
              <a:t>suffix-ose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indicates </a:t>
            </a:r>
            <a:r>
              <a:rPr sz="2000" spc="-10" dirty="0">
                <a:solidFill>
                  <a:srgbClr val="0000FF"/>
                </a:solidFill>
                <a:latin typeface="Georgia"/>
                <a:cs typeface="Georgia"/>
              </a:rPr>
              <a:t>that </a:t>
            </a:r>
            <a:r>
              <a:rPr sz="2000" spc="-50" dirty="0">
                <a:solidFill>
                  <a:srgbClr val="0000FF"/>
                </a:solidFill>
                <a:latin typeface="Georgia"/>
                <a:cs typeface="Georgia"/>
              </a:rPr>
              <a:t>a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molecule </a:t>
            </a:r>
            <a:r>
              <a:rPr sz="2000" spc="-40" dirty="0">
                <a:solidFill>
                  <a:srgbClr val="0000FF"/>
                </a:solidFill>
                <a:latin typeface="Georgia"/>
                <a:cs typeface="Georgia"/>
              </a:rPr>
              <a:t>is </a:t>
            </a:r>
            <a:r>
              <a:rPr sz="2000" spc="-50" dirty="0">
                <a:solidFill>
                  <a:srgbClr val="0000FF"/>
                </a:solidFill>
                <a:latin typeface="Georgia"/>
                <a:cs typeface="Georgia"/>
              </a:rPr>
              <a:t>a </a:t>
            </a:r>
            <a:r>
              <a:rPr sz="2000" spc="-40" dirty="0">
                <a:solidFill>
                  <a:srgbClr val="0000FF"/>
                </a:solidFill>
                <a:latin typeface="Georgia"/>
                <a:cs typeface="Georgia"/>
              </a:rPr>
              <a:t>carbohydrate,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and </a:t>
            </a:r>
            <a:r>
              <a:rPr sz="2000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2000" spc="-3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40" dirty="0">
                <a:solidFill>
                  <a:srgbClr val="0000FF"/>
                </a:solidFill>
                <a:latin typeface="Georgia"/>
                <a:cs typeface="Georgia"/>
              </a:rPr>
              <a:t>prefixes </a:t>
            </a:r>
            <a:r>
              <a:rPr sz="2000" i="1" spc="25" dirty="0">
                <a:solidFill>
                  <a:srgbClr val="0000FF"/>
                </a:solidFill>
                <a:latin typeface="Times New Roman"/>
                <a:cs typeface="Times New Roman"/>
              </a:rPr>
              <a:t>tri</a:t>
            </a:r>
            <a:r>
              <a:rPr sz="2000" spc="25" dirty="0">
                <a:solidFill>
                  <a:srgbClr val="0000FF"/>
                </a:solidFill>
                <a:latin typeface="Georgia"/>
                <a:cs typeface="Georgia"/>
              </a:rPr>
              <a:t>,</a:t>
            </a:r>
            <a:endParaRPr sz="2000" dirty="0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  <a:spcBef>
                <a:spcPts val="409"/>
              </a:spcBef>
            </a:pPr>
            <a:r>
              <a:rPr sz="2000" i="1" spc="40" dirty="0">
                <a:solidFill>
                  <a:srgbClr val="0000FF"/>
                </a:solidFill>
                <a:latin typeface="Times New Roman"/>
                <a:cs typeface="Times New Roman"/>
              </a:rPr>
              <a:t>tetr-,</a:t>
            </a:r>
            <a:r>
              <a:rPr sz="2000" i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i="1" spc="55" dirty="0">
                <a:solidFill>
                  <a:srgbClr val="0000FF"/>
                </a:solidFill>
                <a:latin typeface="Times New Roman"/>
                <a:cs typeface="Times New Roman"/>
              </a:rPr>
              <a:t>pent-</a:t>
            </a:r>
            <a:r>
              <a:rPr sz="2000" spc="55" dirty="0">
                <a:solidFill>
                  <a:srgbClr val="0000FF"/>
                </a:solidFill>
                <a:latin typeface="Georgia"/>
                <a:cs typeface="Georgia"/>
              </a:rPr>
              <a:t>,</a:t>
            </a:r>
            <a:r>
              <a:rPr sz="2000" spc="-7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and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 so</a:t>
            </a:r>
            <a:r>
              <a:rPr sz="2000" spc="-5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forth</a:t>
            </a:r>
            <a:r>
              <a:rPr sz="2000" spc="-6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indicate</a:t>
            </a:r>
            <a:r>
              <a:rPr sz="2000" spc="-10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2000" spc="-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number</a:t>
            </a:r>
            <a:r>
              <a:rPr sz="2000" spc="-15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15" dirty="0">
                <a:solidFill>
                  <a:srgbClr val="0000FF"/>
                </a:solidFill>
                <a:latin typeface="Georgia"/>
                <a:cs typeface="Georgia"/>
              </a:rPr>
              <a:t>of</a:t>
            </a:r>
            <a:r>
              <a:rPr sz="2000" spc="4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carbon</a:t>
            </a:r>
            <a:r>
              <a:rPr sz="2000" spc="-7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0000FF"/>
                </a:solidFill>
                <a:latin typeface="Georgia"/>
                <a:cs typeface="Georgia"/>
              </a:rPr>
              <a:t>atoms</a:t>
            </a:r>
            <a:r>
              <a:rPr sz="2000" spc="-7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in</a:t>
            </a:r>
            <a:r>
              <a:rPr sz="2000" spc="-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2000" spc="-1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chain</a:t>
            </a:r>
            <a:endParaRPr sz="2000" dirty="0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  <a:spcBef>
                <a:spcPts val="395"/>
              </a:spcBef>
            </a:pPr>
            <a:r>
              <a:rPr sz="2000" spc="-25" dirty="0">
                <a:solidFill>
                  <a:srgbClr val="0000FF"/>
                </a:solidFill>
                <a:latin typeface="Georgia"/>
                <a:cs typeface="Georgia"/>
              </a:rPr>
              <a:t>like, triose, tetrose, </a:t>
            </a:r>
            <a:r>
              <a:rPr sz="2000" spc="-20" dirty="0">
                <a:solidFill>
                  <a:srgbClr val="0000FF"/>
                </a:solidFill>
                <a:latin typeface="Georgia"/>
                <a:cs typeface="Georgia"/>
              </a:rPr>
              <a:t>pentose,</a:t>
            </a:r>
            <a:r>
              <a:rPr sz="2000" spc="-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Georgia"/>
                <a:cs typeface="Georgia"/>
              </a:rPr>
              <a:t>etc</a:t>
            </a:r>
            <a:r>
              <a:rPr sz="2000" spc="-10" dirty="0" smtClean="0">
                <a:solidFill>
                  <a:srgbClr val="0000FF"/>
                </a:solidFill>
                <a:latin typeface="Georgia"/>
                <a:cs typeface="Georgia"/>
              </a:rPr>
              <a:t>.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7340" y="616965"/>
            <a:ext cx="2921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5" dirty="0"/>
              <a:t>1.</a:t>
            </a:r>
            <a:endParaRPr sz="3200"/>
          </a:p>
        </p:txBody>
      </p:sp>
      <p:sp>
        <p:nvSpPr>
          <p:cNvPr id="12" name="object 12"/>
          <p:cNvSpPr txBox="1"/>
          <p:nvPr/>
        </p:nvSpPr>
        <p:spPr>
          <a:xfrm>
            <a:off x="3005454" y="2158746"/>
            <a:ext cx="17227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Times New Roman"/>
                <a:cs typeface="Times New Roman"/>
              </a:rPr>
              <a:t>acid </a:t>
            </a:r>
            <a:r>
              <a:rPr sz="1500" b="1" spc="-30" dirty="0">
                <a:latin typeface="Times New Roman"/>
                <a:cs typeface="Times New Roman"/>
              </a:rPr>
              <a:t>or</a:t>
            </a:r>
            <a:r>
              <a:rPr sz="1500" b="1" spc="-305" dirty="0">
                <a:latin typeface="Times New Roman"/>
                <a:cs typeface="Times New Roman"/>
              </a:rPr>
              <a:t> </a:t>
            </a:r>
            <a:r>
              <a:rPr sz="1500" b="1" spc="-45" dirty="0">
                <a:latin typeface="Times New Roman"/>
                <a:cs typeface="Times New Roman"/>
              </a:rPr>
              <a:t>certain </a:t>
            </a:r>
            <a:r>
              <a:rPr sz="1500" b="1" spc="-55" dirty="0">
                <a:latin typeface="Times New Roman"/>
                <a:cs typeface="Times New Roman"/>
              </a:rPr>
              <a:t>enzyme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03220" y="2397251"/>
            <a:ext cx="2042160" cy="99060"/>
            <a:chOff x="2903220" y="2397251"/>
            <a:chExt cx="2042160" cy="99060"/>
          </a:xfrm>
        </p:grpSpPr>
        <p:sp>
          <p:nvSpPr>
            <p:cNvPr id="14" name="object 14"/>
            <p:cNvSpPr/>
            <p:nvPr/>
          </p:nvSpPr>
          <p:spPr>
            <a:xfrm>
              <a:off x="4799076" y="2397251"/>
              <a:ext cx="146050" cy="99060"/>
            </a:xfrm>
            <a:custGeom>
              <a:avLst/>
              <a:gdLst/>
              <a:ahLst/>
              <a:cxnLst/>
              <a:rect l="l" t="t" r="r" b="b"/>
              <a:pathLst>
                <a:path w="146050" h="99060">
                  <a:moveTo>
                    <a:pt x="0" y="0"/>
                  </a:moveTo>
                  <a:lnTo>
                    <a:pt x="17525" y="50546"/>
                  </a:lnTo>
                  <a:lnTo>
                    <a:pt x="0" y="98551"/>
                  </a:lnTo>
                  <a:lnTo>
                    <a:pt x="145796" y="50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10840" y="2449067"/>
              <a:ext cx="1906905" cy="0"/>
            </a:xfrm>
            <a:custGeom>
              <a:avLst/>
              <a:gdLst/>
              <a:ahLst/>
              <a:cxnLst/>
              <a:rect l="l" t="t" r="r" b="b"/>
              <a:pathLst>
                <a:path w="1906904">
                  <a:moveTo>
                    <a:pt x="19065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3220" y="2447543"/>
              <a:ext cx="1913889" cy="0"/>
            </a:xfrm>
            <a:custGeom>
              <a:avLst/>
              <a:gdLst/>
              <a:ahLst/>
              <a:cxnLst/>
              <a:rect l="l" t="t" r="r" b="b"/>
              <a:pathLst>
                <a:path w="1913889">
                  <a:moveTo>
                    <a:pt x="0" y="0"/>
                  </a:moveTo>
                  <a:lnTo>
                    <a:pt x="1913890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53634" y="2128310"/>
            <a:ext cx="3155315" cy="6350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500" b="1" spc="-55" dirty="0">
                <a:latin typeface="Times New Roman"/>
                <a:cs typeface="Times New Roman"/>
              </a:rPr>
              <a:t>Glucose (C</a:t>
            </a:r>
            <a:r>
              <a:rPr sz="1650" b="1" spc="-82" baseline="-15151" dirty="0">
                <a:latin typeface="Times New Roman"/>
                <a:cs typeface="Times New Roman"/>
              </a:rPr>
              <a:t>6</a:t>
            </a:r>
            <a:r>
              <a:rPr sz="1500" b="1" spc="-55" dirty="0">
                <a:latin typeface="Times New Roman"/>
                <a:cs typeface="Times New Roman"/>
              </a:rPr>
              <a:t>H</a:t>
            </a:r>
            <a:r>
              <a:rPr sz="1650" b="1" spc="-82" baseline="-15151" dirty="0">
                <a:latin typeface="Times New Roman"/>
                <a:cs typeface="Times New Roman"/>
              </a:rPr>
              <a:t>12</a:t>
            </a:r>
            <a:r>
              <a:rPr sz="1500" b="1" spc="-55" dirty="0">
                <a:latin typeface="Times New Roman"/>
                <a:cs typeface="Times New Roman"/>
              </a:rPr>
              <a:t>O</a:t>
            </a:r>
            <a:r>
              <a:rPr sz="1650" b="1" spc="-82" baseline="-15151" dirty="0">
                <a:latin typeface="Times New Roman"/>
                <a:cs typeface="Times New Roman"/>
              </a:rPr>
              <a:t>6</a:t>
            </a:r>
            <a:r>
              <a:rPr sz="1500" b="1" spc="-55" dirty="0">
                <a:latin typeface="Times New Roman"/>
                <a:cs typeface="Times New Roman"/>
              </a:rPr>
              <a:t>) </a:t>
            </a:r>
            <a:r>
              <a:rPr sz="1500" b="1" dirty="0">
                <a:latin typeface="Times New Roman"/>
                <a:cs typeface="Times New Roman"/>
              </a:rPr>
              <a:t>+ </a:t>
            </a:r>
            <a:r>
              <a:rPr sz="1500" b="1" spc="-55" dirty="0">
                <a:latin typeface="Times New Roman"/>
                <a:cs typeface="Times New Roman"/>
              </a:rPr>
              <a:t>Fructose</a:t>
            </a:r>
            <a:r>
              <a:rPr sz="1500" b="1" spc="-240" dirty="0">
                <a:latin typeface="Times New Roman"/>
                <a:cs typeface="Times New Roman"/>
              </a:rPr>
              <a:t> </a:t>
            </a:r>
            <a:r>
              <a:rPr sz="1500" b="1" spc="-55" dirty="0">
                <a:latin typeface="Times New Roman"/>
                <a:cs typeface="Times New Roman"/>
              </a:rPr>
              <a:t>(C</a:t>
            </a:r>
            <a:r>
              <a:rPr sz="1650" b="1" spc="-82" baseline="-15151" dirty="0">
                <a:latin typeface="Times New Roman"/>
                <a:cs typeface="Times New Roman"/>
              </a:rPr>
              <a:t>6</a:t>
            </a:r>
            <a:r>
              <a:rPr sz="1500" b="1" spc="-55" dirty="0">
                <a:latin typeface="Times New Roman"/>
                <a:cs typeface="Times New Roman"/>
              </a:rPr>
              <a:t>H</a:t>
            </a:r>
            <a:r>
              <a:rPr sz="1650" b="1" spc="-82" baseline="-15151" dirty="0">
                <a:latin typeface="Times New Roman"/>
                <a:cs typeface="Times New Roman"/>
              </a:rPr>
              <a:t>12</a:t>
            </a:r>
            <a:r>
              <a:rPr sz="1500" b="1" spc="-55" dirty="0">
                <a:latin typeface="Times New Roman"/>
                <a:cs typeface="Times New Roman"/>
              </a:rPr>
              <a:t>O</a:t>
            </a:r>
            <a:r>
              <a:rPr sz="1650" b="1" spc="-82" baseline="-15151" dirty="0">
                <a:latin typeface="Times New Roman"/>
                <a:cs typeface="Times New Roman"/>
              </a:rPr>
              <a:t>6</a:t>
            </a:r>
            <a:r>
              <a:rPr sz="1500" b="1" spc="-55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600"/>
              </a:spcBef>
            </a:pPr>
            <a:r>
              <a:rPr sz="1500" b="1" spc="-60" dirty="0">
                <a:latin typeface="Times New Roman"/>
                <a:cs typeface="Times New Roman"/>
              </a:rPr>
              <a:t>Monosaccharides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5540" y="2204084"/>
            <a:ext cx="21348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spc="-60" dirty="0">
                <a:latin typeface="Times New Roman"/>
                <a:cs typeface="Times New Roman"/>
              </a:rPr>
              <a:t>Sucrose </a:t>
            </a:r>
            <a:r>
              <a:rPr sz="1500" b="1" spc="-55" dirty="0">
                <a:latin typeface="Times New Roman"/>
                <a:cs typeface="Times New Roman"/>
              </a:rPr>
              <a:t>(C</a:t>
            </a:r>
            <a:r>
              <a:rPr sz="1650" b="1" spc="-82" baseline="-15151" dirty="0">
                <a:latin typeface="Times New Roman"/>
                <a:cs typeface="Times New Roman"/>
              </a:rPr>
              <a:t>12</a:t>
            </a:r>
            <a:r>
              <a:rPr sz="1500" b="1" spc="-55" dirty="0">
                <a:latin typeface="Times New Roman"/>
                <a:cs typeface="Times New Roman"/>
              </a:rPr>
              <a:t>H</a:t>
            </a:r>
            <a:r>
              <a:rPr sz="1650" b="1" spc="-82" baseline="-15151" dirty="0">
                <a:latin typeface="Times New Roman"/>
                <a:cs typeface="Times New Roman"/>
              </a:rPr>
              <a:t>22</a:t>
            </a:r>
            <a:r>
              <a:rPr sz="1500" b="1" spc="-55" dirty="0">
                <a:latin typeface="Times New Roman"/>
                <a:cs typeface="Times New Roman"/>
              </a:rPr>
              <a:t>O</a:t>
            </a:r>
            <a:r>
              <a:rPr sz="1650" b="1" spc="-82" baseline="-15151" dirty="0">
                <a:latin typeface="Times New Roman"/>
                <a:cs typeface="Times New Roman"/>
              </a:rPr>
              <a:t>11</a:t>
            </a:r>
            <a:r>
              <a:rPr sz="1500" b="1" spc="-55" dirty="0">
                <a:latin typeface="Times New Roman"/>
                <a:cs typeface="Times New Roman"/>
              </a:rPr>
              <a:t>) </a:t>
            </a:r>
            <a:r>
              <a:rPr sz="1500" b="1" dirty="0">
                <a:latin typeface="Times New Roman"/>
                <a:cs typeface="Times New Roman"/>
              </a:rPr>
              <a:t>+</a:t>
            </a:r>
            <a:r>
              <a:rPr sz="1500" b="1" spc="-225" dirty="0">
                <a:latin typeface="Times New Roman"/>
                <a:cs typeface="Times New Roman"/>
              </a:rPr>
              <a:t> </a:t>
            </a:r>
            <a:r>
              <a:rPr sz="1500" b="1" spc="-50" dirty="0">
                <a:latin typeface="Times New Roman"/>
                <a:cs typeface="Times New Roman"/>
              </a:rPr>
              <a:t>H</a:t>
            </a:r>
            <a:r>
              <a:rPr sz="1650" b="1" spc="-75" baseline="-15151" dirty="0">
                <a:latin typeface="Times New Roman"/>
                <a:cs typeface="Times New Roman"/>
              </a:rPr>
              <a:t>2</a:t>
            </a: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 dirty="0">
              <a:latin typeface="Times New Roman"/>
              <a:cs typeface="Times New Roman"/>
            </a:endParaRPr>
          </a:p>
          <a:p>
            <a:pPr marL="409575">
              <a:lnSpc>
                <a:spcPct val="100000"/>
              </a:lnSpc>
              <a:spcBef>
                <a:spcPts val="1200"/>
              </a:spcBef>
            </a:pPr>
            <a:r>
              <a:rPr sz="1500" b="1" spc="-60" dirty="0">
                <a:latin typeface="Times New Roman"/>
                <a:cs typeface="Times New Roman"/>
              </a:rPr>
              <a:t>Disaccharides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40" y="702309"/>
            <a:ext cx="87668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b="0" spc="-30" dirty="0">
                <a:latin typeface="Georgia"/>
                <a:cs typeface="Georgia"/>
              </a:rPr>
              <a:t>Monosaccharide </a:t>
            </a:r>
            <a:r>
              <a:rPr b="0" spc="-25" dirty="0">
                <a:latin typeface="Georgia"/>
                <a:cs typeface="Georgia"/>
              </a:rPr>
              <a:t>further classified </a:t>
            </a:r>
            <a:r>
              <a:rPr b="0" spc="-20" dirty="0">
                <a:latin typeface="Georgia"/>
                <a:cs typeface="Georgia"/>
              </a:rPr>
              <a:t>on </a:t>
            </a:r>
            <a:r>
              <a:rPr b="0" spc="-5" dirty="0">
                <a:latin typeface="Georgia"/>
                <a:cs typeface="Georgia"/>
              </a:rPr>
              <a:t>the </a:t>
            </a:r>
            <a:r>
              <a:rPr b="0" spc="-40" dirty="0">
                <a:latin typeface="Georgia"/>
                <a:cs typeface="Georgia"/>
              </a:rPr>
              <a:t>basis </a:t>
            </a:r>
            <a:r>
              <a:rPr b="0" spc="-15" dirty="0">
                <a:latin typeface="Georgia"/>
                <a:cs typeface="Georgia"/>
              </a:rPr>
              <a:t>of functional </a:t>
            </a:r>
            <a:r>
              <a:rPr b="0" spc="-30" dirty="0">
                <a:latin typeface="Georgia"/>
                <a:cs typeface="Georgia"/>
              </a:rPr>
              <a:t>group and </a:t>
            </a:r>
            <a:r>
              <a:rPr b="0" spc="-25" dirty="0">
                <a:latin typeface="Georgia"/>
                <a:cs typeface="Georgia"/>
              </a:rPr>
              <a:t>number  </a:t>
            </a:r>
            <a:r>
              <a:rPr b="0" spc="-15" dirty="0">
                <a:latin typeface="Georgia"/>
                <a:cs typeface="Georgia"/>
              </a:rPr>
              <a:t>of </a:t>
            </a:r>
            <a:r>
              <a:rPr b="0" spc="-25" dirty="0">
                <a:latin typeface="Georgia"/>
                <a:cs typeface="Georgia"/>
              </a:rPr>
              <a:t>carbon </a:t>
            </a:r>
            <a:r>
              <a:rPr b="0" spc="-30" dirty="0">
                <a:latin typeface="Georgia"/>
                <a:cs typeface="Georgia"/>
              </a:rPr>
              <a:t>atoms </a:t>
            </a:r>
            <a:r>
              <a:rPr b="0" spc="-25" dirty="0">
                <a:latin typeface="Georgia"/>
                <a:cs typeface="Georgia"/>
              </a:rPr>
              <a:t>present </a:t>
            </a:r>
            <a:r>
              <a:rPr b="0" spc="-20" dirty="0">
                <a:latin typeface="Georgia"/>
                <a:cs typeface="Georgia"/>
              </a:rPr>
              <a:t>in their</a:t>
            </a:r>
            <a:r>
              <a:rPr b="0" spc="-190" dirty="0">
                <a:latin typeface="Georgia"/>
                <a:cs typeface="Georgia"/>
              </a:rPr>
              <a:t> </a:t>
            </a:r>
            <a:r>
              <a:rPr b="0" spc="-20" dirty="0">
                <a:latin typeface="Georgia"/>
                <a:cs typeface="Georgia"/>
              </a:rPr>
              <a:t>structure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-4762" y="2057400"/>
            <a:ext cx="9149080" cy="4806950"/>
            <a:chOff x="-4762" y="2057400"/>
            <a:chExt cx="9149080" cy="4806950"/>
          </a:xfrm>
        </p:grpSpPr>
        <p:sp>
          <p:nvSpPr>
            <p:cNvPr id="9" name="object 9"/>
            <p:cNvSpPr/>
            <p:nvPr/>
          </p:nvSpPr>
          <p:spPr>
            <a:xfrm>
              <a:off x="0" y="2057400"/>
              <a:ext cx="9144000" cy="4800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0930" y="2731134"/>
              <a:ext cx="4620895" cy="4126865"/>
            </a:xfrm>
            <a:custGeom>
              <a:avLst/>
              <a:gdLst/>
              <a:ahLst/>
              <a:cxnLst/>
              <a:rect l="l" t="t" r="r" b="b"/>
              <a:pathLst>
                <a:path w="4620895" h="4126865">
                  <a:moveTo>
                    <a:pt x="0" y="0"/>
                  </a:moveTo>
                  <a:lnTo>
                    <a:pt x="0" y="4126862"/>
                  </a:lnTo>
                </a:path>
                <a:path w="4620895" h="4126865">
                  <a:moveTo>
                    <a:pt x="1572895" y="0"/>
                  </a:moveTo>
                  <a:lnTo>
                    <a:pt x="1572895" y="4126862"/>
                  </a:lnTo>
                </a:path>
                <a:path w="4620895" h="4126865">
                  <a:moveTo>
                    <a:pt x="4620895" y="0"/>
                  </a:moveTo>
                  <a:lnTo>
                    <a:pt x="4620895" y="412686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3512819"/>
              <a:ext cx="9140825" cy="2465705"/>
            </a:xfrm>
            <a:custGeom>
              <a:avLst/>
              <a:gdLst/>
              <a:ahLst/>
              <a:cxnLst/>
              <a:rect l="l" t="t" r="r" b="b"/>
              <a:pathLst>
                <a:path w="9140825" h="2465704">
                  <a:moveTo>
                    <a:pt x="9140825" y="2452497"/>
                  </a:moveTo>
                  <a:lnTo>
                    <a:pt x="0" y="2452497"/>
                  </a:lnTo>
                  <a:lnTo>
                    <a:pt x="0" y="2465197"/>
                  </a:lnTo>
                  <a:lnTo>
                    <a:pt x="9140825" y="2465197"/>
                  </a:lnTo>
                  <a:lnTo>
                    <a:pt x="9140825" y="2452497"/>
                  </a:lnTo>
                  <a:close/>
                </a:path>
                <a:path w="9140825" h="2465704">
                  <a:moveTo>
                    <a:pt x="9140825" y="1683512"/>
                  </a:moveTo>
                  <a:lnTo>
                    <a:pt x="0" y="1683512"/>
                  </a:lnTo>
                  <a:lnTo>
                    <a:pt x="0" y="1696212"/>
                  </a:lnTo>
                  <a:lnTo>
                    <a:pt x="9140825" y="1696212"/>
                  </a:lnTo>
                  <a:lnTo>
                    <a:pt x="9140825" y="1683512"/>
                  </a:lnTo>
                  <a:close/>
                </a:path>
                <a:path w="9140825" h="2465704">
                  <a:moveTo>
                    <a:pt x="9140825" y="769112"/>
                  </a:moveTo>
                  <a:lnTo>
                    <a:pt x="0" y="769112"/>
                  </a:lnTo>
                  <a:lnTo>
                    <a:pt x="0" y="781812"/>
                  </a:lnTo>
                  <a:lnTo>
                    <a:pt x="9140825" y="781812"/>
                  </a:lnTo>
                  <a:lnTo>
                    <a:pt x="9140825" y="769112"/>
                  </a:lnTo>
                  <a:close/>
                </a:path>
                <a:path w="9140825" h="2465704">
                  <a:moveTo>
                    <a:pt x="914082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0825" y="12700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731134"/>
              <a:ext cx="0" cy="4126865"/>
            </a:xfrm>
            <a:custGeom>
              <a:avLst/>
              <a:gdLst/>
              <a:ahLst/>
              <a:cxnLst/>
              <a:rect l="l" t="t" r="r" b="b"/>
              <a:pathLst>
                <a:path h="4126865">
                  <a:moveTo>
                    <a:pt x="0" y="0"/>
                  </a:moveTo>
                  <a:lnTo>
                    <a:pt x="0" y="412686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37650" y="2731134"/>
              <a:ext cx="0" cy="4126865"/>
            </a:xfrm>
            <a:custGeom>
              <a:avLst/>
              <a:gdLst/>
              <a:ahLst/>
              <a:cxnLst/>
              <a:rect l="l" t="t" r="r" b="b"/>
              <a:pathLst>
                <a:path h="4126865">
                  <a:moveTo>
                    <a:pt x="0" y="0"/>
                  </a:moveTo>
                  <a:lnTo>
                    <a:pt x="0" y="4126862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731134"/>
              <a:ext cx="9140825" cy="38100"/>
            </a:xfrm>
            <a:custGeom>
              <a:avLst/>
              <a:gdLst/>
              <a:ahLst/>
              <a:cxnLst/>
              <a:rect l="l" t="t" r="r" b="b"/>
              <a:pathLst>
                <a:path w="9140825" h="38100">
                  <a:moveTo>
                    <a:pt x="91408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140825" y="38100"/>
                  </a:lnTo>
                  <a:lnTo>
                    <a:pt x="9140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4980" y="305054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3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4160" y="3050540"/>
            <a:ext cx="9804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latin typeface="Carlito"/>
                <a:cs typeface="Carlito"/>
              </a:rPr>
              <a:t>T</a:t>
            </a:r>
            <a:r>
              <a:rPr sz="1800" b="1" spc="-30" dirty="0">
                <a:latin typeface="Carlito"/>
                <a:cs typeface="Carlito"/>
              </a:rPr>
              <a:t>r</a:t>
            </a:r>
            <a:r>
              <a:rPr sz="1800" b="1" spc="-25" dirty="0">
                <a:latin typeface="Carlito"/>
                <a:cs typeface="Carlito"/>
              </a:rPr>
              <a:t>i</a:t>
            </a:r>
            <a:r>
              <a:rPr sz="1800" b="1" spc="-20" dirty="0">
                <a:latin typeface="Carlito"/>
                <a:cs typeface="Carlito"/>
              </a:rPr>
              <a:t>o</a:t>
            </a:r>
            <a:r>
              <a:rPr sz="1800" b="1" spc="-25" dirty="0">
                <a:latin typeface="Carlito"/>
                <a:cs typeface="Carlito"/>
              </a:rPr>
              <a:t>s</a:t>
            </a:r>
            <a:r>
              <a:rPr sz="1800" b="1" spc="-20" dirty="0">
                <a:latin typeface="Carlito"/>
                <a:cs typeface="Carlito"/>
              </a:rPr>
              <a:t>e</a:t>
            </a:r>
            <a:r>
              <a:rPr sz="1800" b="1" dirty="0">
                <a:latin typeface="Carlito"/>
                <a:cs typeface="Carlito"/>
              </a:rPr>
              <a:t>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68854" y="2762758"/>
            <a:ext cx="2843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Aldotriose </a:t>
            </a:r>
            <a:r>
              <a:rPr sz="1800" b="1" dirty="0">
                <a:latin typeface="Carlito"/>
                <a:cs typeface="Carlito"/>
              </a:rPr>
              <a:t>e.g.</a:t>
            </a:r>
            <a:r>
              <a:rPr sz="1800" b="1" spc="-155" dirty="0">
                <a:latin typeface="Carlito"/>
                <a:cs typeface="Carlito"/>
              </a:rPr>
              <a:t> </a:t>
            </a:r>
            <a:r>
              <a:rPr sz="1800" b="1" spc="-25" dirty="0">
                <a:latin typeface="Carlito"/>
                <a:cs typeface="Carlito"/>
              </a:rPr>
              <a:t>glyceraldehyde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72353" y="2762758"/>
            <a:ext cx="34240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rlito"/>
                <a:cs typeface="Carlito"/>
              </a:rPr>
              <a:t>Ketotriose </a:t>
            </a:r>
            <a:r>
              <a:rPr sz="1800" b="1" dirty="0">
                <a:latin typeface="Carlito"/>
                <a:cs typeface="Carlito"/>
              </a:rPr>
              <a:t>e.g.</a:t>
            </a:r>
            <a:r>
              <a:rPr sz="1800" b="1" spc="-135" dirty="0">
                <a:latin typeface="Carlito"/>
                <a:cs typeface="Carlito"/>
              </a:rPr>
              <a:t> </a:t>
            </a:r>
            <a:r>
              <a:rPr sz="1800" b="1" spc="-30" dirty="0">
                <a:latin typeface="Carlito"/>
                <a:cs typeface="Carlito"/>
              </a:rPr>
              <a:t>Dihydroxyacetone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980" y="382041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4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05203" y="3820414"/>
            <a:ext cx="10855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Carlito"/>
                <a:cs typeface="Carlito"/>
              </a:rPr>
              <a:t>Tetroses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5600" y="3532758"/>
            <a:ext cx="205435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rlito"/>
                <a:cs typeface="Carlito"/>
              </a:rPr>
              <a:t>Aldotetrose</a:t>
            </a:r>
            <a:r>
              <a:rPr sz="1800" b="1" spc="-9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e.g.</a:t>
            </a:r>
            <a:endParaRPr sz="1800" dirty="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latin typeface="Carlito"/>
                <a:cs typeface="Carlito"/>
              </a:rPr>
              <a:t>Erythrose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73977" y="3532758"/>
            <a:ext cx="2165223" cy="582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rlito"/>
                <a:cs typeface="Carlito"/>
              </a:rPr>
              <a:t>Ketotetrose</a:t>
            </a:r>
            <a:r>
              <a:rPr sz="1800" b="1" spc="-13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e.g.</a:t>
            </a:r>
            <a:endParaRPr sz="1800" dirty="0">
              <a:latin typeface="Carlito"/>
              <a:cs typeface="Carlito"/>
            </a:endParaRPr>
          </a:p>
          <a:p>
            <a:pPr marL="1270" algn="ctr">
              <a:lnSpc>
                <a:spcPct val="100000"/>
              </a:lnSpc>
            </a:pPr>
            <a:r>
              <a:rPr sz="1800" b="1" dirty="0">
                <a:latin typeface="Carlito"/>
                <a:cs typeface="Carlito"/>
              </a:rPr>
              <a:t>Erythrulose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4980" y="4589221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5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19200" y="4495800"/>
            <a:ext cx="1219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rlito"/>
                <a:cs typeface="Carlito"/>
              </a:rPr>
              <a:t>Pentoses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77642" y="4301439"/>
            <a:ext cx="2420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rlito"/>
                <a:cs typeface="Carlito"/>
              </a:rPr>
              <a:t>Aldopentoses</a:t>
            </a:r>
            <a:r>
              <a:rPr sz="1800" b="1" spc="-80" dirty="0">
                <a:latin typeface="Carlito"/>
                <a:cs typeface="Carlito"/>
              </a:rPr>
              <a:t> </a:t>
            </a:r>
            <a:r>
              <a:rPr sz="1800" b="1" spc="5" dirty="0">
                <a:latin typeface="Carlito"/>
                <a:cs typeface="Carlito"/>
              </a:rPr>
              <a:t>e.g</a:t>
            </a:r>
            <a:endParaRPr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latin typeface="Carlito"/>
                <a:cs typeface="Carlito"/>
              </a:rPr>
              <a:t>Arabinose, </a:t>
            </a:r>
            <a:r>
              <a:rPr sz="1800" b="1" spc="-25" dirty="0">
                <a:latin typeface="Carlito"/>
                <a:cs typeface="Carlito"/>
              </a:rPr>
              <a:t>Xylose,</a:t>
            </a:r>
            <a:r>
              <a:rPr sz="1800" b="1" spc="-13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Ribose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48400" y="4495800"/>
            <a:ext cx="2204847" cy="575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rlito"/>
                <a:cs typeface="Carlito"/>
              </a:rPr>
              <a:t>Ketopentoses</a:t>
            </a:r>
            <a:r>
              <a:rPr sz="1800" b="1" spc="-26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e.g.</a:t>
            </a:r>
            <a:endParaRPr sz="1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latin typeface="Carlito"/>
                <a:cs typeface="Carlito"/>
              </a:rPr>
              <a:t>Xylulose,</a:t>
            </a:r>
            <a:r>
              <a:rPr sz="1800" b="1" spc="-18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Ribulose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980" y="550417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6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43000" y="5410200"/>
            <a:ext cx="11437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rlito"/>
                <a:cs typeface="Carlito"/>
              </a:rPr>
              <a:t>Hexoses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19401" y="5216397"/>
            <a:ext cx="2743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rlito"/>
                <a:cs typeface="Carlito"/>
              </a:rPr>
              <a:t>Aldohexose </a:t>
            </a:r>
            <a:r>
              <a:rPr sz="1800" b="1" dirty="0">
                <a:latin typeface="Carlito"/>
                <a:cs typeface="Carlito"/>
              </a:rPr>
              <a:t>e.g.</a:t>
            </a:r>
            <a:r>
              <a:rPr sz="1800" b="1" spc="-18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Glucose,  Galactose,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Mannose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56401" y="5504179"/>
            <a:ext cx="2735199" cy="287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Carlito"/>
                <a:cs typeface="Carlito"/>
              </a:rPr>
              <a:t>Ketohexose </a:t>
            </a:r>
            <a:r>
              <a:rPr sz="1800" b="1" dirty="0">
                <a:latin typeface="Carlito"/>
                <a:cs typeface="Carlito"/>
              </a:rPr>
              <a:t>e.g.</a:t>
            </a:r>
            <a:r>
              <a:rPr sz="1800" b="1" spc="-12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Fructose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7340" y="2001977"/>
            <a:ext cx="60896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rlito"/>
                <a:cs typeface="Carlito"/>
              </a:rPr>
              <a:t>No. </a:t>
            </a:r>
            <a:r>
              <a:rPr sz="1600" b="1" spc="-5" dirty="0">
                <a:latin typeface="Carlito"/>
                <a:cs typeface="Carlito"/>
              </a:rPr>
              <a:t>of  </a:t>
            </a:r>
            <a:r>
              <a:rPr sz="1600" b="1" spc="-15" dirty="0">
                <a:latin typeface="Carlito"/>
                <a:cs typeface="Carlito"/>
              </a:rPr>
              <a:t>c</a:t>
            </a:r>
            <a:r>
              <a:rPr sz="1600" b="1" spc="-5" dirty="0">
                <a:latin typeface="Carlito"/>
                <a:cs typeface="Carlito"/>
              </a:rPr>
              <a:t>arbon  </a:t>
            </a:r>
            <a:r>
              <a:rPr sz="1600" b="1" spc="-10" dirty="0">
                <a:latin typeface="Carlito"/>
                <a:cs typeface="Carlito"/>
              </a:rPr>
              <a:t>atom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50594" y="2075814"/>
            <a:ext cx="9116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G</a:t>
            </a:r>
            <a:r>
              <a:rPr sz="1800" b="1" spc="10" dirty="0">
                <a:latin typeface="Carlito"/>
                <a:cs typeface="Carlito"/>
              </a:rPr>
              <a:t>e</a:t>
            </a:r>
            <a:r>
              <a:rPr sz="1800" b="1" dirty="0">
                <a:latin typeface="Carlito"/>
                <a:cs typeface="Carlito"/>
              </a:rPr>
              <a:t>ne</a:t>
            </a:r>
            <a:r>
              <a:rPr sz="1800" b="1" spc="-5" dirty="0">
                <a:latin typeface="Carlito"/>
                <a:cs typeface="Carlito"/>
              </a:rPr>
              <a:t>ric  </a:t>
            </a:r>
            <a:r>
              <a:rPr sz="1800" b="1" dirty="0">
                <a:latin typeface="Carlito"/>
                <a:cs typeface="Carlito"/>
              </a:rPr>
              <a:t>name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08375" y="2228215"/>
            <a:ext cx="937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Times New Roman"/>
                <a:cs typeface="Times New Roman"/>
              </a:rPr>
              <a:t>ALDOSE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13829" y="2228215"/>
            <a:ext cx="917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latin typeface="Times New Roman"/>
                <a:cs typeface="Times New Roman"/>
              </a:rPr>
              <a:t>KETOSE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1371600"/>
            <a:ext cx="3733800" cy="368935"/>
          </a:xfrm>
          <a:custGeom>
            <a:avLst/>
            <a:gdLst/>
            <a:ahLst/>
            <a:cxnLst/>
            <a:rect l="l" t="t" r="r" b="b"/>
            <a:pathLst>
              <a:path w="3733800" h="368935">
                <a:moveTo>
                  <a:pt x="3733800" y="0"/>
                </a:moveTo>
                <a:lnTo>
                  <a:pt x="0" y="0"/>
                </a:lnTo>
                <a:lnTo>
                  <a:pt x="0" y="368808"/>
                </a:lnTo>
                <a:lnTo>
                  <a:pt x="3733800" y="368808"/>
                </a:lnTo>
                <a:lnTo>
                  <a:pt x="3733800" y="0"/>
                </a:lnTo>
                <a:close/>
              </a:path>
            </a:pathLst>
          </a:custGeom>
          <a:solidFill>
            <a:srgbClr val="1FC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8739" y="1389634"/>
            <a:ext cx="78460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2300" algn="l"/>
              </a:tabLst>
            </a:pPr>
            <a:r>
              <a:rPr sz="1800" spc="40" dirty="0">
                <a:latin typeface="Georgia"/>
                <a:cs typeface="Georgia"/>
              </a:rPr>
              <a:t>On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35" dirty="0">
                <a:latin typeface="Georgia"/>
                <a:cs typeface="Georgia"/>
              </a:rPr>
              <a:t>basis </a:t>
            </a:r>
            <a:r>
              <a:rPr sz="1800" spc="-15" dirty="0">
                <a:latin typeface="Georgia"/>
                <a:cs typeface="Georgia"/>
              </a:rPr>
              <a:t>of  </a:t>
            </a:r>
            <a:r>
              <a:rPr sz="1800" spc="-40" dirty="0">
                <a:latin typeface="Georgia"/>
                <a:cs typeface="Georgia"/>
              </a:rPr>
              <a:t>no. </a:t>
            </a:r>
            <a:r>
              <a:rPr sz="1800" spc="-15" dirty="0">
                <a:latin typeface="Georgia"/>
                <a:cs typeface="Georgia"/>
              </a:rPr>
              <a:t>of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carbon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atom	</a:t>
            </a:r>
            <a:r>
              <a:rPr sz="1800" spc="40" dirty="0">
                <a:latin typeface="Georgia"/>
                <a:cs typeface="Georgia"/>
              </a:rPr>
              <a:t>On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35" dirty="0">
                <a:latin typeface="Georgia"/>
                <a:cs typeface="Georgia"/>
              </a:rPr>
              <a:t>basis </a:t>
            </a:r>
            <a:r>
              <a:rPr sz="1800" spc="-15" dirty="0">
                <a:latin typeface="Georgia"/>
                <a:cs typeface="Georgia"/>
              </a:rPr>
              <a:t>of </a:t>
            </a:r>
            <a:r>
              <a:rPr sz="1800" spc="-20" dirty="0">
                <a:latin typeface="Georgia"/>
                <a:cs typeface="Georgia"/>
              </a:rPr>
              <a:t>functional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group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02208" y="1740407"/>
            <a:ext cx="5131435" cy="711835"/>
            <a:chOff x="902208" y="1740407"/>
            <a:chExt cx="5131435" cy="711835"/>
          </a:xfrm>
        </p:grpSpPr>
        <p:sp>
          <p:nvSpPr>
            <p:cNvPr id="42" name="object 42"/>
            <p:cNvSpPr/>
            <p:nvPr/>
          </p:nvSpPr>
          <p:spPr>
            <a:xfrm>
              <a:off x="5563361" y="1753361"/>
              <a:ext cx="457200" cy="685800"/>
            </a:xfrm>
            <a:custGeom>
              <a:avLst/>
              <a:gdLst/>
              <a:ahLst/>
              <a:cxnLst/>
              <a:rect l="l" t="t" r="r" b="b"/>
              <a:pathLst>
                <a:path w="457200" h="685800">
                  <a:moveTo>
                    <a:pt x="342900" y="0"/>
                  </a:moveTo>
                  <a:lnTo>
                    <a:pt x="114300" y="0"/>
                  </a:lnTo>
                  <a:lnTo>
                    <a:pt x="114300" y="4572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457200" y="457200"/>
                  </a:lnTo>
                  <a:lnTo>
                    <a:pt x="342900" y="4572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63361" y="1753361"/>
              <a:ext cx="457200" cy="685800"/>
            </a:xfrm>
            <a:custGeom>
              <a:avLst/>
              <a:gdLst/>
              <a:ahLst/>
              <a:cxnLst/>
              <a:rect l="l" t="t" r="r" b="b"/>
              <a:pathLst>
                <a:path w="457200" h="685800">
                  <a:moveTo>
                    <a:pt x="0" y="457200"/>
                  </a:moveTo>
                  <a:lnTo>
                    <a:pt x="114300" y="4572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57200"/>
                  </a:lnTo>
                  <a:lnTo>
                    <a:pt x="457200" y="4572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15162" y="1753361"/>
              <a:ext cx="457200" cy="685800"/>
            </a:xfrm>
            <a:custGeom>
              <a:avLst/>
              <a:gdLst/>
              <a:ahLst/>
              <a:cxnLst/>
              <a:rect l="l" t="t" r="r" b="b"/>
              <a:pathLst>
                <a:path w="457200" h="685800">
                  <a:moveTo>
                    <a:pt x="342900" y="0"/>
                  </a:moveTo>
                  <a:lnTo>
                    <a:pt x="114300" y="0"/>
                  </a:lnTo>
                  <a:lnTo>
                    <a:pt x="114300" y="457200"/>
                  </a:lnTo>
                  <a:lnTo>
                    <a:pt x="0" y="457200"/>
                  </a:lnTo>
                  <a:lnTo>
                    <a:pt x="228600" y="685800"/>
                  </a:lnTo>
                  <a:lnTo>
                    <a:pt x="457200" y="457200"/>
                  </a:lnTo>
                  <a:lnTo>
                    <a:pt x="342900" y="4572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15162" y="1753361"/>
              <a:ext cx="457200" cy="685800"/>
            </a:xfrm>
            <a:custGeom>
              <a:avLst/>
              <a:gdLst/>
              <a:ahLst/>
              <a:cxnLst/>
              <a:rect l="l" t="t" r="r" b="b"/>
              <a:pathLst>
                <a:path w="457200" h="685800">
                  <a:moveTo>
                    <a:pt x="0" y="457200"/>
                  </a:moveTo>
                  <a:lnTo>
                    <a:pt x="114300" y="457200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457200"/>
                  </a:lnTo>
                  <a:lnTo>
                    <a:pt x="457200" y="457200"/>
                  </a:lnTo>
                  <a:lnTo>
                    <a:pt x="228600" y="685800"/>
                  </a:lnTo>
                  <a:lnTo>
                    <a:pt x="0" y="457200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3118</Words>
  <Application>Microsoft Macintosh PowerPoint</Application>
  <PresentationFormat>On-screen Show (4:3)</PresentationFormat>
  <Paragraphs>695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CARBOHYDRATES Life’s Sweet  Molecules</vt:lpstr>
      <vt:lpstr>PowerPoint Presentation</vt:lpstr>
      <vt:lpstr>PowerPoint Presentation</vt:lpstr>
      <vt:lpstr>PowerPoint Presentation</vt:lpstr>
      <vt:lpstr>Carbohydrates</vt:lpstr>
      <vt:lpstr>PowerPoint Presentation</vt:lpstr>
      <vt:lpstr>1.</vt:lpstr>
      <vt:lpstr>Monosaccharide further classified on the basis of functional group and number  of carbon atoms present in their structure</vt:lpstr>
      <vt:lpstr>PowerPoint Presentation</vt:lpstr>
      <vt:lpstr>Trioses</vt:lpstr>
      <vt:lpstr>PowerPoint Presentation</vt:lpstr>
      <vt:lpstr>2.</vt:lpstr>
      <vt:lpstr>Tetroses</vt:lpstr>
      <vt:lpstr>PowerPoint Presentation</vt:lpstr>
      <vt:lpstr>Pentoses</vt:lpstr>
      <vt:lpstr>PowerPoint Presentation</vt:lpstr>
      <vt:lpstr>PowerPoint Presentation</vt:lpstr>
      <vt:lpstr>Hexoses</vt:lpstr>
      <vt:lpstr>D-Glucose is the most important  carbohydrate in human beings</vt:lpstr>
      <vt:lpstr>Hexoses</vt:lpstr>
      <vt:lpstr>PowerPoint Presentation</vt:lpstr>
      <vt:lpstr>D-Galactose is present in glycolipids which are an  important constituent of nervous tissue</vt:lpstr>
      <vt:lpstr>CH2OH |</vt:lpstr>
      <vt:lpstr>Tetroses</vt:lpstr>
      <vt:lpstr>PowerPoint Presentation</vt:lpstr>
      <vt:lpstr>Pentoses</vt:lpstr>
      <vt:lpstr>PowerPoint Presentation</vt:lpstr>
      <vt:lpstr>PowerPoint Presentation</vt:lpstr>
      <vt:lpstr>An L-pentose occurring in human beings is  L-xylulose</vt:lpstr>
      <vt:lpstr>PowerPoint Presentation</vt:lpstr>
      <vt:lpstr>Hexoses</vt:lpstr>
      <vt:lpstr>D-Glucose is the most important  carbohydrate in human beings</vt:lpstr>
      <vt:lpstr>PowerPoint Presentation</vt:lpstr>
      <vt:lpstr>D-Galactose is present in glycolipids which are an  important constituent of nervous tissue</vt:lpstr>
      <vt:lpstr>PowerPoint Presentation</vt:lpstr>
      <vt:lpstr>CH2OH |</vt:lpstr>
      <vt:lpstr>Disaccharides</vt:lpstr>
      <vt:lpstr>SSuuccrorossee</vt:lpstr>
      <vt:lpstr>PowerPoint Presentation</vt:lpstr>
      <vt:lpstr>PowerPoint Presentation</vt:lpstr>
      <vt:lpstr>Since the anomeric carbon of fructose (carbon  atom 2) has got a -configuration, the glycosidic  bond is said to be a -glycosidic bond</vt:lpstr>
      <vt:lpstr>Sucrose is dextrorotatory (+66.5º)</vt:lpstr>
      <vt:lpstr>Laevorotation caused by fructose is greater than  the dextrorotation caused by glucose</vt:lpstr>
      <vt:lpstr>Maltose</vt:lpstr>
      <vt:lpstr>PowerPoint Presentation</vt:lpstr>
      <vt:lpstr>Carbon atom 1 of one molecule is linked to  carbon atom 4  of the second</vt:lpstr>
      <vt:lpstr>Anomeric carbon of the first glucose molecule,  involved in bonding, possesses  -configuration</vt:lpstr>
      <vt:lpstr>Sucrose (glucose+ fructose)</vt:lpstr>
      <vt:lpstr>PowerPoint Presentation</vt:lpstr>
      <vt:lpstr>Maltose (glucose+ glucose)</vt:lpstr>
      <vt:lpstr>Lactose (galactose+ glucose)</vt:lpstr>
      <vt:lpstr>3. Polysaccharides</vt:lpstr>
      <vt:lpstr>Homopolysaccharides (all one type of monomer), e.g., glycogen,  starch, cellulose, chitin, inulin, dextran.</vt:lpstr>
      <vt:lpstr>HOMOPOLYSACCHARIDES</vt:lpstr>
      <vt:lpstr>PowerPoint Presentation</vt:lpstr>
      <vt:lpstr>PowerPoint Presentation</vt:lpstr>
      <vt:lpstr>Glycogen</vt:lpstr>
      <vt:lpstr>Cellulose</vt:lpstr>
      <vt:lpstr>Chitin</vt:lpstr>
      <vt:lpstr>Dextrins/Dextrans</vt:lpstr>
      <vt:lpstr>HETEROPOLYSACCHARIDES Polymers made from more than one kind of monosaccharides or monosaccharide  derivatives. e.g., mucopolysaccharides, Agar &amp; Agarose and glycoproteins.</vt:lpstr>
      <vt:lpstr>Sulfate free Hyaluronic acid</vt:lpstr>
      <vt:lpstr>PowerPoint Presentation</vt:lpstr>
      <vt:lpstr>Heparin</vt:lpstr>
      <vt:lpstr>AGAR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Sobia</cp:lastModifiedBy>
  <cp:revision>11</cp:revision>
  <dcterms:created xsi:type="dcterms:W3CDTF">2020-09-14T07:50:53Z</dcterms:created>
  <dcterms:modified xsi:type="dcterms:W3CDTF">2020-09-15T06:44:49Z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2020-09-14T00:00:00Z</vt:filetime>
  </property>
</Properties>
</file>